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7.xml" ContentType="application/vnd.openxmlformats-officedocument.themeOverr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8.xml" ContentType="application/vnd.openxmlformats-officedocument.themeOverr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9.xml" ContentType="application/vnd.openxmlformats-officedocument.themeOverr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3.xml" ContentType="application/vnd.openxmlformats-officedocument.themeOverr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4.xml" ContentType="application/vnd.openxmlformats-officedocument.themeOverr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6.xml" ContentType="application/vnd.openxmlformats-officedocument.themeOverride+xml"/>
  <Override PartName="/ppt/charts/chart27.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7.xml" ContentType="application/vnd.openxmlformats-officedocument.themeOverride+xml"/>
  <Override PartName="/ppt/charts/chart28.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1" r:id="rId2"/>
    <p:sldId id="352" r:id="rId3"/>
    <p:sldId id="353" r:id="rId4"/>
    <p:sldId id="354" r:id="rId5"/>
    <p:sldId id="355" r:id="rId6"/>
    <p:sldId id="356" r:id="rId7"/>
    <p:sldId id="357" r:id="rId8"/>
    <p:sldId id="358" r:id="rId9"/>
    <p:sldId id="359" r:id="rId10"/>
    <p:sldId id="360" r:id="rId11"/>
    <p:sldId id="267" r:id="rId12"/>
    <p:sldId id="333" r:id="rId13"/>
    <p:sldId id="262" r:id="rId14"/>
    <p:sldId id="268" r:id="rId15"/>
    <p:sldId id="323" r:id="rId16"/>
    <p:sldId id="346" r:id="rId17"/>
    <p:sldId id="350" r:id="rId18"/>
    <p:sldId id="351" r:id="rId19"/>
    <p:sldId id="269" r:id="rId20"/>
    <p:sldId id="276" r:id="rId21"/>
    <p:sldId id="332" r:id="rId22"/>
    <p:sldId id="272" r:id="rId23"/>
    <p:sldId id="263" r:id="rId24"/>
    <p:sldId id="334" r:id="rId25"/>
    <p:sldId id="277" r:id="rId26"/>
    <p:sldId id="363" r:id="rId27"/>
    <p:sldId id="364" r:id="rId28"/>
    <p:sldId id="280" r:id="rId29"/>
    <p:sldId id="282" r:id="rId30"/>
    <p:sldId id="337" r:id="rId31"/>
    <p:sldId id="283" r:id="rId32"/>
    <p:sldId id="330" r:id="rId33"/>
    <p:sldId id="338" r:id="rId34"/>
    <p:sldId id="339" r:id="rId35"/>
    <p:sldId id="287" r:id="rId36"/>
    <p:sldId id="289" r:id="rId37"/>
    <p:sldId id="340" r:id="rId38"/>
    <p:sldId id="290" r:id="rId39"/>
    <p:sldId id="292" r:id="rId40"/>
    <p:sldId id="341" r:id="rId41"/>
    <p:sldId id="293" r:id="rId42"/>
    <p:sldId id="295" r:id="rId43"/>
    <p:sldId id="296" r:id="rId44"/>
    <p:sldId id="298" r:id="rId45"/>
    <p:sldId id="299" r:id="rId46"/>
    <p:sldId id="301" r:id="rId47"/>
    <p:sldId id="302" r:id="rId48"/>
    <p:sldId id="343" r:id="rId49"/>
    <p:sldId id="347" r:id="rId50"/>
    <p:sldId id="348" r:id="rId51"/>
    <p:sldId id="349" r:id="rId52"/>
    <p:sldId id="344" r:id="rId53"/>
    <p:sldId id="306" r:id="rId54"/>
    <p:sldId id="308" r:id="rId55"/>
    <p:sldId id="309" r:id="rId56"/>
    <p:sldId id="311" r:id="rId57"/>
    <p:sldId id="345" r:id="rId58"/>
    <p:sldId id="312" r:id="rId59"/>
    <p:sldId id="314" r:id="rId60"/>
    <p:sldId id="316" r:id="rId61"/>
    <p:sldId id="318" r:id="rId62"/>
    <p:sldId id="362" r:id="rId63"/>
  </p:sldIdLst>
  <p:sldSz cx="12192000" cy="6858000"/>
  <p:notesSz cx="6888163" cy="100187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sa Helena Coutinho" initials="MHC" lastIdx="3" clrIdx="0">
    <p:extLst>
      <p:ext uri="{19B8F6BF-5375-455C-9EA6-DF929625EA0E}">
        <p15:presenceInfo xmlns:p15="http://schemas.microsoft.com/office/powerpoint/2012/main" userId="S-1-5-21-115706552-900095892-3721924539-622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18E"/>
    <a:srgbClr val="0017C4"/>
    <a:srgbClr val="DB9033"/>
    <a:srgbClr val="0088CB"/>
    <a:srgbClr val="FFFFFF"/>
    <a:srgbClr val="CED3D8"/>
    <a:srgbClr val="E87883"/>
    <a:srgbClr val="C7212F"/>
    <a:srgbClr val="3AB2BD"/>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4660"/>
  </p:normalViewPr>
  <p:slideViewPr>
    <p:cSldViewPr snapToGrid="0">
      <p:cViewPr varScale="1">
        <p:scale>
          <a:sx n="85" d="100"/>
          <a:sy n="85" d="100"/>
        </p:scale>
        <p:origin x="42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Planilha_do_Microsoft_Excel.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Planilha_do_Microsoft_Excel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Planilha_do_Microsoft_Excel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Planilha_do_Microsoft_Excel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Planilha_do_Microsoft_Excel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Planilha_do_Microsoft_Excel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Planilha_do_Microsoft_Excel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Planilha_do_Microsoft_Excel15.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Planilha_do_Microsoft_Excel16.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Planilha_do_Microsoft_Excel17.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Planilha_do_Microsoft_Excel18.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Planilha_do_Microsoft_Excel1.xlsx"/></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Planilha_do_Microsoft_Excel19.xlsx"/></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Planilha_do_Microsoft_Excel20.xlsx"/></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package" Target="../embeddings/Planilha_do_Microsoft_Excel21.xlsx"/></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Planilha_do_Microsoft_Excel22.xlsx"/></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package" Target="../embeddings/Planilha_do_Microsoft_Excel23.xlsx"/></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package" Target="../embeddings/Planilha_do_Microsoft_Excel24.xlsx"/></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package" Target="../embeddings/Planilha_do_Microsoft_Excel25.xlsx"/></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package" Target="../embeddings/Planilha_do_Microsoft_Excel26.xlsx"/></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package" Target="../embeddings/Planilha_do_Microsoft_Excel27.xlsx"/></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package" Target="../embeddings/Planilha_do_Microsoft_Excel28.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Planilha_do_Microsoft_Excel2.xlsx"/></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package" Target="../embeddings/Planilha_do_Microsoft_Excel29.xlsx"/></Relationships>
</file>

<file path=ppt/charts/_rels/chart31.xml.rels><?xml version="1.0" encoding="UTF-8" standalone="yes"?>
<Relationships xmlns="http://schemas.openxmlformats.org/package/2006/relationships"><Relationship Id="rId2" Type="http://schemas.openxmlformats.org/officeDocument/2006/relationships/package" Target="../embeddings/Planilha_do_Microsoft_Excel30.xlsx"/><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Planilha_do_Microsoft_Excel3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package" Target="../embeddings/Planilha_do_Microsoft_Excel3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Planilha_do_Microsoft_Excel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Planilha_do_Microsoft_Excel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Planilha_do_Microsoft_Excel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Planilha_do_Microsoft_Excel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Planilha_do_Microsoft_Excel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Planilha_do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META 1 - INDICADOR</a:t>
            </a:r>
            <a:r>
              <a:rPr lang="pt-BR" baseline="0" dirty="0"/>
              <a:t> 1A</a:t>
            </a:r>
            <a:endParaRPr lang="pt-B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5A92-4809-9554-16F3F9FC0451}"/>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5A92-4809-9554-16F3F9FC0451}"/>
              </c:ext>
            </c:extLst>
          </c:dPt>
          <c:dPt>
            <c:idx val="8"/>
            <c:invertIfNegative val="0"/>
            <c:bubble3D val="0"/>
            <c:spPr>
              <a:solidFill>
                <a:srgbClr val="00B050"/>
              </a:solidFill>
              <a:ln>
                <a:noFill/>
              </a:ln>
              <a:effectLst/>
            </c:spPr>
            <c:extLst>
              <c:ext xmlns:c16="http://schemas.microsoft.com/office/drawing/2014/chart" uri="{C3380CC4-5D6E-409C-BE32-E72D297353CC}">
                <c16:uniqueId val="{00000005-5A92-4809-9554-16F3F9FC0451}"/>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movingAvg"/>
            <c:period val="2"/>
            <c:dispRSqr val="0"/>
            <c:dispEq val="0"/>
          </c:trendline>
          <c:trendline>
            <c:spPr>
              <a:ln w="19050" cap="rnd">
                <a:solidFill>
                  <a:schemeClr val="accent1"/>
                </a:solidFill>
                <a:prstDash val="sysDot"/>
              </a:ln>
              <a:effectLst/>
            </c:spPr>
            <c:trendlineType val="movingAvg"/>
            <c:period val="2"/>
            <c:dispRSqr val="0"/>
            <c:dispEq val="0"/>
          </c:trendline>
          <c:trendline>
            <c:spPr>
              <a:ln w="19050" cap="rnd">
                <a:solidFill>
                  <a:schemeClr val="accent1"/>
                </a:solidFill>
                <a:prstDash val="sysDot"/>
              </a:ln>
              <a:effectLst/>
            </c:spPr>
            <c:trendlineType val="movingAvg"/>
            <c:period val="2"/>
            <c:dispRSqr val="0"/>
            <c:dispEq val="0"/>
          </c:trendline>
          <c:trendline>
            <c:spPr>
              <a:ln w="19050" cap="rnd">
                <a:solidFill>
                  <a:schemeClr val="accent1"/>
                </a:solidFill>
                <a:prstDash val="sysDot"/>
              </a:ln>
              <a:effectLst/>
            </c:spPr>
            <c:trendlineType val="movingAvg"/>
            <c:period val="2"/>
            <c:dispRSqr val="0"/>
            <c:dispEq val="0"/>
          </c:trendline>
          <c:trendline>
            <c:spPr>
              <a:ln w="19050" cap="rnd">
                <a:solidFill>
                  <a:schemeClr val="accent1"/>
                </a:solidFill>
                <a:prstDash val="sysDot"/>
              </a:ln>
              <a:effectLst/>
            </c:spPr>
            <c:trendlineType val="movingAvg"/>
            <c:period val="2"/>
            <c:dispRSqr val="0"/>
            <c:dispEq val="0"/>
          </c:trendline>
          <c:cat>
            <c:strRef>
              <c:f>Planilha1!$D$3:$D$11</c:f>
              <c:strCache>
                <c:ptCount val="9"/>
                <c:pt idx="0">
                  <c:v>2016
SBC</c:v>
                </c:pt>
                <c:pt idx="1">
                  <c:v>2017 
SBC</c:v>
                </c:pt>
                <c:pt idx="2">
                  <c:v>2019 
SBC</c:v>
                </c:pt>
                <c:pt idx="3">
                  <c:v>2020 
SBC</c:v>
                </c:pt>
                <c:pt idx="4">
                  <c:v>2021 
SBC</c:v>
                </c:pt>
                <c:pt idx="5">
                  <c:v>2022 
SBC</c:v>
                </c:pt>
                <c:pt idx="6">
                  <c:v>2019 
SP</c:v>
                </c:pt>
                <c:pt idx="7">
                  <c:v>2019 
Brasil</c:v>
                </c:pt>
                <c:pt idx="8">
                  <c:v>Meta </c:v>
                </c:pt>
              </c:strCache>
            </c:strRef>
          </c:cat>
          <c:val>
            <c:numRef>
              <c:f>Planilha1!$E$3:$E$11</c:f>
              <c:numCache>
                <c:formatCode>0.00%</c:formatCode>
                <c:ptCount val="9"/>
                <c:pt idx="0">
                  <c:v>0.47739999999999999</c:v>
                </c:pt>
                <c:pt idx="1">
                  <c:v>0.4904</c:v>
                </c:pt>
                <c:pt idx="2">
                  <c:v>0.50700000000000001</c:v>
                </c:pt>
                <c:pt idx="3">
                  <c:v>0.51529999999999998</c:v>
                </c:pt>
                <c:pt idx="4">
                  <c:v>0.4844</c:v>
                </c:pt>
                <c:pt idx="5">
                  <c:v>0.51890000000000003</c:v>
                </c:pt>
                <c:pt idx="6">
                  <c:v>0.50700000000000001</c:v>
                </c:pt>
                <c:pt idx="7">
                  <c:v>0.37</c:v>
                </c:pt>
                <c:pt idx="8">
                  <c:v>0.6</c:v>
                </c:pt>
              </c:numCache>
            </c:numRef>
          </c:val>
          <c:extLst>
            <c:ext xmlns:c16="http://schemas.microsoft.com/office/drawing/2014/chart" uri="{C3380CC4-5D6E-409C-BE32-E72D297353CC}">
              <c16:uniqueId val="{00000006-5A92-4809-9554-16F3F9FC0451}"/>
            </c:ext>
          </c:extLst>
        </c:ser>
        <c:dLbls>
          <c:dLblPos val="outEnd"/>
          <c:showLegendKey val="0"/>
          <c:showVal val="1"/>
          <c:showCatName val="0"/>
          <c:showSerName val="0"/>
          <c:showPercent val="0"/>
          <c:showBubbleSize val="0"/>
        </c:dLbls>
        <c:gapWidth val="219"/>
        <c:overlap val="-27"/>
        <c:axId val="1452827695"/>
        <c:axId val="1340101615"/>
      </c:barChart>
      <c:catAx>
        <c:axId val="14528276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340101615"/>
        <c:crosses val="autoZero"/>
        <c:auto val="1"/>
        <c:lblAlgn val="ctr"/>
        <c:lblOffset val="100"/>
        <c:noMultiLvlLbl val="0"/>
      </c:catAx>
      <c:valAx>
        <c:axId val="1340101615"/>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452827695"/>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Meta</a:t>
            </a:r>
            <a:r>
              <a:rPr lang="pt-BR" baseline="0" dirty="0"/>
              <a:t> 4 - Indicador </a:t>
            </a:r>
            <a:r>
              <a:rPr lang="pt-BR" baseline="0" dirty="0" smtClean="0"/>
              <a:t>4B </a:t>
            </a:r>
            <a:endParaRPr lang="pt-B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4767-41E0-A37B-63B4B1C346B9}"/>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4767-41E0-A37B-63B4B1C346B9}"/>
              </c:ext>
            </c:extLst>
          </c:dPt>
          <c:dPt>
            <c:idx val="8"/>
            <c:invertIfNegative val="0"/>
            <c:bubble3D val="0"/>
            <c:spPr>
              <a:solidFill>
                <a:srgbClr val="00B050"/>
              </a:solidFill>
              <a:ln>
                <a:noFill/>
              </a:ln>
              <a:effectLst/>
            </c:spPr>
            <c:extLst>
              <c:ext xmlns:c16="http://schemas.microsoft.com/office/drawing/2014/chart" uri="{C3380CC4-5D6E-409C-BE32-E72D297353CC}">
                <c16:uniqueId val="{00000005-4767-41E0-A37B-63B4B1C346B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4 - 4B'!$D$5:$D$13</c:f>
              <c:strCache>
                <c:ptCount val="9"/>
                <c:pt idx="0">
                  <c:v>2016
SBC</c:v>
                </c:pt>
                <c:pt idx="1">
                  <c:v>2017 
SBC</c:v>
                </c:pt>
                <c:pt idx="2">
                  <c:v>2019 
SBC</c:v>
                </c:pt>
                <c:pt idx="3">
                  <c:v>2020 
SBC</c:v>
                </c:pt>
                <c:pt idx="4">
                  <c:v>2021 
SBC</c:v>
                </c:pt>
                <c:pt idx="5">
                  <c:v>2022 
SBC</c:v>
                </c:pt>
                <c:pt idx="6">
                  <c:v>2020
SP</c:v>
                </c:pt>
                <c:pt idx="7">
                  <c:v>2020
Brasil</c:v>
                </c:pt>
                <c:pt idx="8">
                  <c:v>Meta </c:v>
                </c:pt>
              </c:strCache>
            </c:strRef>
          </c:cat>
          <c:val>
            <c:numRef>
              <c:f>'Meta 4 - 4B'!$E$5:$E$13</c:f>
              <c:numCache>
                <c:formatCode>0.00%</c:formatCode>
                <c:ptCount val="9"/>
                <c:pt idx="0">
                  <c:v>0.84099999999999997</c:v>
                </c:pt>
                <c:pt idx="1">
                  <c:v>0.84099999999999997</c:v>
                </c:pt>
                <c:pt idx="2">
                  <c:v>0.86699999999999999</c:v>
                </c:pt>
                <c:pt idx="3">
                  <c:v>0.89410000000000001</c:v>
                </c:pt>
                <c:pt idx="4">
                  <c:v>0.89410000000000001</c:v>
                </c:pt>
                <c:pt idx="5">
                  <c:v>0.89410000000000001</c:v>
                </c:pt>
                <c:pt idx="6">
                  <c:v>0.90500000000000003</c:v>
                </c:pt>
                <c:pt idx="7">
                  <c:v>0.93200000000000005</c:v>
                </c:pt>
                <c:pt idx="8">
                  <c:v>1</c:v>
                </c:pt>
              </c:numCache>
            </c:numRef>
          </c:val>
          <c:extLst>
            <c:ext xmlns:c16="http://schemas.microsoft.com/office/drawing/2014/chart" uri="{C3380CC4-5D6E-409C-BE32-E72D297353CC}">
              <c16:uniqueId val="{00000006-4767-41E0-A37B-63B4B1C346B9}"/>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7276256410605024E-2"/>
          <c:y val="6.9884611626548868E-2"/>
          <c:w val="0.77995273559610734"/>
          <c:h val="0.85915385409208445"/>
        </c:manualLayout>
      </c:layout>
      <c:barChart>
        <c:barDir val="col"/>
        <c:grouping val="clustered"/>
        <c:varyColors val="1"/>
        <c:ser>
          <c:idx val="0"/>
          <c:order val="0"/>
          <c:tx>
            <c:strRef>
              <c:f>'META 5'!$B$2</c:f>
              <c:strCache>
                <c:ptCount val="1"/>
                <c:pt idx="0">
                  <c:v>Leitura</c:v>
                </c:pt>
              </c:strCache>
            </c:strRef>
          </c:tx>
          <c:spPr>
            <a:solidFill>
              <a:srgbClr val="00B050"/>
            </a:solidFill>
            <a:ln cmpd="sng">
              <a:solidFill>
                <a:srgbClr val="000000"/>
              </a:solidFill>
            </a:ln>
          </c:spPr>
          <c:invertIfNegative val="1"/>
          <c:dPt>
            <c:idx val="2"/>
            <c:invertIfNegative val="1"/>
            <c:bubble3D val="0"/>
            <c:extLst>
              <c:ext xmlns:c16="http://schemas.microsoft.com/office/drawing/2014/chart" uri="{C3380CC4-5D6E-409C-BE32-E72D297353CC}">
                <c16:uniqueId val="{00000001-1BB6-4AFB-9C1E-7D61BA586C63}"/>
              </c:ext>
            </c:extLst>
          </c:dPt>
          <c:dPt>
            <c:idx val="4"/>
            <c:invertIfNegative val="1"/>
            <c:bubble3D val="0"/>
            <c:extLst>
              <c:ext xmlns:c16="http://schemas.microsoft.com/office/drawing/2014/chart" uri="{C3380CC4-5D6E-409C-BE32-E72D297353CC}">
                <c16:uniqueId val="{00000003-1BB6-4AFB-9C1E-7D61BA586C63}"/>
              </c:ext>
            </c:extLst>
          </c:dPt>
          <c:dPt>
            <c:idx val="5"/>
            <c:invertIfNegative val="1"/>
            <c:bubble3D val="0"/>
            <c:extLst>
              <c:ext xmlns:c16="http://schemas.microsoft.com/office/drawing/2014/chart" uri="{C3380CC4-5D6E-409C-BE32-E72D297353CC}">
                <c16:uniqueId val="{00000005-1BB6-4AFB-9C1E-7D61BA586C63}"/>
              </c:ext>
            </c:extLst>
          </c:dPt>
          <c:dLbls>
            <c:dLbl>
              <c:idx val="0"/>
              <c:layout>
                <c:manualLayout>
                  <c:x val="-1.98661304375711E-2"/>
                  <c:y val="-1.049868766404236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BB6-4AFB-9C1E-7D61BA586C63}"/>
                </c:ext>
              </c:extLst>
            </c:dLbl>
            <c:dLbl>
              <c:idx val="1"/>
              <c:layout>
                <c:manualLayout>
                  <c:x val="-1.2416331523481922E-2"/>
                  <c:y val="-2.100053758340448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1BB6-4AFB-9C1E-7D61BA586C63}"/>
                </c:ext>
              </c:extLst>
            </c:dLbl>
            <c:dLbl>
              <c:idx val="2"/>
              <c:layout>
                <c:manualLayout>
                  <c:x val="-1.5555555555555555E-2"/>
                  <c:y val="3.593890386343150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BB6-4AFB-9C1E-7D61BA586C63}"/>
                </c:ext>
              </c:extLst>
            </c:dLbl>
            <c:dLbl>
              <c:idx val="3"/>
              <c:delete val="1"/>
              <c:extLst>
                <c:ext xmlns:c15="http://schemas.microsoft.com/office/drawing/2012/chart" uri="{CE6537A1-D6FC-4f65-9D91-7224C49458BB}"/>
                <c:ext xmlns:c16="http://schemas.microsoft.com/office/drawing/2014/chart" uri="{C3380CC4-5D6E-409C-BE32-E72D297353CC}">
                  <c16:uniqueId val="{00000008-1BB6-4AFB-9C1E-7D61BA586C63}"/>
                </c:ext>
              </c:extLst>
            </c:dLbl>
            <c:dLbl>
              <c:idx val="4"/>
              <c:layout>
                <c:manualLayout>
                  <c:x val="0"/>
                  <c:y val="8.26594788858939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BB6-4AFB-9C1E-7D61BA586C63}"/>
                </c:ext>
              </c:extLst>
            </c:dLbl>
            <c:dLbl>
              <c:idx val="5"/>
              <c:layout>
                <c:manualLayout>
                  <c:x val="-1.6296108042265591E-16"/>
                  <c:y val="0.1006289308176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BB6-4AFB-9C1E-7D61BA586C63}"/>
                </c:ext>
              </c:extLst>
            </c:dLbl>
            <c:dLbl>
              <c:idx val="6"/>
              <c:delete val="1"/>
              <c:extLst>
                <c:ext xmlns:c15="http://schemas.microsoft.com/office/drawing/2012/chart" uri="{CE6537A1-D6FC-4f65-9D91-7224C49458BB}"/>
                <c:ext xmlns:c16="http://schemas.microsoft.com/office/drawing/2014/chart" uri="{C3380CC4-5D6E-409C-BE32-E72D297353CC}">
                  <c16:uniqueId val="{00000009-1BB6-4AFB-9C1E-7D61BA586C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'META 5'!$A$3:$A$6</c:f>
              <c:strCache>
                <c:ptCount val="4"/>
                <c:pt idx="0">
                  <c:v>2016</c:v>
                </c:pt>
                <c:pt idx="1">
                  <c:v>2016 SP</c:v>
                </c:pt>
                <c:pt idx="2">
                  <c:v>2016 Brasil</c:v>
                </c:pt>
                <c:pt idx="3">
                  <c:v>Meta</c:v>
                </c:pt>
              </c:strCache>
            </c:strRef>
          </c:cat>
          <c:val>
            <c:numRef>
              <c:f>'META 5'!$B$3:$B$6</c:f>
              <c:numCache>
                <c:formatCode>General</c:formatCode>
                <c:ptCount val="4"/>
                <c:pt idx="0">
                  <c:v>70.95</c:v>
                </c:pt>
                <c:pt idx="1">
                  <c:v>58.7</c:v>
                </c:pt>
                <c:pt idx="2">
                  <c:v>45.3</c:v>
                </c:pt>
                <c:pt idx="3">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A-1BB6-4AFB-9C1E-7D61BA586C63}"/>
            </c:ext>
          </c:extLst>
        </c:ser>
        <c:ser>
          <c:idx val="1"/>
          <c:order val="1"/>
          <c:tx>
            <c:strRef>
              <c:f>'META 5'!$C$2</c:f>
              <c:strCache>
                <c:ptCount val="1"/>
                <c:pt idx="0">
                  <c:v>Escrita</c:v>
                </c:pt>
              </c:strCache>
            </c:strRef>
          </c:tx>
          <c:spPr>
            <a:solidFill>
              <a:srgbClr val="BDD7EE"/>
            </a:solidFill>
            <a:ln cmpd="sng">
              <a:solidFill>
                <a:srgbClr val="000000"/>
              </a:solidFill>
            </a:ln>
          </c:spPr>
          <c:invertIfNegative val="1"/>
          <c:dPt>
            <c:idx val="2"/>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0C-1BB6-4AFB-9C1E-7D61BA586C63}"/>
              </c:ext>
            </c:extLst>
          </c:dPt>
          <c:dPt>
            <c:idx val="3"/>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0E-1BB6-4AFB-9C1E-7D61BA586C63}"/>
              </c:ext>
            </c:extLst>
          </c:dPt>
          <c:dPt>
            <c:idx val="4"/>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10-1BB6-4AFB-9C1E-7D61BA586C63}"/>
              </c:ext>
            </c:extLst>
          </c:dPt>
          <c:dPt>
            <c:idx val="5"/>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12-1BB6-4AFB-9C1E-7D61BA586C63}"/>
              </c:ext>
            </c:extLst>
          </c:dPt>
          <c:dPt>
            <c:idx val="6"/>
            <c:invertIfNegative val="1"/>
            <c:bubble3D val="0"/>
            <c:spPr>
              <a:solidFill>
                <a:srgbClr val="5B9BD5">
                  <a:lumMod val="40000"/>
                  <a:lumOff val="60000"/>
                </a:srgbClr>
              </a:solidFill>
              <a:ln cmpd="sng">
                <a:solidFill>
                  <a:srgbClr val="000000"/>
                </a:solidFill>
              </a:ln>
            </c:spPr>
            <c:extLst>
              <c:ext xmlns:c16="http://schemas.microsoft.com/office/drawing/2014/chart" uri="{C3380CC4-5D6E-409C-BE32-E72D297353CC}">
                <c16:uniqueId val="{00000014-1BB6-4AFB-9C1E-7D61BA586C63}"/>
              </c:ext>
            </c:extLst>
          </c:dPt>
          <c:dLbls>
            <c:dLbl>
              <c:idx val="3"/>
              <c:delete val="1"/>
              <c:extLst>
                <c:ext xmlns:c15="http://schemas.microsoft.com/office/drawing/2012/chart" uri="{CE6537A1-D6FC-4f65-9D91-7224C49458BB}"/>
                <c:ext xmlns:c16="http://schemas.microsoft.com/office/drawing/2014/chart" uri="{C3380CC4-5D6E-409C-BE32-E72D297353CC}">
                  <c16:uniqueId val="{0000000E-1BB6-4AFB-9C1E-7D61BA586C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'META 5'!$A$3:$A$6</c:f>
              <c:strCache>
                <c:ptCount val="4"/>
                <c:pt idx="0">
                  <c:v>2016</c:v>
                </c:pt>
                <c:pt idx="1">
                  <c:v>2016 SP</c:v>
                </c:pt>
                <c:pt idx="2">
                  <c:v>2016 Brasil</c:v>
                </c:pt>
                <c:pt idx="3">
                  <c:v>Meta</c:v>
                </c:pt>
              </c:strCache>
            </c:strRef>
          </c:cat>
          <c:val>
            <c:numRef>
              <c:f>'META 5'!$C$3:$C$6</c:f>
              <c:numCache>
                <c:formatCode>General</c:formatCode>
                <c:ptCount val="4"/>
                <c:pt idx="0">
                  <c:v>90</c:v>
                </c:pt>
                <c:pt idx="1">
                  <c:v>82.9</c:v>
                </c:pt>
                <c:pt idx="2">
                  <c:v>66.2</c:v>
                </c:pt>
                <c:pt idx="3">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15-1BB6-4AFB-9C1E-7D61BA586C63}"/>
            </c:ext>
          </c:extLst>
        </c:ser>
        <c:ser>
          <c:idx val="2"/>
          <c:order val="2"/>
          <c:tx>
            <c:strRef>
              <c:f>'META 5'!$D$2</c:f>
              <c:strCache>
                <c:ptCount val="1"/>
                <c:pt idx="0">
                  <c:v>Matemática</c:v>
                </c:pt>
              </c:strCache>
            </c:strRef>
          </c:tx>
          <c:spPr>
            <a:solidFill>
              <a:srgbClr val="FFD966"/>
            </a:solidFill>
            <a:ln cmpd="sng">
              <a:solidFill>
                <a:srgbClr val="000000"/>
              </a:solidFill>
            </a:ln>
          </c:spPr>
          <c:invertIfNegative val="1"/>
          <c:dPt>
            <c:idx val="2"/>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7-1BB6-4AFB-9C1E-7D61BA586C63}"/>
              </c:ext>
            </c:extLst>
          </c:dPt>
          <c:dPt>
            <c:idx val="3"/>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9-1BB6-4AFB-9C1E-7D61BA586C63}"/>
              </c:ext>
            </c:extLst>
          </c:dPt>
          <c:dPt>
            <c:idx val="4"/>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B-1BB6-4AFB-9C1E-7D61BA586C63}"/>
              </c:ext>
            </c:extLst>
          </c:dPt>
          <c:dPt>
            <c:idx val="5"/>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D-1BB6-4AFB-9C1E-7D61BA586C63}"/>
              </c:ext>
            </c:extLst>
          </c:dPt>
          <c:dPt>
            <c:idx val="6"/>
            <c:invertIfNegative val="1"/>
            <c:bubble3D val="0"/>
            <c:spPr>
              <a:solidFill>
                <a:srgbClr val="FFC000">
                  <a:lumMod val="60000"/>
                  <a:lumOff val="40000"/>
                </a:srgbClr>
              </a:solidFill>
              <a:ln cmpd="sng">
                <a:solidFill>
                  <a:srgbClr val="000000"/>
                </a:solidFill>
              </a:ln>
            </c:spPr>
            <c:extLst>
              <c:ext xmlns:c16="http://schemas.microsoft.com/office/drawing/2014/chart" uri="{C3380CC4-5D6E-409C-BE32-E72D297353CC}">
                <c16:uniqueId val="{0000001F-1BB6-4AFB-9C1E-7D61BA586C63}"/>
              </c:ext>
            </c:extLst>
          </c:dPt>
          <c:dLbls>
            <c:dLbl>
              <c:idx val="0"/>
              <c:layout>
                <c:manualLayout>
                  <c:x val="1.738286413287469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2-1BB6-4AFB-9C1E-7D61BA586C63}"/>
                </c:ext>
              </c:extLst>
            </c:dLbl>
            <c:dLbl>
              <c:idx val="1"/>
              <c:layout>
                <c:manualLayout>
                  <c:x val="1.2416331523481969E-2"/>
                  <c:y val="-7.362699416686261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21-1BB6-4AFB-9C1E-7D61BA586C63}"/>
                </c:ext>
              </c:extLst>
            </c:dLbl>
            <c:dLbl>
              <c:idx val="2"/>
              <c:layout>
                <c:manualLayout>
                  <c:x val="1.1111111111111112E-2"/>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7-1BB6-4AFB-9C1E-7D61BA586C63}"/>
                </c:ext>
              </c:extLst>
            </c:dLbl>
            <c:dLbl>
              <c:idx val="3"/>
              <c:layout>
                <c:manualLayout>
                  <c:x val="-4.2222222222222223E-2"/>
                  <c:y val="0"/>
                </c:manualLayout>
              </c:layout>
              <c:tx>
                <c:rich>
                  <a:bodyPr/>
                  <a:lstStyle/>
                  <a:p>
                    <a:fld id="{D359C696-A743-497F-A8D5-16FC2EAB11D4}" type="VALUE">
                      <a:rPr lang="en-US" smtClean="0"/>
                      <a:pPr/>
                      <a:t>[VALOR]</a:t>
                    </a:fld>
                    <a:r>
                      <a:rPr lang="en-US" dirty="0" smtClean="0"/>
                      <a:t>%</a:t>
                    </a:r>
                  </a:p>
                </c:rich>
              </c:tx>
              <c:showLegendKey val="0"/>
              <c:showVal val="1"/>
              <c:showCatName val="0"/>
              <c:showSerName val="0"/>
              <c:showPercent val="0"/>
              <c:showBubbleSize val="0"/>
              <c:extLst>
                <c:ext xmlns:c15="http://schemas.microsoft.com/office/drawing/2012/chart" uri="{CE6537A1-D6FC-4f65-9D91-7224C49458BB}">
                  <c15:layout>
                    <c:manualLayout>
                      <c:w val="9.9288888888888885E-2"/>
                      <c:h val="5.2111410601976639E-2"/>
                    </c:manualLayout>
                  </c15:layout>
                  <c15:dlblFieldTable/>
                  <c15:showDataLabelsRange val="0"/>
                </c:ext>
                <c:ext xmlns:c16="http://schemas.microsoft.com/office/drawing/2014/chart" uri="{C3380CC4-5D6E-409C-BE32-E72D297353CC}">
                  <c16:uniqueId val="{00000019-1BB6-4AFB-9C1E-7D61BA586C63}"/>
                </c:ext>
              </c:extLst>
            </c:dLbl>
            <c:dLbl>
              <c:idx val="6"/>
              <c:delete val="1"/>
              <c:extLst>
                <c:ext xmlns:c15="http://schemas.microsoft.com/office/drawing/2012/chart" uri="{CE6537A1-D6FC-4f65-9D91-7224C49458BB}"/>
                <c:ext xmlns:c16="http://schemas.microsoft.com/office/drawing/2014/chart" uri="{C3380CC4-5D6E-409C-BE32-E72D297353CC}">
                  <c16:uniqueId val="{0000001F-1BB6-4AFB-9C1E-7D61BA586C63}"/>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'META 5'!$A$3:$A$6</c:f>
              <c:strCache>
                <c:ptCount val="4"/>
                <c:pt idx="0">
                  <c:v>2016</c:v>
                </c:pt>
                <c:pt idx="1">
                  <c:v>2016 SP</c:v>
                </c:pt>
                <c:pt idx="2">
                  <c:v>2016 Brasil</c:v>
                </c:pt>
                <c:pt idx="3">
                  <c:v>Meta</c:v>
                </c:pt>
              </c:strCache>
            </c:strRef>
          </c:cat>
          <c:val>
            <c:numRef>
              <c:f>'META 5'!$D$3:$D$6</c:f>
              <c:numCache>
                <c:formatCode>General</c:formatCode>
                <c:ptCount val="4"/>
                <c:pt idx="0">
                  <c:v>71.06</c:v>
                </c:pt>
                <c:pt idx="1">
                  <c:v>60.8</c:v>
                </c:pt>
                <c:pt idx="2">
                  <c:v>45.4</c:v>
                </c:pt>
                <c:pt idx="3">
                  <c:v>100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20-1BB6-4AFB-9C1E-7D61BA586C63}"/>
            </c:ext>
          </c:extLst>
        </c:ser>
        <c:dLbls>
          <c:showLegendKey val="0"/>
          <c:showVal val="0"/>
          <c:showCatName val="0"/>
          <c:showSerName val="0"/>
          <c:showPercent val="0"/>
          <c:showBubbleSize val="0"/>
        </c:dLbls>
        <c:gapWidth val="150"/>
        <c:axId val="1886993965"/>
        <c:axId val="991869115"/>
      </c:barChart>
      <c:catAx>
        <c:axId val="1886993965"/>
        <c:scaling>
          <c:orientation val="minMax"/>
        </c:scaling>
        <c:delete val="0"/>
        <c:axPos val="b"/>
        <c:numFmt formatCode="General" sourceLinked="1"/>
        <c:majorTickMark val="none"/>
        <c:minorTickMark val="none"/>
        <c:tickLblPos val="nextTo"/>
        <c:txPr>
          <a:bodyPr/>
          <a:lstStyle/>
          <a:p>
            <a:pPr lvl="0">
              <a:defRPr b="0">
                <a:solidFill>
                  <a:srgbClr val="000000"/>
                </a:solidFill>
                <a:latin typeface="+mn-lt"/>
              </a:defRPr>
            </a:pPr>
            <a:endParaRPr lang="pt-BR"/>
          </a:p>
        </c:txPr>
        <c:crossAx val="991869115"/>
        <c:crosses val="autoZero"/>
        <c:auto val="1"/>
        <c:lblAlgn val="ctr"/>
        <c:lblOffset val="100"/>
        <c:noMultiLvlLbl val="1"/>
      </c:catAx>
      <c:valAx>
        <c:axId val="991869115"/>
        <c:scaling>
          <c:orientation val="minMax"/>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endParaRPr lang="pt-BR"/>
              </a:p>
            </c:rich>
          </c:tx>
          <c:layout/>
          <c:overlay val="0"/>
        </c:title>
        <c:numFmt formatCode="General" sourceLinked="1"/>
        <c:majorTickMark val="none"/>
        <c:minorTickMark val="none"/>
        <c:tickLblPos val="nextTo"/>
        <c:spPr>
          <a:ln/>
        </c:spPr>
        <c:txPr>
          <a:bodyPr/>
          <a:lstStyle/>
          <a:p>
            <a:pPr lvl="0">
              <a:defRPr b="0">
                <a:solidFill>
                  <a:srgbClr val="000000"/>
                </a:solidFill>
                <a:latin typeface="+mn-lt"/>
              </a:defRPr>
            </a:pPr>
            <a:endParaRPr lang="pt-BR"/>
          </a:p>
        </c:txPr>
        <c:crossAx val="1886993965"/>
        <c:crosses val="autoZero"/>
        <c:crossBetween val="between"/>
      </c:valAx>
    </c:plotArea>
    <c:legend>
      <c:legendPos val="r"/>
      <c:layout>
        <c:manualLayout>
          <c:xMode val="edge"/>
          <c:yMode val="edge"/>
          <c:x val="0.8573808508758044"/>
          <c:y val="0.34790060420969871"/>
          <c:w val="0.14078927923285059"/>
          <c:h val="0.20770700203486783"/>
        </c:manualLayout>
      </c:layout>
      <c:overlay val="0"/>
      <c:txPr>
        <a:bodyPr/>
        <a:lstStyle/>
        <a:p>
          <a:pPr lvl="0">
            <a:defRPr b="0">
              <a:solidFill>
                <a:srgbClr val="1A1A1A"/>
              </a:solidFill>
              <a:latin typeface="+mn-lt"/>
            </a:defRPr>
          </a:pPr>
          <a:endParaRPr lang="pt-BR"/>
        </a:p>
      </c:txPr>
    </c:legend>
    <c:plotVisOnly val="1"/>
    <c:dispBlanksAs val="zero"/>
    <c:showDLblsOverMax val="1"/>
  </c:chart>
  <c:spPr>
    <a:solidFill>
      <a:sysClr val="window" lastClr="FFFFFF"/>
    </a:solidFill>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spPr>
            <a:solidFill>
              <a:schemeClr val="accent1"/>
            </a:solidFill>
            <a:ln>
              <a:noFill/>
            </a:ln>
            <a:effectLst/>
          </c:spPr>
          <c:invertIfNegative val="0"/>
          <c:dPt>
            <c:idx val="3"/>
            <c:invertIfNegative val="0"/>
            <c:bubble3D val="0"/>
            <c:spPr>
              <a:solidFill>
                <a:srgbClr val="00B050"/>
              </a:solidFill>
              <a:ln>
                <a:noFill/>
              </a:ln>
              <a:effectLst/>
            </c:spPr>
            <c:extLst>
              <c:ext xmlns:c16="http://schemas.microsoft.com/office/drawing/2014/chart" uri="{C3380CC4-5D6E-409C-BE32-E72D297353CC}">
                <c16:uniqueId val="{00000001-24D5-46C0-A59D-69C7678449B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5'!$D$5:$D$8</c:f>
              <c:strCache>
                <c:ptCount val="4"/>
                <c:pt idx="0">
                  <c:v>2022
Leitura</c:v>
                </c:pt>
                <c:pt idx="1">
                  <c:v>2022
Escrita</c:v>
                </c:pt>
                <c:pt idx="2">
                  <c:v>2022
Matemática</c:v>
                </c:pt>
                <c:pt idx="3">
                  <c:v>Meta </c:v>
                </c:pt>
              </c:strCache>
            </c:strRef>
          </c:cat>
          <c:val>
            <c:numRef>
              <c:f>'Meta 5'!$E$5:$E$8</c:f>
              <c:numCache>
                <c:formatCode>0.00%</c:formatCode>
                <c:ptCount val="4"/>
                <c:pt idx="0">
                  <c:v>0.7</c:v>
                </c:pt>
                <c:pt idx="1">
                  <c:v>0.82</c:v>
                </c:pt>
                <c:pt idx="2">
                  <c:v>0.87</c:v>
                </c:pt>
                <c:pt idx="3">
                  <c:v>1</c:v>
                </c:pt>
              </c:numCache>
            </c:numRef>
          </c:val>
          <c:extLst>
            <c:ext xmlns:c16="http://schemas.microsoft.com/office/drawing/2014/chart" uri="{C3380CC4-5D6E-409C-BE32-E72D297353CC}">
              <c16:uniqueId val="{00000002-24D5-46C0-A59D-69C7678449B4}"/>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6 - Indicador 6A </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93AA-4FFE-85D6-29B59E686940}"/>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93AA-4FFE-85D6-29B59E686940}"/>
              </c:ext>
            </c:extLst>
          </c:dPt>
          <c:dPt>
            <c:idx val="8"/>
            <c:invertIfNegative val="0"/>
            <c:bubble3D val="0"/>
            <c:spPr>
              <a:solidFill>
                <a:srgbClr val="00B050"/>
              </a:solidFill>
              <a:ln>
                <a:noFill/>
              </a:ln>
              <a:effectLst/>
            </c:spPr>
            <c:extLst>
              <c:ext xmlns:c16="http://schemas.microsoft.com/office/drawing/2014/chart" uri="{C3380CC4-5D6E-409C-BE32-E72D297353CC}">
                <c16:uniqueId val="{00000005-93AA-4FFE-85D6-29B59E68694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6 - 6A'!$D$5:$D$13</c:f>
              <c:strCache>
                <c:ptCount val="9"/>
                <c:pt idx="0">
                  <c:v>2016
SBC</c:v>
                </c:pt>
                <c:pt idx="1">
                  <c:v>2017 
SBC</c:v>
                </c:pt>
                <c:pt idx="2">
                  <c:v>2019 
SBC</c:v>
                </c:pt>
                <c:pt idx="3">
                  <c:v>2020 
SBC</c:v>
                </c:pt>
                <c:pt idx="4">
                  <c:v>2021 
SBC</c:v>
                </c:pt>
                <c:pt idx="5">
                  <c:v>2022 
SBC</c:v>
                </c:pt>
                <c:pt idx="6">
                  <c:v>2022
SP</c:v>
                </c:pt>
                <c:pt idx="7">
                  <c:v>2022
Brasil</c:v>
                </c:pt>
                <c:pt idx="8">
                  <c:v>Meta </c:v>
                </c:pt>
              </c:strCache>
            </c:strRef>
          </c:cat>
          <c:val>
            <c:numRef>
              <c:f>'Meta 6 - 6A'!$E$5:$E$13</c:f>
              <c:numCache>
                <c:formatCode>0.00%</c:formatCode>
                <c:ptCount val="9"/>
                <c:pt idx="0">
                  <c:v>0.44059999999999999</c:v>
                </c:pt>
                <c:pt idx="1">
                  <c:v>0.44059999999999999</c:v>
                </c:pt>
                <c:pt idx="2">
                  <c:v>0.42399999999999999</c:v>
                </c:pt>
                <c:pt idx="3">
                  <c:v>0.45710000000000001</c:v>
                </c:pt>
                <c:pt idx="4">
                  <c:v>0.5</c:v>
                </c:pt>
                <c:pt idx="5">
                  <c:v>0.5514</c:v>
                </c:pt>
                <c:pt idx="6">
                  <c:v>0.55789999999999995</c:v>
                </c:pt>
                <c:pt idx="7">
                  <c:v>0.33179999999999998</c:v>
                </c:pt>
                <c:pt idx="8">
                  <c:v>0.5</c:v>
                </c:pt>
              </c:numCache>
            </c:numRef>
          </c:val>
          <c:extLst>
            <c:ext xmlns:c16="http://schemas.microsoft.com/office/drawing/2014/chart" uri="{C3380CC4-5D6E-409C-BE32-E72D297353CC}">
              <c16:uniqueId val="{00000006-93AA-4FFE-85D6-29B59E686940}"/>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6 - Indicador 6B </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D161-4005-A3B9-89325B594A06}"/>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D161-4005-A3B9-89325B594A06}"/>
              </c:ext>
            </c:extLst>
          </c:dPt>
          <c:dPt>
            <c:idx val="8"/>
            <c:invertIfNegative val="0"/>
            <c:bubble3D val="0"/>
            <c:spPr>
              <a:solidFill>
                <a:srgbClr val="00B050"/>
              </a:solidFill>
              <a:ln>
                <a:noFill/>
              </a:ln>
              <a:effectLst/>
            </c:spPr>
            <c:extLst>
              <c:ext xmlns:c16="http://schemas.microsoft.com/office/drawing/2014/chart" uri="{C3380CC4-5D6E-409C-BE32-E72D297353CC}">
                <c16:uniqueId val="{00000005-D161-4005-A3B9-89325B594A0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6 - 6B'!$D$5:$D$13</c:f>
              <c:strCache>
                <c:ptCount val="9"/>
                <c:pt idx="0">
                  <c:v>2016
SBC</c:v>
                </c:pt>
                <c:pt idx="1">
                  <c:v>2017 
SBC</c:v>
                </c:pt>
                <c:pt idx="2">
                  <c:v>2019 
SBC</c:v>
                </c:pt>
                <c:pt idx="3">
                  <c:v>2020 
SBC</c:v>
                </c:pt>
                <c:pt idx="4">
                  <c:v>2021 
SBC</c:v>
                </c:pt>
                <c:pt idx="5">
                  <c:v>2022 
SBC</c:v>
                </c:pt>
                <c:pt idx="6">
                  <c:v>2022
SP</c:v>
                </c:pt>
                <c:pt idx="7">
                  <c:v>2022
Brasil</c:v>
                </c:pt>
                <c:pt idx="8">
                  <c:v>Meta </c:v>
                </c:pt>
              </c:strCache>
            </c:strRef>
          </c:cat>
          <c:val>
            <c:numRef>
              <c:f>'Meta 6 - 6B'!$E$5:$E$13</c:f>
              <c:numCache>
                <c:formatCode>0.00%</c:formatCode>
                <c:ptCount val="9"/>
                <c:pt idx="0">
                  <c:v>0.12709999999999999</c:v>
                </c:pt>
                <c:pt idx="1">
                  <c:v>0.12709999999999999</c:v>
                </c:pt>
                <c:pt idx="2">
                  <c:v>0.1807</c:v>
                </c:pt>
                <c:pt idx="3">
                  <c:v>0.2215</c:v>
                </c:pt>
                <c:pt idx="4">
                  <c:v>0.2414</c:v>
                </c:pt>
                <c:pt idx="5">
                  <c:v>0.27729999999999999</c:v>
                </c:pt>
                <c:pt idx="6">
                  <c:v>0.21010000000000001</c:v>
                </c:pt>
                <c:pt idx="7">
                  <c:v>0.1807</c:v>
                </c:pt>
                <c:pt idx="8">
                  <c:v>0.3</c:v>
                </c:pt>
              </c:numCache>
            </c:numRef>
          </c:val>
          <c:extLst>
            <c:ext xmlns:c16="http://schemas.microsoft.com/office/drawing/2014/chart" uri="{C3380CC4-5D6E-409C-BE32-E72D297353CC}">
              <c16:uniqueId val="{00000006-D161-4005-A3B9-89325B594A06}"/>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7 - Indicador 7A (Fund 1)</a:t>
            </a:r>
            <a:endParaRPr lang="pt-BR"/>
          </a:p>
        </c:rich>
      </c:tx>
      <c:layout>
        <c:manualLayout>
          <c:xMode val="edge"/>
          <c:yMode val="edge"/>
          <c:x val="0.3272012248468941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2A0F-49E4-A36A-524C44AC385E}"/>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2A0F-49E4-A36A-524C44AC385E}"/>
              </c:ext>
            </c:extLst>
          </c:dPt>
          <c:dPt>
            <c:idx val="8"/>
            <c:invertIfNegative val="0"/>
            <c:bubble3D val="0"/>
            <c:spPr>
              <a:solidFill>
                <a:srgbClr val="00B050"/>
              </a:solidFill>
              <a:ln>
                <a:noFill/>
              </a:ln>
              <a:effectLst/>
            </c:spPr>
            <c:extLst>
              <c:ext xmlns:c16="http://schemas.microsoft.com/office/drawing/2014/chart" uri="{C3380CC4-5D6E-409C-BE32-E72D297353CC}">
                <c16:uniqueId val="{00000005-2A0F-49E4-A36A-524C44AC385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7 - 7A'!$D$5:$D$13</c:f>
              <c:strCache>
                <c:ptCount val="9"/>
                <c:pt idx="0">
                  <c:v>2016
SBC</c:v>
                </c:pt>
                <c:pt idx="1">
                  <c:v>2017 
SBC</c:v>
                </c:pt>
                <c:pt idx="2">
                  <c:v>2019 
SBC</c:v>
                </c:pt>
                <c:pt idx="3">
                  <c:v>2020 
SBC</c:v>
                </c:pt>
                <c:pt idx="4">
                  <c:v>2021 
SBC</c:v>
                </c:pt>
                <c:pt idx="5">
                  <c:v>2022 
SBC</c:v>
                </c:pt>
                <c:pt idx="6">
                  <c:v>2022
SP</c:v>
                </c:pt>
                <c:pt idx="7">
                  <c:v>2022
Brasil</c:v>
                </c:pt>
                <c:pt idx="8">
                  <c:v>Meta </c:v>
                </c:pt>
              </c:strCache>
            </c:strRef>
          </c:cat>
          <c:val>
            <c:numRef>
              <c:f>'Meta 7 - 7A'!$E$5:$E$13</c:f>
              <c:numCache>
                <c:formatCode>_(* #,##0.00_);_(* \(#,##0.00\);_(* "-"??_);_(@_)</c:formatCode>
                <c:ptCount val="9"/>
                <c:pt idx="0">
                  <c:v>6.8</c:v>
                </c:pt>
                <c:pt idx="1">
                  <c:v>6.9</c:v>
                </c:pt>
                <c:pt idx="2">
                  <c:v>6.9</c:v>
                </c:pt>
                <c:pt idx="3">
                  <c:v>6.9</c:v>
                </c:pt>
                <c:pt idx="4">
                  <c:v>6.4</c:v>
                </c:pt>
                <c:pt idx="5">
                  <c:v>6.4</c:v>
                </c:pt>
                <c:pt idx="6">
                  <c:v>6.1</c:v>
                </c:pt>
                <c:pt idx="7">
                  <c:v>5.5</c:v>
                </c:pt>
                <c:pt idx="8">
                  <c:v>6.4</c:v>
                </c:pt>
              </c:numCache>
            </c:numRef>
          </c:val>
          <c:extLst>
            <c:ext xmlns:c16="http://schemas.microsoft.com/office/drawing/2014/chart" uri="{C3380CC4-5D6E-409C-BE32-E72D297353CC}">
              <c16:uniqueId val="{00000006-2A0F-49E4-A36A-524C44AC385E}"/>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7 - Indicador 7B (Fund 2)</a:t>
            </a:r>
            <a:endParaRPr lang="pt-BR"/>
          </a:p>
        </c:rich>
      </c:tx>
      <c:layout>
        <c:manualLayout>
          <c:xMode val="edge"/>
          <c:yMode val="edge"/>
          <c:x val="0.3272012248468941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chemeClr val="accent4"/>
              </a:solidFill>
              <a:ln>
                <a:noFill/>
              </a:ln>
              <a:effectLst/>
            </c:spPr>
            <c:extLst>
              <c:ext xmlns:c16="http://schemas.microsoft.com/office/drawing/2014/chart" uri="{C3380CC4-5D6E-409C-BE32-E72D297353CC}">
                <c16:uniqueId val="{00000001-3A3D-4F22-9FCA-205FDFA4C84F}"/>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3-3A3D-4F22-9FCA-205FDFA4C84F}"/>
              </c:ext>
            </c:extLst>
          </c:dPt>
          <c:dPt>
            <c:idx val="7"/>
            <c:invertIfNegative val="0"/>
            <c:bubble3D val="0"/>
            <c:spPr>
              <a:solidFill>
                <a:srgbClr val="00B050"/>
              </a:solidFill>
              <a:ln>
                <a:noFill/>
              </a:ln>
              <a:effectLst/>
            </c:spPr>
            <c:extLst>
              <c:ext xmlns:c16="http://schemas.microsoft.com/office/drawing/2014/chart" uri="{C3380CC4-5D6E-409C-BE32-E72D297353CC}">
                <c16:uniqueId val="{00000005-3A3D-4F22-9FCA-205FDFA4C84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7 - 7B'!$D$5:$D$12</c:f>
              <c:strCache>
                <c:ptCount val="8"/>
                <c:pt idx="0">
                  <c:v>2015
SBC</c:v>
                </c:pt>
                <c:pt idx="1">
                  <c:v>2017 
SBC</c:v>
                </c:pt>
                <c:pt idx="2">
                  <c:v>2019 
SBC</c:v>
                </c:pt>
                <c:pt idx="3">
                  <c:v>2021 
SBC</c:v>
                </c:pt>
                <c:pt idx="4">
                  <c:v>2022 
SBC</c:v>
                </c:pt>
                <c:pt idx="5">
                  <c:v>2022
SP</c:v>
                </c:pt>
                <c:pt idx="6">
                  <c:v>2022
Brasil</c:v>
                </c:pt>
                <c:pt idx="7">
                  <c:v>Meta </c:v>
                </c:pt>
              </c:strCache>
            </c:strRef>
          </c:cat>
          <c:val>
            <c:numRef>
              <c:f>'Meta 7 - 7B'!$E$5:$E$12</c:f>
              <c:numCache>
                <c:formatCode>_(* #,##0.00_);_(* \(#,##0.00\);_(* "-"??_);_(@_)</c:formatCode>
                <c:ptCount val="8"/>
                <c:pt idx="0">
                  <c:v>4.5999999999999996</c:v>
                </c:pt>
                <c:pt idx="1">
                  <c:v>4.9000000000000004</c:v>
                </c:pt>
                <c:pt idx="2">
                  <c:v>5.6</c:v>
                </c:pt>
                <c:pt idx="3">
                  <c:v>5.6</c:v>
                </c:pt>
                <c:pt idx="4">
                  <c:v>5.6</c:v>
                </c:pt>
                <c:pt idx="5">
                  <c:v>5.3</c:v>
                </c:pt>
                <c:pt idx="6">
                  <c:v>4.8</c:v>
                </c:pt>
                <c:pt idx="7">
                  <c:v>5.7</c:v>
                </c:pt>
              </c:numCache>
            </c:numRef>
          </c:val>
          <c:extLst>
            <c:ext xmlns:c16="http://schemas.microsoft.com/office/drawing/2014/chart" uri="{C3380CC4-5D6E-409C-BE32-E72D297353CC}">
              <c16:uniqueId val="{00000006-3A3D-4F22-9FCA-205FDFA4C84F}"/>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Meta</a:t>
            </a:r>
            <a:r>
              <a:rPr lang="pt-BR" baseline="0" dirty="0"/>
              <a:t> 7 - Indicador </a:t>
            </a:r>
            <a:r>
              <a:rPr lang="pt-BR" baseline="0" dirty="0" smtClean="0"/>
              <a:t>7C (Médio)</a:t>
            </a:r>
            <a:endParaRPr lang="pt-BR" dirty="0"/>
          </a:p>
        </c:rich>
      </c:tx>
      <c:layout>
        <c:manualLayout>
          <c:xMode val="edge"/>
          <c:yMode val="edge"/>
          <c:x val="0.3272012248468941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DF8A-490D-A4F7-6F125E7EE445}"/>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DF8A-490D-A4F7-6F125E7EE445}"/>
              </c:ext>
            </c:extLst>
          </c:dPt>
          <c:dPt>
            <c:idx val="6"/>
            <c:invertIfNegative val="0"/>
            <c:bubble3D val="0"/>
            <c:spPr>
              <a:solidFill>
                <a:srgbClr val="00B050"/>
              </a:solidFill>
              <a:ln>
                <a:noFill/>
              </a:ln>
              <a:effectLst/>
            </c:spPr>
            <c:extLst>
              <c:ext xmlns:c16="http://schemas.microsoft.com/office/drawing/2014/chart" uri="{C3380CC4-5D6E-409C-BE32-E72D297353CC}">
                <c16:uniqueId val="{00000005-DF8A-490D-A4F7-6F125E7EE44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7 - 7C'!$D$6:$D$12</c:f>
              <c:strCache>
                <c:ptCount val="7"/>
                <c:pt idx="0">
                  <c:v>2017 
SBC</c:v>
                </c:pt>
                <c:pt idx="1">
                  <c:v>2019 
SBC</c:v>
                </c:pt>
                <c:pt idx="2">
                  <c:v>2021 
SBC</c:v>
                </c:pt>
                <c:pt idx="3">
                  <c:v>2022 
SBC</c:v>
                </c:pt>
                <c:pt idx="4">
                  <c:v>2022
SP</c:v>
                </c:pt>
                <c:pt idx="5">
                  <c:v>2022
Brasil</c:v>
                </c:pt>
                <c:pt idx="6">
                  <c:v>Meta </c:v>
                </c:pt>
              </c:strCache>
            </c:strRef>
          </c:cat>
          <c:val>
            <c:numRef>
              <c:f>'Meta 7 - 7C'!$E$6:$E$12</c:f>
              <c:numCache>
                <c:formatCode>_(* #,##0.00_);_(* \(#,##0.00\);_(* "-"??_);_(@_)</c:formatCode>
                <c:ptCount val="7"/>
                <c:pt idx="0">
                  <c:v>3.9</c:v>
                </c:pt>
                <c:pt idx="1">
                  <c:v>4.4000000000000004</c:v>
                </c:pt>
                <c:pt idx="2">
                  <c:v>4.7</c:v>
                </c:pt>
                <c:pt idx="3">
                  <c:v>4.7</c:v>
                </c:pt>
                <c:pt idx="4">
                  <c:v>5.3</c:v>
                </c:pt>
                <c:pt idx="5">
                  <c:v>4.8</c:v>
                </c:pt>
                <c:pt idx="6">
                  <c:v>5.7</c:v>
                </c:pt>
              </c:numCache>
            </c:numRef>
          </c:val>
          <c:extLst>
            <c:ext xmlns:c16="http://schemas.microsoft.com/office/drawing/2014/chart" uri="{C3380CC4-5D6E-409C-BE32-E72D297353CC}">
              <c16:uniqueId val="{00000006-DF8A-490D-A4F7-6F125E7EE445}"/>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8 - Indicador 8A</a:t>
            </a:r>
            <a:endParaRPr lang="pt-BR"/>
          </a:p>
        </c:rich>
      </c:tx>
      <c:layout>
        <c:manualLayout>
          <c:xMode val="edge"/>
          <c:yMode val="edge"/>
          <c:x val="0.3272012248468941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00B050"/>
              </a:solidFill>
              <a:ln>
                <a:noFill/>
              </a:ln>
              <a:effectLst/>
            </c:spPr>
            <c:extLst>
              <c:ext xmlns:c16="http://schemas.microsoft.com/office/drawing/2014/chart" uri="{C3380CC4-5D6E-409C-BE32-E72D297353CC}">
                <c16:uniqueId val="{00000001-B2BB-49FD-8D97-9E53DEDF4C7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8 - 8A'!$D$5:$D$10</c:f>
              <c:strCache>
                <c:ptCount val="6"/>
                <c:pt idx="0">
                  <c:v>2016</c:v>
                </c:pt>
                <c:pt idx="1">
                  <c:v>2017 
SBC</c:v>
                </c:pt>
                <c:pt idx="2">
                  <c:v>2019 
SBC</c:v>
                </c:pt>
                <c:pt idx="3">
                  <c:v>2021 
SBC</c:v>
                </c:pt>
                <c:pt idx="4">
                  <c:v>2022 
SBC</c:v>
                </c:pt>
                <c:pt idx="5">
                  <c:v>Meta </c:v>
                </c:pt>
              </c:strCache>
            </c:strRef>
          </c:cat>
          <c:val>
            <c:numRef>
              <c:f>'Meta 8 - 8A'!$E$5:$E$10</c:f>
              <c:numCache>
                <c:formatCode>0.00%</c:formatCode>
                <c:ptCount val="6"/>
                <c:pt idx="0">
                  <c:v>0.33500000000000002</c:v>
                </c:pt>
                <c:pt idx="1">
                  <c:v>0.33500000000000002</c:v>
                </c:pt>
                <c:pt idx="2">
                  <c:v>0.33500000000000002</c:v>
                </c:pt>
                <c:pt idx="3">
                  <c:v>0.33500000000000002</c:v>
                </c:pt>
                <c:pt idx="4">
                  <c:v>0.33500000000000002</c:v>
                </c:pt>
                <c:pt idx="5">
                  <c:v>1</c:v>
                </c:pt>
              </c:numCache>
            </c:numRef>
          </c:val>
          <c:extLst>
            <c:ext xmlns:c16="http://schemas.microsoft.com/office/drawing/2014/chart" uri="{C3380CC4-5D6E-409C-BE32-E72D297353CC}">
              <c16:uniqueId val="{00000002-B2BB-49FD-8D97-9E53DEDF4C70}"/>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8 - Indicador 8B</a:t>
            </a:r>
            <a:endParaRPr lang="pt-BR"/>
          </a:p>
        </c:rich>
      </c:tx>
      <c:layout>
        <c:manualLayout>
          <c:xMode val="edge"/>
          <c:yMode val="edge"/>
          <c:x val="0.3272012248468941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00B050"/>
              </a:solidFill>
              <a:ln>
                <a:noFill/>
              </a:ln>
              <a:effectLst/>
            </c:spPr>
            <c:extLst>
              <c:ext xmlns:c16="http://schemas.microsoft.com/office/drawing/2014/chart" uri="{C3380CC4-5D6E-409C-BE32-E72D297353CC}">
                <c16:uniqueId val="{00000001-C6FE-4B33-916F-249B124E704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8 - 8B'!$D$5:$D$10</c:f>
              <c:strCache>
                <c:ptCount val="6"/>
                <c:pt idx="0">
                  <c:v>2016</c:v>
                </c:pt>
                <c:pt idx="1">
                  <c:v>2017 
SBC</c:v>
                </c:pt>
                <c:pt idx="2">
                  <c:v>2019 
SBC</c:v>
                </c:pt>
                <c:pt idx="3">
                  <c:v>2021 
SBC</c:v>
                </c:pt>
                <c:pt idx="4">
                  <c:v>2022 
SBC</c:v>
                </c:pt>
                <c:pt idx="5">
                  <c:v>Meta </c:v>
                </c:pt>
              </c:strCache>
            </c:strRef>
          </c:cat>
          <c:val>
            <c:numRef>
              <c:f>'Meta 8 - 8B'!$E$5:$E$10</c:f>
              <c:numCache>
                <c:formatCode>0.00%</c:formatCode>
                <c:ptCount val="6"/>
                <c:pt idx="0">
                  <c:v>0.89900000000000002</c:v>
                </c:pt>
                <c:pt idx="1">
                  <c:v>0.89900000000000002</c:v>
                </c:pt>
                <c:pt idx="2">
                  <c:v>0.89900000000000002</c:v>
                </c:pt>
                <c:pt idx="3">
                  <c:v>0.89900000000000002</c:v>
                </c:pt>
                <c:pt idx="4">
                  <c:v>0.89900000000000002</c:v>
                </c:pt>
                <c:pt idx="5">
                  <c:v>1</c:v>
                </c:pt>
              </c:numCache>
            </c:numRef>
          </c:val>
          <c:extLst>
            <c:ext xmlns:c16="http://schemas.microsoft.com/office/drawing/2014/chart" uri="{C3380CC4-5D6E-409C-BE32-E72D297353CC}">
              <c16:uniqueId val="{00000002-C6FE-4B33-916F-249B124E704D}"/>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800" b="0" i="0" baseline="0" dirty="0">
                <a:effectLst/>
              </a:rPr>
              <a:t>META 1 - INDICADOR 1B</a:t>
            </a:r>
            <a:endParaRPr lang="pt-BR"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E8DF-48D3-96DC-5FCBE7791E0E}"/>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E8DF-48D3-96DC-5FCBE7791E0E}"/>
              </c:ext>
            </c:extLst>
          </c:dPt>
          <c:dPt>
            <c:idx val="8"/>
            <c:invertIfNegative val="0"/>
            <c:bubble3D val="0"/>
            <c:spPr>
              <a:solidFill>
                <a:srgbClr val="00B050"/>
              </a:solidFill>
              <a:ln>
                <a:noFill/>
              </a:ln>
              <a:effectLst/>
            </c:spPr>
            <c:extLst>
              <c:ext xmlns:c16="http://schemas.microsoft.com/office/drawing/2014/chart" uri="{C3380CC4-5D6E-409C-BE32-E72D297353CC}">
                <c16:uniqueId val="{00000005-E8DF-48D3-96DC-5FCBE7791E0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1B'!$C$3:$C$11</c:f>
              <c:strCache>
                <c:ptCount val="9"/>
                <c:pt idx="0">
                  <c:v>2016
SBC</c:v>
                </c:pt>
                <c:pt idx="1">
                  <c:v>2017 
SBC</c:v>
                </c:pt>
                <c:pt idx="2">
                  <c:v>2019 
SBC</c:v>
                </c:pt>
                <c:pt idx="3">
                  <c:v>2020 
SBC</c:v>
                </c:pt>
                <c:pt idx="4">
                  <c:v>2021 
SBC</c:v>
                </c:pt>
                <c:pt idx="5">
                  <c:v>2022 
SBC</c:v>
                </c:pt>
                <c:pt idx="6">
                  <c:v>2019 
SP</c:v>
                </c:pt>
                <c:pt idx="7">
                  <c:v>2019 
Brasil</c:v>
                </c:pt>
                <c:pt idx="8">
                  <c:v>Meta </c:v>
                </c:pt>
              </c:strCache>
            </c:strRef>
          </c:cat>
          <c:val>
            <c:numRef>
              <c:f>'Meta 1B'!$D$3:$D$11</c:f>
              <c:numCache>
                <c:formatCode>0.00%</c:formatCode>
                <c:ptCount val="9"/>
                <c:pt idx="0">
                  <c:v>1.0222</c:v>
                </c:pt>
                <c:pt idx="1">
                  <c:v>1.0114000000000001</c:v>
                </c:pt>
                <c:pt idx="2">
                  <c:v>1.0002</c:v>
                </c:pt>
                <c:pt idx="3">
                  <c:v>0.9869</c:v>
                </c:pt>
                <c:pt idx="4">
                  <c:v>0.95730000000000004</c:v>
                </c:pt>
                <c:pt idx="5">
                  <c:v>0.96389999999999998</c:v>
                </c:pt>
                <c:pt idx="6">
                  <c:v>0.95599999999999996</c:v>
                </c:pt>
                <c:pt idx="7">
                  <c:v>0.94099999999999995</c:v>
                </c:pt>
                <c:pt idx="8">
                  <c:v>1</c:v>
                </c:pt>
              </c:numCache>
            </c:numRef>
          </c:val>
          <c:extLst>
            <c:ext xmlns:c16="http://schemas.microsoft.com/office/drawing/2014/chart" uri="{C3380CC4-5D6E-409C-BE32-E72D297353CC}">
              <c16:uniqueId val="{00000006-E8DF-48D3-96DC-5FCBE7791E0E}"/>
            </c:ext>
          </c:extLst>
        </c:ser>
        <c:dLbls>
          <c:dLblPos val="outEnd"/>
          <c:showLegendKey val="0"/>
          <c:showVal val="1"/>
          <c:showCatName val="0"/>
          <c:showSerName val="0"/>
          <c:showPercent val="0"/>
          <c:showBubbleSize val="0"/>
        </c:dLbls>
        <c:gapWidth val="219"/>
        <c:overlap val="-27"/>
        <c:axId val="1580576335"/>
        <c:axId val="1580590063"/>
      </c:barChart>
      <c:catAx>
        <c:axId val="1580576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580590063"/>
        <c:crosses val="autoZero"/>
        <c:auto val="1"/>
        <c:lblAlgn val="ctr"/>
        <c:lblOffset val="100"/>
        <c:noMultiLvlLbl val="0"/>
      </c:catAx>
      <c:valAx>
        <c:axId val="1580590063"/>
        <c:scaling>
          <c:orientation val="minMax"/>
          <c:max val="1.10000000000000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580576335"/>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pt-BR"/>
              <a:t>Meta</a:t>
            </a:r>
            <a:r>
              <a:rPr lang="pt-BR" baseline="0"/>
              <a:t> 9 - Indicador 9A</a:t>
            </a:r>
            <a:endParaRPr lang="pt-BR"/>
          </a:p>
        </c:rich>
      </c:tx>
      <c:layout>
        <c:manualLayout>
          <c:xMode val="edge"/>
          <c:yMode val="edge"/>
          <c:x val="0.40331220703631243"/>
          <c:y val="2.4489008470560208E-2"/>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rgbClr val="00B050"/>
              </a:solidFill>
              <a:ln>
                <a:noFill/>
              </a:ln>
              <a:effectLst/>
            </c:spPr>
            <c:extLst>
              <c:ext xmlns:c16="http://schemas.microsoft.com/office/drawing/2014/chart" uri="{C3380CC4-5D6E-409C-BE32-E72D297353CC}">
                <c16:uniqueId val="{00000001-1C84-4AD6-B65D-FF2D1E4B531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9 - 9A'!$D$5:$D$12</c:f>
              <c:strCache>
                <c:ptCount val="8"/>
                <c:pt idx="0">
                  <c:v>2016</c:v>
                </c:pt>
                <c:pt idx="1">
                  <c:v>2017 
SBC</c:v>
                </c:pt>
                <c:pt idx="2">
                  <c:v>2019 
SBC</c:v>
                </c:pt>
                <c:pt idx="3">
                  <c:v>2021 
SBC</c:v>
                </c:pt>
                <c:pt idx="4">
                  <c:v>2022 
SBC</c:v>
                </c:pt>
                <c:pt idx="5">
                  <c:v>2022
SP</c:v>
                </c:pt>
                <c:pt idx="6">
                  <c:v>2022
BR</c:v>
                </c:pt>
                <c:pt idx="7">
                  <c:v>Meta </c:v>
                </c:pt>
              </c:strCache>
            </c:strRef>
          </c:cat>
          <c:val>
            <c:numRef>
              <c:f>'Meta 9 - 9A'!$E$5:$E$12</c:f>
              <c:numCache>
                <c:formatCode>0.00%</c:formatCode>
                <c:ptCount val="8"/>
                <c:pt idx="0">
                  <c:v>0.97</c:v>
                </c:pt>
                <c:pt idx="1">
                  <c:v>0.97</c:v>
                </c:pt>
                <c:pt idx="2">
                  <c:v>0.97</c:v>
                </c:pt>
                <c:pt idx="3">
                  <c:v>0.97</c:v>
                </c:pt>
                <c:pt idx="4">
                  <c:v>0.89900000000000002</c:v>
                </c:pt>
                <c:pt idx="5">
                  <c:v>0.98</c:v>
                </c:pt>
                <c:pt idx="6">
                  <c:v>0.94199999999999995</c:v>
                </c:pt>
                <c:pt idx="7">
                  <c:v>1</c:v>
                </c:pt>
              </c:numCache>
            </c:numRef>
          </c:val>
          <c:extLst>
            <c:ext xmlns:c16="http://schemas.microsoft.com/office/drawing/2014/chart" uri="{C3380CC4-5D6E-409C-BE32-E72D297353CC}">
              <c16:uniqueId val="{00000002-1C84-4AD6-B65D-FF2D1E4B5319}"/>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9 - Indicador 9B</a:t>
            </a:r>
            <a:endParaRPr lang="pt-BR"/>
          </a:p>
        </c:rich>
      </c:tx>
      <c:layout>
        <c:manualLayout>
          <c:xMode val="edge"/>
          <c:yMode val="edge"/>
          <c:x val="0.3272012248468941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rgbClr val="00B050"/>
              </a:solidFill>
              <a:ln>
                <a:noFill/>
              </a:ln>
              <a:effectLst/>
            </c:spPr>
            <c:extLst>
              <c:ext xmlns:c16="http://schemas.microsoft.com/office/drawing/2014/chart" uri="{C3380CC4-5D6E-409C-BE32-E72D297353CC}">
                <c16:uniqueId val="{00000001-A988-4F76-9C9E-FBDE6B1D80F8}"/>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9 - 9B'!$D$5:$D$12</c:f>
              <c:strCache>
                <c:ptCount val="8"/>
                <c:pt idx="0">
                  <c:v>2016</c:v>
                </c:pt>
                <c:pt idx="1">
                  <c:v>2017 
SBC</c:v>
                </c:pt>
                <c:pt idx="2">
                  <c:v>2019 
SBC</c:v>
                </c:pt>
                <c:pt idx="3">
                  <c:v>2021 
SBC</c:v>
                </c:pt>
                <c:pt idx="4">
                  <c:v>2022 
SBC</c:v>
                </c:pt>
                <c:pt idx="5">
                  <c:v>2022
SP</c:v>
                </c:pt>
                <c:pt idx="6">
                  <c:v>2022
BR</c:v>
                </c:pt>
                <c:pt idx="7">
                  <c:v>Meta </c:v>
                </c:pt>
              </c:strCache>
            </c:strRef>
          </c:cat>
          <c:val>
            <c:numRef>
              <c:f>'Meta 9 - 9B'!$E$5:$E$12</c:f>
              <c:numCache>
                <c:formatCode>0.00%</c:formatCode>
                <c:ptCount val="8"/>
                <c:pt idx="0">
                  <c:v>0.151</c:v>
                </c:pt>
                <c:pt idx="1">
                  <c:v>0.151</c:v>
                </c:pt>
                <c:pt idx="2">
                  <c:v>0.151</c:v>
                </c:pt>
                <c:pt idx="3">
                  <c:v>0.151</c:v>
                </c:pt>
                <c:pt idx="4">
                  <c:v>0.151</c:v>
                </c:pt>
                <c:pt idx="5">
                  <c:v>7.3999999999999996E-2</c:v>
                </c:pt>
                <c:pt idx="6">
                  <c:v>0.127</c:v>
                </c:pt>
                <c:pt idx="7">
                  <c:v>9.1999999999999998E-2</c:v>
                </c:pt>
              </c:numCache>
            </c:numRef>
          </c:val>
          <c:extLst>
            <c:ext xmlns:c16="http://schemas.microsoft.com/office/drawing/2014/chart" uri="{C3380CC4-5D6E-409C-BE32-E72D297353CC}">
              <c16:uniqueId val="{00000002-A988-4F76-9C9E-FBDE6B1D80F8}"/>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Meta</a:t>
            </a:r>
            <a:r>
              <a:rPr lang="pt-BR" baseline="0" dirty="0"/>
              <a:t> </a:t>
            </a:r>
            <a:r>
              <a:rPr lang="pt-BR" baseline="0" dirty="0" smtClean="0"/>
              <a:t>10</a:t>
            </a:r>
            <a:endParaRPr lang="pt-BR" dirty="0"/>
          </a:p>
        </c:rich>
      </c:tx>
      <c:layout>
        <c:manualLayout>
          <c:xMode val="edge"/>
          <c:yMode val="edge"/>
          <c:x val="0.32720122484689412"/>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rgbClr val="00B050"/>
              </a:solidFill>
              <a:ln>
                <a:noFill/>
              </a:ln>
              <a:effectLst/>
            </c:spPr>
            <c:extLst>
              <c:ext xmlns:c16="http://schemas.microsoft.com/office/drawing/2014/chart" uri="{C3380CC4-5D6E-409C-BE32-E72D297353CC}">
                <c16:uniqueId val="{00000001-D01C-46BA-8BE2-A9682E5F815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10'!$D$5:$D$12</c:f>
              <c:strCache>
                <c:ptCount val="8"/>
                <c:pt idx="0">
                  <c:v>2016</c:v>
                </c:pt>
                <c:pt idx="1">
                  <c:v>2017 
SBC</c:v>
                </c:pt>
                <c:pt idx="2">
                  <c:v>2019 
SBC</c:v>
                </c:pt>
                <c:pt idx="3">
                  <c:v>2021 
SBC</c:v>
                </c:pt>
                <c:pt idx="4">
                  <c:v>2022 
SBC</c:v>
                </c:pt>
                <c:pt idx="5">
                  <c:v>2022
SP</c:v>
                </c:pt>
                <c:pt idx="6">
                  <c:v>2022
BR</c:v>
                </c:pt>
                <c:pt idx="7">
                  <c:v>Meta </c:v>
                </c:pt>
              </c:strCache>
            </c:strRef>
          </c:cat>
          <c:val>
            <c:numRef>
              <c:f>'Meta 10'!$E$5:$E$12</c:f>
              <c:numCache>
                <c:formatCode>0.00%</c:formatCode>
                <c:ptCount val="8"/>
                <c:pt idx="0">
                  <c:v>0</c:v>
                </c:pt>
                <c:pt idx="1">
                  <c:v>0</c:v>
                </c:pt>
                <c:pt idx="2">
                  <c:v>8.2900000000000001E-2</c:v>
                </c:pt>
                <c:pt idx="3">
                  <c:v>0</c:v>
                </c:pt>
                <c:pt idx="4">
                  <c:v>0</c:v>
                </c:pt>
                <c:pt idx="5">
                  <c:v>4.0000000000000001E-3</c:v>
                </c:pt>
                <c:pt idx="6">
                  <c:v>1.7999999999999999E-2</c:v>
                </c:pt>
                <c:pt idx="7">
                  <c:v>0.25</c:v>
                </c:pt>
              </c:numCache>
            </c:numRef>
          </c:val>
          <c:extLst>
            <c:ext xmlns:c16="http://schemas.microsoft.com/office/drawing/2014/chart" uri="{C3380CC4-5D6E-409C-BE32-E72D297353CC}">
              <c16:uniqueId val="{00000002-D01C-46BA-8BE2-A9682E5F8150}"/>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Meta</a:t>
            </a:r>
            <a:r>
              <a:rPr lang="pt-BR" baseline="0" dirty="0"/>
              <a:t> </a:t>
            </a:r>
            <a:r>
              <a:rPr lang="pt-BR" baseline="0" dirty="0" smtClean="0"/>
              <a:t>11</a:t>
            </a:r>
            <a:endParaRPr lang="pt-BR" dirty="0"/>
          </a:p>
        </c:rich>
      </c:tx>
      <c:layout>
        <c:manualLayout>
          <c:xMode val="edge"/>
          <c:yMode val="edge"/>
          <c:x val="0.46582756550516252"/>
          <c:y val="4.35071238259194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rgbClr val="00B050"/>
              </a:solidFill>
              <a:ln>
                <a:noFill/>
              </a:ln>
              <a:effectLst/>
            </c:spPr>
            <c:extLst>
              <c:ext xmlns:c16="http://schemas.microsoft.com/office/drawing/2014/chart" uri="{C3380CC4-5D6E-409C-BE32-E72D297353CC}">
                <c16:uniqueId val="{00000001-F95D-4EE9-82EB-D3FA64DBD754}"/>
              </c:ext>
            </c:extLst>
          </c:dPt>
          <c:dLbls>
            <c:dLbl>
              <c:idx val="2"/>
              <c:layout>
                <c:manualLayout>
                  <c:x val="-5.4477352006053418E-3"/>
                  <c:y val="-2.86738351254480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5D-4EE9-82EB-D3FA64DBD754}"/>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11'!$D$5:$D$11</c:f>
              <c:strCache>
                <c:ptCount val="7"/>
                <c:pt idx="0">
                  <c:v>2016</c:v>
                </c:pt>
                <c:pt idx="1">
                  <c:v>2017 
SBC</c:v>
                </c:pt>
                <c:pt idx="2">
                  <c:v>2019 
SBC</c:v>
                </c:pt>
                <c:pt idx="3">
                  <c:v>2021 
SBC</c:v>
                </c:pt>
                <c:pt idx="4">
                  <c:v>2022 
SBC</c:v>
                </c:pt>
                <c:pt idx="5">
                  <c:v>2020
BR</c:v>
                </c:pt>
                <c:pt idx="6">
                  <c:v>Meta </c:v>
                </c:pt>
              </c:strCache>
            </c:strRef>
          </c:cat>
          <c:val>
            <c:numRef>
              <c:f>'Meta 11'!$E$5:$E$11</c:f>
              <c:numCache>
                <c:formatCode>0.00%</c:formatCode>
                <c:ptCount val="7"/>
                <c:pt idx="0">
                  <c:v>0</c:v>
                </c:pt>
                <c:pt idx="1">
                  <c:v>4.9200000000000001E-2</c:v>
                </c:pt>
                <c:pt idx="2">
                  <c:v>-0.48</c:v>
                </c:pt>
                <c:pt idx="3">
                  <c:v>-0.11600000000000001</c:v>
                </c:pt>
                <c:pt idx="4">
                  <c:v>9.3299999999999994E-2</c:v>
                </c:pt>
                <c:pt idx="5">
                  <c:v>0.314</c:v>
                </c:pt>
                <c:pt idx="6">
                  <c:v>3</c:v>
                </c:pt>
              </c:numCache>
            </c:numRef>
          </c:val>
          <c:extLst>
            <c:ext xmlns:c16="http://schemas.microsoft.com/office/drawing/2014/chart" uri="{C3380CC4-5D6E-409C-BE32-E72D297353CC}">
              <c16:uniqueId val="{00000003-F95D-4EE9-82EB-D3FA64DBD754}"/>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12</a:t>
            </a:r>
            <a:endParaRPr lang="pt-BR"/>
          </a:p>
        </c:rich>
      </c:tx>
      <c:layout>
        <c:manualLayout>
          <c:xMode val="edge"/>
          <c:yMode val="edge"/>
          <c:x val="0.42417084989932313"/>
          <c:y val="4.99263173498661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ED7D31"/>
              </a:solidFill>
              <a:ln>
                <a:noFill/>
              </a:ln>
              <a:effectLst/>
            </c:spPr>
            <c:extLst>
              <c:ext xmlns:c16="http://schemas.microsoft.com/office/drawing/2014/chart" uri="{C3380CC4-5D6E-409C-BE32-E72D297353CC}">
                <c16:uniqueId val="{00000004-74AB-42EE-B54F-B985688E3241}"/>
              </c:ext>
            </c:extLst>
          </c:dPt>
          <c:dPt>
            <c:idx val="6"/>
            <c:invertIfNegative val="0"/>
            <c:bubble3D val="0"/>
            <c:spPr>
              <a:solidFill>
                <a:srgbClr val="00B050"/>
              </a:solidFill>
              <a:ln>
                <a:noFill/>
              </a:ln>
              <a:effectLst/>
            </c:spPr>
            <c:extLst>
              <c:ext xmlns:c16="http://schemas.microsoft.com/office/drawing/2014/chart" uri="{C3380CC4-5D6E-409C-BE32-E72D297353CC}">
                <c16:uniqueId val="{00000001-74AB-42EE-B54F-B985688E3241}"/>
              </c:ext>
            </c:extLst>
          </c:dPt>
          <c:dLbls>
            <c:dLbl>
              <c:idx val="2"/>
              <c:layout>
                <c:manualLayout>
                  <c:x val="-5.4477352006053418E-3"/>
                  <c:y val="-2.86738351254480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AB-42EE-B54F-B985688E324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12'!$D$5:$D$11</c:f>
              <c:strCache>
                <c:ptCount val="7"/>
                <c:pt idx="0">
                  <c:v>2016</c:v>
                </c:pt>
                <c:pt idx="1">
                  <c:v>2017 
SBC</c:v>
                </c:pt>
                <c:pt idx="2">
                  <c:v>2019 
SBC</c:v>
                </c:pt>
                <c:pt idx="3">
                  <c:v>2021 
SBC</c:v>
                </c:pt>
                <c:pt idx="4">
                  <c:v>2022 
SBC</c:v>
                </c:pt>
                <c:pt idx="5">
                  <c:v>2020
BR</c:v>
                </c:pt>
                <c:pt idx="6">
                  <c:v>Meta </c:v>
                </c:pt>
              </c:strCache>
            </c:strRef>
          </c:cat>
          <c:val>
            <c:numRef>
              <c:f>'Meta 12'!$E$5:$E$11</c:f>
              <c:numCache>
                <c:formatCode>0.00%</c:formatCode>
                <c:ptCount val="7"/>
                <c:pt idx="0">
                  <c:v>0.40500000000000003</c:v>
                </c:pt>
                <c:pt idx="1">
                  <c:v>0.40500000000000003</c:v>
                </c:pt>
                <c:pt idx="2">
                  <c:v>0.45</c:v>
                </c:pt>
                <c:pt idx="3">
                  <c:v>0.59930000000000005</c:v>
                </c:pt>
                <c:pt idx="4">
                  <c:v>0.59930000000000005</c:v>
                </c:pt>
                <c:pt idx="5">
                  <c:v>0.5988</c:v>
                </c:pt>
                <c:pt idx="6">
                  <c:v>0.5</c:v>
                </c:pt>
              </c:numCache>
            </c:numRef>
          </c:val>
          <c:extLst>
            <c:ext xmlns:c16="http://schemas.microsoft.com/office/drawing/2014/chart" uri="{C3380CC4-5D6E-409C-BE32-E72D297353CC}">
              <c16:uniqueId val="{00000003-74AB-42EE-B54F-B985688E3241}"/>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13 - Indicador 13A</a:t>
            </a:r>
            <a:endParaRPr lang="pt-BR"/>
          </a:p>
        </c:rich>
      </c:tx>
      <c:layout>
        <c:manualLayout>
          <c:xMode val="edge"/>
          <c:yMode val="edge"/>
          <c:x val="0.40917946413234851"/>
          <c:y val="3.359722112933279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chemeClr val="accent2"/>
              </a:solidFill>
              <a:ln>
                <a:noFill/>
              </a:ln>
              <a:effectLst/>
            </c:spPr>
            <c:extLst>
              <c:ext xmlns:c16="http://schemas.microsoft.com/office/drawing/2014/chart" uri="{C3380CC4-5D6E-409C-BE32-E72D297353CC}">
                <c16:uniqueId val="{00000001-7FBA-4E29-9BBA-6DA91D3B836B}"/>
              </c:ext>
            </c:extLst>
          </c:dPt>
          <c:dPt>
            <c:idx val="6"/>
            <c:invertIfNegative val="0"/>
            <c:bubble3D val="0"/>
            <c:spPr>
              <a:solidFill>
                <a:srgbClr val="00B050"/>
              </a:solidFill>
              <a:ln>
                <a:noFill/>
              </a:ln>
              <a:effectLst/>
            </c:spPr>
            <c:extLst>
              <c:ext xmlns:c16="http://schemas.microsoft.com/office/drawing/2014/chart" uri="{C3380CC4-5D6E-409C-BE32-E72D297353CC}">
                <c16:uniqueId val="{00000003-7FBA-4E29-9BBA-6DA91D3B836B}"/>
              </c:ext>
            </c:extLst>
          </c:dPt>
          <c:dLbls>
            <c:dLbl>
              <c:idx val="1"/>
              <c:layout>
                <c:manualLayout>
                  <c:x val="-5.4477352006053418E-3"/>
                  <c:y val="-2.86738351254480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FBA-4E29-9BBA-6DA91D3B836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'Meta13 - 13A'!$D$5:$D$11</c:f>
              <c:strCache>
                <c:ptCount val="7"/>
                <c:pt idx="0">
                  <c:v>2019
SBC</c:v>
                </c:pt>
                <c:pt idx="1">
                  <c:v>2020 
SBC</c:v>
                </c:pt>
                <c:pt idx="2">
                  <c:v>2021 
SBC</c:v>
                </c:pt>
                <c:pt idx="3">
                  <c:v>2022 
SBC</c:v>
                </c:pt>
                <c:pt idx="4">
                  <c:v>2022
SP</c:v>
                </c:pt>
                <c:pt idx="5">
                  <c:v>2022
BR</c:v>
                </c:pt>
                <c:pt idx="6">
                  <c:v>Meta </c:v>
                </c:pt>
              </c:strCache>
            </c:strRef>
          </c:cat>
          <c:val>
            <c:numRef>
              <c:f>'Meta13 - 13A'!$E$5:$E$11</c:f>
              <c:numCache>
                <c:formatCode>0.00%</c:formatCode>
                <c:ptCount val="7"/>
                <c:pt idx="0">
                  <c:v>0.73099999999999998</c:v>
                </c:pt>
                <c:pt idx="1">
                  <c:v>0.77</c:v>
                </c:pt>
                <c:pt idx="2">
                  <c:v>0.74399999999999999</c:v>
                </c:pt>
                <c:pt idx="3">
                  <c:v>0.71099999999999997</c:v>
                </c:pt>
                <c:pt idx="4">
                  <c:v>0.71599999999999997</c:v>
                </c:pt>
                <c:pt idx="5">
                  <c:v>0.66700000000000004</c:v>
                </c:pt>
                <c:pt idx="6">
                  <c:v>1</c:v>
                </c:pt>
              </c:numCache>
            </c:numRef>
          </c:val>
          <c:extLst>
            <c:ext xmlns:c16="http://schemas.microsoft.com/office/drawing/2014/chart" uri="{C3380CC4-5D6E-409C-BE32-E72D297353CC}">
              <c16:uniqueId val="{00000005-7FBA-4E29-9BBA-6DA91D3B836B}"/>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Meta</a:t>
            </a:r>
            <a:r>
              <a:rPr lang="pt-BR" baseline="0" dirty="0"/>
              <a:t> 13 - Indicador 13B</a:t>
            </a:r>
            <a:endParaRPr lang="pt-BR" dirty="0"/>
          </a:p>
        </c:rich>
      </c:tx>
      <c:layout>
        <c:manualLayout>
          <c:xMode val="edge"/>
          <c:yMode val="edge"/>
          <c:x val="0.4091794055043686"/>
          <c:y val="4.6735356680366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63CB-4C29-9083-54050C5198DC}"/>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63CB-4C29-9083-54050C5198DC}"/>
              </c:ext>
            </c:extLst>
          </c:dPt>
          <c:dPt>
            <c:idx val="6"/>
            <c:invertIfNegative val="0"/>
            <c:bubble3D val="0"/>
            <c:spPr>
              <a:solidFill>
                <a:srgbClr val="00B050"/>
              </a:solidFill>
              <a:ln>
                <a:noFill/>
              </a:ln>
              <a:effectLst/>
            </c:spPr>
            <c:extLst>
              <c:ext xmlns:c16="http://schemas.microsoft.com/office/drawing/2014/chart" uri="{C3380CC4-5D6E-409C-BE32-E72D297353CC}">
                <c16:uniqueId val="{00000005-63CB-4C29-9083-54050C5198DC}"/>
              </c:ext>
            </c:extLst>
          </c:dPt>
          <c:dLbls>
            <c:dLbl>
              <c:idx val="1"/>
              <c:layout>
                <c:manualLayout>
                  <c:x val="-5.4477352006053418E-3"/>
                  <c:y val="-2.86738351254480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CB-4C29-9083-54050C5198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'Meta13 - 13B'!$D$5:$D$11</c:f>
              <c:strCache>
                <c:ptCount val="7"/>
                <c:pt idx="0">
                  <c:v>2019
SBC</c:v>
                </c:pt>
                <c:pt idx="1">
                  <c:v>2020 
SBC</c:v>
                </c:pt>
                <c:pt idx="2">
                  <c:v>2021 
SBC</c:v>
                </c:pt>
                <c:pt idx="3">
                  <c:v>2022 
SBC</c:v>
                </c:pt>
                <c:pt idx="4">
                  <c:v>2022
SP</c:v>
                </c:pt>
                <c:pt idx="5">
                  <c:v>2022
BR</c:v>
                </c:pt>
                <c:pt idx="6">
                  <c:v>Meta </c:v>
                </c:pt>
              </c:strCache>
            </c:strRef>
          </c:cat>
          <c:val>
            <c:numRef>
              <c:f>'Meta13 - 13B'!$E$5:$E$11</c:f>
              <c:numCache>
                <c:formatCode>0.00%</c:formatCode>
                <c:ptCount val="7"/>
                <c:pt idx="0">
                  <c:v>0.84</c:v>
                </c:pt>
                <c:pt idx="1">
                  <c:v>0.86</c:v>
                </c:pt>
                <c:pt idx="2">
                  <c:v>0.83899999999999997</c:v>
                </c:pt>
                <c:pt idx="3">
                  <c:v>0.89700000000000002</c:v>
                </c:pt>
                <c:pt idx="4">
                  <c:v>0.85699999999999998</c:v>
                </c:pt>
                <c:pt idx="5">
                  <c:v>0.76</c:v>
                </c:pt>
                <c:pt idx="6">
                  <c:v>1</c:v>
                </c:pt>
              </c:numCache>
            </c:numRef>
          </c:val>
          <c:extLst>
            <c:ext xmlns:c16="http://schemas.microsoft.com/office/drawing/2014/chart" uri="{C3380CC4-5D6E-409C-BE32-E72D297353CC}">
              <c16:uniqueId val="{00000007-63CB-4C29-9083-54050C5198DC}"/>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13 - Indicador 13C</a:t>
            </a:r>
            <a:endParaRPr lang="pt-BR"/>
          </a:p>
        </c:rich>
      </c:tx>
      <c:layout>
        <c:manualLayout>
          <c:xMode val="edge"/>
          <c:yMode val="edge"/>
          <c:x val="0.4101453702467982"/>
          <c:y val="4.992638930632745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8077-440C-8FFB-82065DFAB03E}"/>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8077-440C-8FFB-82065DFAB03E}"/>
              </c:ext>
            </c:extLst>
          </c:dPt>
          <c:dPt>
            <c:idx val="6"/>
            <c:invertIfNegative val="0"/>
            <c:bubble3D val="0"/>
            <c:spPr>
              <a:solidFill>
                <a:srgbClr val="00B050"/>
              </a:solidFill>
              <a:ln>
                <a:noFill/>
              </a:ln>
              <a:effectLst/>
            </c:spPr>
            <c:extLst>
              <c:ext xmlns:c16="http://schemas.microsoft.com/office/drawing/2014/chart" uri="{C3380CC4-5D6E-409C-BE32-E72D297353CC}">
                <c16:uniqueId val="{00000005-8077-440C-8FFB-82065DFAB03E}"/>
              </c:ext>
            </c:extLst>
          </c:dPt>
          <c:dLbls>
            <c:dLbl>
              <c:idx val="1"/>
              <c:layout>
                <c:manualLayout>
                  <c:x val="-5.4477352006053418E-3"/>
                  <c:y val="-2.86738351254480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077-440C-8FFB-82065DFAB03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'Meta13 - 13C'!$D$5:$D$11</c:f>
              <c:strCache>
                <c:ptCount val="7"/>
                <c:pt idx="0">
                  <c:v>2019
SBC</c:v>
                </c:pt>
                <c:pt idx="1">
                  <c:v>2020 
SBC</c:v>
                </c:pt>
                <c:pt idx="2">
                  <c:v>2021 
SBC</c:v>
                </c:pt>
                <c:pt idx="3">
                  <c:v>2022 
SBC</c:v>
                </c:pt>
                <c:pt idx="4">
                  <c:v>2022
SP</c:v>
                </c:pt>
                <c:pt idx="5">
                  <c:v>2022
BR</c:v>
                </c:pt>
                <c:pt idx="6">
                  <c:v>Meta </c:v>
                </c:pt>
              </c:strCache>
            </c:strRef>
          </c:cat>
          <c:val>
            <c:numRef>
              <c:f>'Meta13 - 13C'!$E$5:$E$11</c:f>
              <c:numCache>
                <c:formatCode>0.00%</c:formatCode>
                <c:ptCount val="7"/>
                <c:pt idx="0">
                  <c:v>0.7</c:v>
                </c:pt>
                <c:pt idx="1">
                  <c:v>0.755</c:v>
                </c:pt>
                <c:pt idx="2">
                  <c:v>0.80600000000000005</c:v>
                </c:pt>
                <c:pt idx="3">
                  <c:v>0.65100000000000002</c:v>
                </c:pt>
                <c:pt idx="4">
                  <c:v>0.65700000000000003</c:v>
                </c:pt>
                <c:pt idx="5">
                  <c:v>0.68500000000000005</c:v>
                </c:pt>
                <c:pt idx="6">
                  <c:v>1</c:v>
                </c:pt>
              </c:numCache>
            </c:numRef>
          </c:val>
          <c:extLst>
            <c:ext xmlns:c16="http://schemas.microsoft.com/office/drawing/2014/chart" uri="{C3380CC4-5D6E-409C-BE32-E72D297353CC}">
              <c16:uniqueId val="{00000007-8077-440C-8FFB-82065DFAB03E}"/>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13 - Indicador 13D</a:t>
            </a:r>
            <a:endParaRPr lang="pt-BR"/>
          </a:p>
        </c:rich>
      </c:tx>
      <c:layout>
        <c:manualLayout>
          <c:xMode val="edge"/>
          <c:yMode val="edge"/>
          <c:x val="0.40910689279987311"/>
          <c:y val="4.992640281146058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chemeClr val="accent4"/>
              </a:solidFill>
              <a:ln>
                <a:noFill/>
              </a:ln>
              <a:effectLst/>
            </c:spPr>
            <c:extLst>
              <c:ext xmlns:c16="http://schemas.microsoft.com/office/drawing/2014/chart" uri="{C3380CC4-5D6E-409C-BE32-E72D297353CC}">
                <c16:uniqueId val="{00000001-B7E0-4F2A-84D1-2A1BF10A4A62}"/>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B7E0-4F2A-84D1-2A1BF10A4A62}"/>
              </c:ext>
            </c:extLst>
          </c:dPt>
          <c:dPt>
            <c:idx val="6"/>
            <c:invertIfNegative val="0"/>
            <c:bubble3D val="0"/>
            <c:spPr>
              <a:solidFill>
                <a:srgbClr val="00B050"/>
              </a:solidFill>
              <a:ln>
                <a:noFill/>
              </a:ln>
              <a:effectLst/>
            </c:spPr>
            <c:extLst>
              <c:ext xmlns:c16="http://schemas.microsoft.com/office/drawing/2014/chart" uri="{C3380CC4-5D6E-409C-BE32-E72D297353CC}">
                <c16:uniqueId val="{00000005-B7E0-4F2A-84D1-2A1BF10A4A62}"/>
              </c:ext>
            </c:extLst>
          </c:dPt>
          <c:dLbls>
            <c:dLbl>
              <c:idx val="1"/>
              <c:layout>
                <c:manualLayout>
                  <c:x val="-5.4477352006053418E-3"/>
                  <c:y val="-2.86738351254480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7E0-4F2A-84D1-2A1BF10A4A6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'Meta13 - 13D'!$D$5:$D$11</c:f>
              <c:strCache>
                <c:ptCount val="7"/>
                <c:pt idx="0">
                  <c:v>2019
SBC</c:v>
                </c:pt>
                <c:pt idx="1">
                  <c:v>2020 
SBC</c:v>
                </c:pt>
                <c:pt idx="2">
                  <c:v>2021 
SBC</c:v>
                </c:pt>
                <c:pt idx="3">
                  <c:v>2022 
SBC</c:v>
                </c:pt>
                <c:pt idx="4">
                  <c:v>2022
SP</c:v>
                </c:pt>
                <c:pt idx="5">
                  <c:v>2022
BR</c:v>
                </c:pt>
                <c:pt idx="6">
                  <c:v>Meta </c:v>
                </c:pt>
              </c:strCache>
            </c:strRef>
          </c:cat>
          <c:val>
            <c:numRef>
              <c:f>'Meta13 - 13D'!$E$5:$E$11</c:f>
              <c:numCache>
                <c:formatCode>0.00%</c:formatCode>
                <c:ptCount val="7"/>
                <c:pt idx="0">
                  <c:v>0.67100000000000004</c:v>
                </c:pt>
                <c:pt idx="1">
                  <c:v>0.66800000000000004</c:v>
                </c:pt>
                <c:pt idx="2">
                  <c:v>0.76400000000000001</c:v>
                </c:pt>
                <c:pt idx="3">
                  <c:v>0.6</c:v>
                </c:pt>
                <c:pt idx="4">
                  <c:v>0.61</c:v>
                </c:pt>
                <c:pt idx="5">
                  <c:v>0.67100000000000004</c:v>
                </c:pt>
                <c:pt idx="6">
                  <c:v>1</c:v>
                </c:pt>
              </c:numCache>
            </c:numRef>
          </c:val>
          <c:extLst>
            <c:ext xmlns:c16="http://schemas.microsoft.com/office/drawing/2014/chart" uri="{C3380CC4-5D6E-409C-BE32-E72D297353CC}">
              <c16:uniqueId val="{00000007-B7E0-4F2A-84D1-2A1BF10A4A62}"/>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pt-BR" sz="1800"/>
              <a:t>Consolidado</a:t>
            </a:r>
          </a:p>
        </c:rich>
      </c:tx>
      <c:layout>
        <c:manualLayout>
          <c:xMode val="edge"/>
          <c:yMode val="edge"/>
          <c:x val="0.44674406655279836"/>
          <c:y val="4.71681496843388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4"/>
            <c:invertIfNegative val="0"/>
            <c:bubble3D val="0"/>
            <c:spPr>
              <a:solidFill>
                <a:srgbClr val="00B050"/>
              </a:solidFill>
              <a:ln>
                <a:noFill/>
              </a:ln>
              <a:effectLst/>
            </c:spPr>
            <c:extLst>
              <c:ext xmlns:c16="http://schemas.microsoft.com/office/drawing/2014/chart" uri="{C3380CC4-5D6E-409C-BE32-E72D297353CC}">
                <c16:uniqueId val="{00000001-0D25-437B-B993-78D5B3DE6FA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'Meta13 - 13D'!$D$20:$D$24</c:f>
              <c:strCache>
                <c:ptCount val="5"/>
                <c:pt idx="0">
                  <c:v>Educação Infantil</c:v>
                </c:pt>
                <c:pt idx="1">
                  <c:v>Anos Iniciais EF</c:v>
                </c:pt>
                <c:pt idx="2">
                  <c:v>Anos Finais EF</c:v>
                </c:pt>
                <c:pt idx="3">
                  <c:v>Ensino Médio</c:v>
                </c:pt>
                <c:pt idx="4">
                  <c:v>Meta </c:v>
                </c:pt>
              </c:strCache>
            </c:strRef>
          </c:cat>
          <c:val>
            <c:numRef>
              <c:f>'Meta13 - 13D'!$E$20:$E$24</c:f>
              <c:numCache>
                <c:formatCode>0.00%</c:formatCode>
                <c:ptCount val="5"/>
                <c:pt idx="0">
                  <c:v>0.71099999999999997</c:v>
                </c:pt>
                <c:pt idx="1">
                  <c:v>0.89700000000000002</c:v>
                </c:pt>
                <c:pt idx="2">
                  <c:v>0.65100000000000002</c:v>
                </c:pt>
                <c:pt idx="3">
                  <c:v>0.6</c:v>
                </c:pt>
                <c:pt idx="4">
                  <c:v>1</c:v>
                </c:pt>
              </c:numCache>
            </c:numRef>
          </c:val>
          <c:extLst>
            <c:ext xmlns:c16="http://schemas.microsoft.com/office/drawing/2014/chart" uri="{C3380CC4-5D6E-409C-BE32-E72D297353CC}">
              <c16:uniqueId val="{00000002-0D25-437B-B993-78D5B3DE6FAB}"/>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800" b="0" i="0" baseline="0" dirty="0">
                <a:effectLst/>
              </a:rPr>
              <a:t>META 2 - INDICADOR </a:t>
            </a:r>
            <a:r>
              <a:rPr lang="pt-BR" sz="1800" b="0" i="0" baseline="0" dirty="0" smtClean="0">
                <a:effectLst/>
              </a:rPr>
              <a:t>2A</a:t>
            </a:r>
            <a:endParaRPr lang="pt-BR"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10C0-4E23-A952-EEEF6607FC7A}"/>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10C0-4E23-A952-EEEF6607FC7A}"/>
              </c:ext>
            </c:extLst>
          </c:dPt>
          <c:dPt>
            <c:idx val="8"/>
            <c:invertIfNegative val="0"/>
            <c:bubble3D val="0"/>
            <c:spPr>
              <a:solidFill>
                <a:srgbClr val="00B050"/>
              </a:solidFill>
              <a:ln>
                <a:noFill/>
              </a:ln>
              <a:effectLst/>
            </c:spPr>
            <c:extLst>
              <c:ext xmlns:c16="http://schemas.microsoft.com/office/drawing/2014/chart" uri="{C3380CC4-5D6E-409C-BE32-E72D297353CC}">
                <c16:uniqueId val="{00000005-10C0-4E23-A952-EEEF6607FC7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2A'!$D$4:$D$12</c:f>
              <c:strCache>
                <c:ptCount val="9"/>
                <c:pt idx="0">
                  <c:v>2016
SBC</c:v>
                </c:pt>
                <c:pt idx="1">
                  <c:v>2017 
SBC</c:v>
                </c:pt>
                <c:pt idx="2">
                  <c:v>2019 
SBC</c:v>
                </c:pt>
                <c:pt idx="3">
                  <c:v>2020 
SBC</c:v>
                </c:pt>
                <c:pt idx="4">
                  <c:v>2021 
SBC</c:v>
                </c:pt>
                <c:pt idx="5">
                  <c:v>2022 
SBC</c:v>
                </c:pt>
                <c:pt idx="6">
                  <c:v>2019 
SP</c:v>
                </c:pt>
                <c:pt idx="7">
                  <c:v>2019 
Brasil</c:v>
                </c:pt>
                <c:pt idx="8">
                  <c:v>Meta </c:v>
                </c:pt>
              </c:strCache>
            </c:strRef>
          </c:cat>
          <c:val>
            <c:numRef>
              <c:f>'Meta 2A'!$E$4:$E$12</c:f>
              <c:numCache>
                <c:formatCode>0.00%</c:formatCode>
                <c:ptCount val="9"/>
                <c:pt idx="0">
                  <c:v>1.0795999999999999</c:v>
                </c:pt>
                <c:pt idx="1">
                  <c:v>1.085</c:v>
                </c:pt>
                <c:pt idx="2">
                  <c:v>1.1224000000000001</c:v>
                </c:pt>
                <c:pt idx="3">
                  <c:v>1.1182000000000001</c:v>
                </c:pt>
                <c:pt idx="4">
                  <c:v>1.0766</c:v>
                </c:pt>
                <c:pt idx="5">
                  <c:v>1.0812999999999999</c:v>
                </c:pt>
                <c:pt idx="6">
                  <c:v>0.98099999999999998</c:v>
                </c:pt>
                <c:pt idx="7">
                  <c:v>0.98</c:v>
                </c:pt>
                <c:pt idx="8">
                  <c:v>1</c:v>
                </c:pt>
              </c:numCache>
            </c:numRef>
          </c:val>
          <c:extLst>
            <c:ext xmlns:c16="http://schemas.microsoft.com/office/drawing/2014/chart" uri="{C3380CC4-5D6E-409C-BE32-E72D297353CC}">
              <c16:uniqueId val="{00000006-10C0-4E23-A952-EEEF6607FC7A}"/>
            </c:ext>
          </c:extLst>
        </c:ser>
        <c:dLbls>
          <c:dLblPos val="outEnd"/>
          <c:showLegendKey val="0"/>
          <c:showVal val="1"/>
          <c:showCatName val="0"/>
          <c:showSerName val="0"/>
          <c:showPercent val="0"/>
          <c:showBubbleSize val="0"/>
        </c:dLbls>
        <c:gapWidth val="219"/>
        <c:overlap val="-27"/>
        <c:axId val="2116410879"/>
        <c:axId val="2116420863"/>
      </c:barChart>
      <c:catAx>
        <c:axId val="21164108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20863"/>
        <c:crosses val="autoZero"/>
        <c:auto val="1"/>
        <c:lblAlgn val="ctr"/>
        <c:lblOffset val="100"/>
        <c:noMultiLvlLbl val="0"/>
      </c:catAx>
      <c:valAx>
        <c:axId val="2116420863"/>
        <c:scaling>
          <c:orientation val="minMax"/>
          <c:min val="0.70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0879"/>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14 - Indicador 14</a:t>
            </a:r>
            <a:endParaRPr lang="pt-BR"/>
          </a:p>
        </c:rich>
      </c:tx>
      <c:layout>
        <c:manualLayout>
          <c:xMode val="edge"/>
          <c:yMode val="edge"/>
          <c:x val="0.33230483042059245"/>
          <c:y val="4.99263173498661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B3BD-4668-B8B2-EDE4B296C81E}"/>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B3BD-4668-B8B2-EDE4B296C81E}"/>
              </c:ext>
            </c:extLst>
          </c:dPt>
          <c:dPt>
            <c:idx val="8"/>
            <c:invertIfNegative val="0"/>
            <c:bubble3D val="0"/>
            <c:spPr>
              <a:solidFill>
                <a:srgbClr val="00B050"/>
              </a:solidFill>
              <a:ln>
                <a:noFill/>
              </a:ln>
              <a:effectLst/>
            </c:spPr>
            <c:extLst>
              <c:ext xmlns:c16="http://schemas.microsoft.com/office/drawing/2014/chart" uri="{C3380CC4-5D6E-409C-BE32-E72D297353CC}">
                <c16:uniqueId val="{00000005-B3BD-4668-B8B2-EDE4B296C81E}"/>
              </c:ext>
            </c:extLst>
          </c:dPt>
          <c:dLbls>
            <c:dLbl>
              <c:idx val="3"/>
              <c:layout>
                <c:manualLayout>
                  <c:x val="-5.4477352006053418E-3"/>
                  <c:y val="-2.86738351254480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BD-4668-B8B2-EDE4B296C81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Meta14!$D$5:$D$13</c:f>
              <c:strCache>
                <c:ptCount val="9"/>
                <c:pt idx="0">
                  <c:v>2016
SBC</c:v>
                </c:pt>
                <c:pt idx="1">
                  <c:v>2017
SBC</c:v>
                </c:pt>
                <c:pt idx="2">
                  <c:v>2019
SBC</c:v>
                </c:pt>
                <c:pt idx="3">
                  <c:v>2020 
SBC</c:v>
                </c:pt>
                <c:pt idx="4">
                  <c:v>2021 
SBC</c:v>
                </c:pt>
                <c:pt idx="5">
                  <c:v>2022 
SBC</c:v>
                </c:pt>
                <c:pt idx="6">
                  <c:v>2022
SP</c:v>
                </c:pt>
                <c:pt idx="7">
                  <c:v>2022
BR</c:v>
                </c:pt>
                <c:pt idx="8">
                  <c:v>Meta </c:v>
                </c:pt>
              </c:strCache>
            </c:strRef>
          </c:cat>
          <c:val>
            <c:numRef>
              <c:f>Meta14!$E$5:$E$13</c:f>
              <c:numCache>
                <c:formatCode>0.00%</c:formatCode>
                <c:ptCount val="9"/>
                <c:pt idx="0">
                  <c:v>0.3715</c:v>
                </c:pt>
                <c:pt idx="1">
                  <c:v>0.37790000000000001</c:v>
                </c:pt>
                <c:pt idx="2">
                  <c:v>0.37</c:v>
                </c:pt>
                <c:pt idx="3">
                  <c:v>0.36499999999999999</c:v>
                </c:pt>
                <c:pt idx="4">
                  <c:v>0.60629999999999995</c:v>
                </c:pt>
                <c:pt idx="5">
                  <c:v>0.67569999999999997</c:v>
                </c:pt>
                <c:pt idx="6">
                  <c:v>0.373</c:v>
                </c:pt>
                <c:pt idx="7">
                  <c:v>0.434</c:v>
                </c:pt>
                <c:pt idx="8">
                  <c:v>0.5</c:v>
                </c:pt>
              </c:numCache>
            </c:numRef>
          </c:val>
          <c:extLst>
            <c:ext xmlns:c16="http://schemas.microsoft.com/office/drawing/2014/chart" uri="{C3380CC4-5D6E-409C-BE32-E72D297353CC}">
              <c16:uniqueId val="{00000007-B3BD-4668-B8B2-EDE4B296C81E}"/>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spPr>
            <a:solidFill>
              <a:srgbClr val="4285F4"/>
            </a:solidFill>
            <a:ln cmpd="sng">
              <a:solidFill>
                <a:srgbClr val="000000"/>
              </a:solidFill>
            </a:ln>
          </c:spPr>
          <c:invertIfNegative val="1"/>
          <c:dPt>
            <c:idx val="1"/>
            <c:invertIfNegative val="1"/>
            <c:bubble3D val="0"/>
            <c:spPr>
              <a:solidFill>
                <a:schemeClr val="accent3"/>
              </a:solidFill>
              <a:ln cmpd="sng">
                <a:solidFill>
                  <a:srgbClr val="000000"/>
                </a:solidFill>
              </a:ln>
            </c:spPr>
            <c:extLst>
              <c:ext xmlns:c16="http://schemas.microsoft.com/office/drawing/2014/chart" uri="{C3380CC4-5D6E-409C-BE32-E72D297353CC}">
                <c16:uniqueId val="{00000001-A5A9-4D4D-B26C-EE886CD35AEC}"/>
              </c:ext>
            </c:extLst>
          </c:dPt>
          <c:dPt>
            <c:idx val="3"/>
            <c:invertIfNegative val="1"/>
            <c:bubble3D val="0"/>
            <c:spPr>
              <a:solidFill>
                <a:schemeClr val="accent3"/>
              </a:solidFill>
              <a:ln cmpd="sng">
                <a:solidFill>
                  <a:srgbClr val="000000"/>
                </a:solidFill>
              </a:ln>
            </c:spPr>
            <c:extLst>
              <c:ext xmlns:c16="http://schemas.microsoft.com/office/drawing/2014/chart" uri="{C3380CC4-5D6E-409C-BE32-E72D297353CC}">
                <c16:uniqueId val="{00000003-A5A9-4D4D-B26C-EE886CD35AEC}"/>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'META 15 A, B, C e D'!$A$3:$A$6</c:f>
              <c:strCache>
                <c:ptCount val="4"/>
                <c:pt idx="0">
                  <c:v>Com Sup.</c:v>
                </c:pt>
                <c:pt idx="1">
                  <c:v>Média dos Municípios BR Com Sup.</c:v>
                </c:pt>
                <c:pt idx="2">
                  <c:v>Sem Sup.</c:v>
                </c:pt>
                <c:pt idx="3">
                  <c:v>Média dos Municípios BR Sem. Sup.</c:v>
                </c:pt>
              </c:strCache>
            </c:strRef>
          </c:cat>
          <c:val>
            <c:numRef>
              <c:f>'META 15 A, B, C e D'!$B$3:$B$6</c:f>
              <c:numCache>
                <c:formatCode>_("R$"* #,##0.00_);_("R$"* \(#,##0.00\);_("R$"* "-"??_);_(@_)</c:formatCode>
                <c:ptCount val="4"/>
                <c:pt idx="0">
                  <c:v>4886.16</c:v>
                </c:pt>
                <c:pt idx="1">
                  <c:v>4600.47</c:v>
                </c:pt>
                <c:pt idx="2">
                  <c:v>3163.87</c:v>
                </c:pt>
                <c:pt idx="3">
                  <c:v>3064.4879999999998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A5A9-4D4D-B26C-EE886CD35AEC}"/>
            </c:ext>
          </c:extLst>
        </c:ser>
        <c:dLbls>
          <c:showLegendKey val="0"/>
          <c:showVal val="0"/>
          <c:showCatName val="0"/>
          <c:showSerName val="0"/>
          <c:showPercent val="0"/>
          <c:showBubbleSize val="0"/>
        </c:dLbls>
        <c:gapWidth val="150"/>
        <c:axId val="623692876"/>
        <c:axId val="645144330"/>
      </c:barChart>
      <c:catAx>
        <c:axId val="623692876"/>
        <c:scaling>
          <c:orientation val="minMax"/>
        </c:scaling>
        <c:delete val="0"/>
        <c:axPos val="b"/>
        <c:title>
          <c:tx>
            <c:rich>
              <a:bodyPr/>
              <a:lstStyle/>
              <a:p>
                <a:pPr lvl="0">
                  <a:defRPr b="0">
                    <a:solidFill>
                      <a:srgbClr val="000000"/>
                    </a:solidFill>
                    <a:latin typeface="+mn-lt"/>
                  </a:defRPr>
                </a:pPr>
                <a:endParaRPr lang="pt-B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645144330"/>
        <c:crosses val="autoZero"/>
        <c:auto val="1"/>
        <c:lblAlgn val="ctr"/>
        <c:lblOffset val="100"/>
        <c:noMultiLvlLbl val="1"/>
      </c:catAx>
      <c:valAx>
        <c:axId val="645144330"/>
        <c:scaling>
          <c:orientation val="minMax"/>
          <c:max val="5500"/>
          <c:min val="100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endParaRPr lang="pt-BR"/>
              </a:p>
            </c:rich>
          </c:tx>
          <c:overlay val="0"/>
        </c:title>
        <c:numFmt formatCode="_(&quot;R$&quot;* #,##0.00_);_(&quot;R$&quot;* \(#,##0.00\);_(&quot;R$&quot;* &quot;-&quot;??_);_(@_)" sourceLinked="1"/>
        <c:majorTickMark val="none"/>
        <c:minorTickMark val="none"/>
        <c:tickLblPos val="nextTo"/>
        <c:spPr>
          <a:ln/>
        </c:spPr>
        <c:txPr>
          <a:bodyPr/>
          <a:lstStyle/>
          <a:p>
            <a:pPr lvl="0">
              <a:defRPr b="0">
                <a:solidFill>
                  <a:srgbClr val="000000"/>
                </a:solidFill>
                <a:latin typeface="+mn-lt"/>
              </a:defRPr>
            </a:pPr>
            <a:endParaRPr lang="pt-BR"/>
          </a:p>
        </c:txPr>
        <c:crossAx val="623692876"/>
        <c:crosses val="autoZero"/>
        <c:crossBetween val="between"/>
      </c:valAx>
    </c:plotArea>
    <c:plotVisOnly val="1"/>
    <c:dispBlanksAs val="zero"/>
    <c:showDLblsOverMax val="1"/>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1"/>
        <c:ser>
          <c:idx val="0"/>
          <c:order val="0"/>
          <c:spPr>
            <a:solidFill>
              <a:srgbClr val="4285F4"/>
            </a:solidFill>
            <a:ln cmpd="sng">
              <a:solidFill>
                <a:srgbClr val="000000"/>
              </a:solidFill>
            </a:ln>
          </c:spPr>
          <c:invertIfNegative val="1"/>
          <c:dPt>
            <c:idx val="1"/>
            <c:invertIfNegative val="1"/>
            <c:bubble3D val="0"/>
            <c:spPr>
              <a:solidFill>
                <a:schemeClr val="accent3"/>
              </a:solidFill>
              <a:ln cmpd="sng">
                <a:solidFill>
                  <a:srgbClr val="000000"/>
                </a:solidFill>
              </a:ln>
            </c:spPr>
            <c:extLst>
              <c:ext xmlns:c16="http://schemas.microsoft.com/office/drawing/2014/chart" uri="{C3380CC4-5D6E-409C-BE32-E72D297353CC}">
                <c16:uniqueId val="{00000001-8E24-4308-81A7-197368914F86}"/>
              </c:ext>
            </c:extLst>
          </c:dPt>
          <c:dPt>
            <c:idx val="3"/>
            <c:invertIfNegative val="1"/>
            <c:bubble3D val="0"/>
            <c:spPr>
              <a:solidFill>
                <a:schemeClr val="accent3"/>
              </a:solidFill>
              <a:ln cmpd="sng">
                <a:solidFill>
                  <a:srgbClr val="000000"/>
                </a:solidFill>
              </a:ln>
            </c:spPr>
            <c:extLst>
              <c:ext xmlns:c16="http://schemas.microsoft.com/office/drawing/2014/chart" uri="{C3380CC4-5D6E-409C-BE32-E72D297353CC}">
                <c16:uniqueId val="{00000003-8E24-4308-81A7-197368914F86}"/>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'META 15 A, B, C e D'!$A$24:$A$27</c:f>
              <c:strCache>
                <c:ptCount val="4"/>
                <c:pt idx="0">
                  <c:v>Com Sup.</c:v>
                </c:pt>
                <c:pt idx="1">
                  <c:v>Média dos Estados BR Com Sup.</c:v>
                </c:pt>
                <c:pt idx="2">
                  <c:v>Sem Sup.</c:v>
                </c:pt>
                <c:pt idx="3">
                  <c:v>Média dos Estados BR Sem. Sup.</c:v>
                </c:pt>
              </c:strCache>
            </c:strRef>
          </c:cat>
          <c:val>
            <c:numRef>
              <c:f>'META 15 A, B, C e D'!$B$24:$B$27</c:f>
              <c:numCache>
                <c:formatCode>_("R$"* #,##0.00_);_("R$"* \(#,##0.00\);_("R$"* "-"??_);_(@_)</c:formatCode>
                <c:ptCount val="4"/>
                <c:pt idx="0">
                  <c:v>4002.25</c:v>
                </c:pt>
                <c:pt idx="1">
                  <c:v>4683.7190000000001</c:v>
                </c:pt>
                <c:pt idx="2">
                  <c:v>2639.86</c:v>
                </c:pt>
                <c:pt idx="3">
                  <c:v>2982.38</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8E24-4308-81A7-197368914F86}"/>
            </c:ext>
          </c:extLst>
        </c:ser>
        <c:dLbls>
          <c:showLegendKey val="0"/>
          <c:showVal val="0"/>
          <c:showCatName val="0"/>
          <c:showSerName val="0"/>
          <c:showPercent val="0"/>
          <c:showBubbleSize val="0"/>
        </c:dLbls>
        <c:gapWidth val="150"/>
        <c:axId val="623692876"/>
        <c:axId val="645144330"/>
      </c:barChart>
      <c:catAx>
        <c:axId val="623692876"/>
        <c:scaling>
          <c:orientation val="minMax"/>
        </c:scaling>
        <c:delete val="0"/>
        <c:axPos val="b"/>
        <c:title>
          <c:tx>
            <c:rich>
              <a:bodyPr/>
              <a:lstStyle/>
              <a:p>
                <a:pPr lvl="0">
                  <a:defRPr b="0">
                    <a:solidFill>
                      <a:srgbClr val="000000"/>
                    </a:solidFill>
                    <a:latin typeface="+mn-lt"/>
                  </a:defRPr>
                </a:pPr>
                <a:endParaRPr lang="pt-BR"/>
              </a:p>
            </c:rich>
          </c:tx>
          <c:overlay val="0"/>
        </c:title>
        <c:numFmt formatCode="General" sourceLinked="1"/>
        <c:majorTickMark val="none"/>
        <c:minorTickMark val="none"/>
        <c:tickLblPos val="nextTo"/>
        <c:txPr>
          <a:bodyPr/>
          <a:lstStyle/>
          <a:p>
            <a:pPr lvl="0">
              <a:defRPr b="0">
                <a:solidFill>
                  <a:srgbClr val="000000"/>
                </a:solidFill>
                <a:latin typeface="+mn-lt"/>
              </a:defRPr>
            </a:pPr>
            <a:endParaRPr lang="pt-BR"/>
          </a:p>
        </c:txPr>
        <c:crossAx val="645144330"/>
        <c:crosses val="autoZero"/>
        <c:auto val="1"/>
        <c:lblAlgn val="ctr"/>
        <c:lblOffset val="100"/>
        <c:noMultiLvlLbl val="1"/>
      </c:catAx>
      <c:valAx>
        <c:axId val="645144330"/>
        <c:scaling>
          <c:orientation val="minMax"/>
          <c:max val="5500"/>
          <c:min val="1000"/>
        </c:scaling>
        <c:delete val="0"/>
        <c:axPos val="l"/>
        <c:majorGridlines>
          <c:spPr>
            <a:ln>
              <a:solidFill>
                <a:srgbClr val="B7B7B7"/>
              </a:solidFill>
            </a:ln>
          </c:spPr>
        </c:majorGridlines>
        <c:minorGridlines>
          <c:spPr>
            <a:ln>
              <a:solidFill>
                <a:srgbClr val="CCCCCC">
                  <a:alpha val="0"/>
                </a:srgbClr>
              </a:solidFill>
            </a:ln>
          </c:spPr>
        </c:minorGridlines>
        <c:title>
          <c:tx>
            <c:rich>
              <a:bodyPr/>
              <a:lstStyle/>
              <a:p>
                <a:pPr lvl="0">
                  <a:defRPr b="0">
                    <a:solidFill>
                      <a:srgbClr val="000000"/>
                    </a:solidFill>
                    <a:latin typeface="+mn-lt"/>
                  </a:defRPr>
                </a:pPr>
                <a:endParaRPr lang="pt-BR"/>
              </a:p>
            </c:rich>
          </c:tx>
          <c:overlay val="0"/>
        </c:title>
        <c:numFmt formatCode="_(&quot;R$&quot;* #,##0.00_);_(&quot;R$&quot;* \(#,##0.00\);_(&quot;R$&quot;* &quot;-&quot;??_);_(@_)" sourceLinked="1"/>
        <c:majorTickMark val="none"/>
        <c:minorTickMark val="none"/>
        <c:tickLblPos val="nextTo"/>
        <c:spPr>
          <a:ln/>
        </c:spPr>
        <c:txPr>
          <a:bodyPr/>
          <a:lstStyle/>
          <a:p>
            <a:pPr lvl="0">
              <a:defRPr b="0">
                <a:solidFill>
                  <a:srgbClr val="000000"/>
                </a:solidFill>
                <a:latin typeface="+mn-lt"/>
              </a:defRPr>
            </a:pPr>
            <a:endParaRPr lang="pt-BR"/>
          </a:p>
        </c:txPr>
        <c:crossAx val="623692876"/>
        <c:crosses val="autoZero"/>
        <c:crossBetween val="between"/>
      </c:valAx>
    </c:plotArea>
    <c:plotVisOnly val="1"/>
    <c:dispBlanksAs val="zero"/>
    <c:showDLblsOverMax val="1"/>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Meta</a:t>
            </a:r>
            <a:r>
              <a:rPr lang="pt-BR" baseline="0" dirty="0"/>
              <a:t> </a:t>
            </a:r>
            <a:r>
              <a:rPr lang="pt-BR" baseline="0" dirty="0" smtClean="0"/>
              <a:t>17 </a:t>
            </a:r>
            <a:r>
              <a:rPr lang="pt-BR" baseline="0" dirty="0"/>
              <a:t>- Indicador </a:t>
            </a:r>
            <a:r>
              <a:rPr lang="pt-BR" baseline="0" dirty="0" smtClean="0"/>
              <a:t>17</a:t>
            </a:r>
            <a:endParaRPr lang="pt-BR" dirty="0"/>
          </a:p>
        </c:rich>
      </c:tx>
      <c:layout>
        <c:manualLayout>
          <c:xMode val="edge"/>
          <c:yMode val="edge"/>
          <c:x val="0.41032421726992113"/>
          <c:y val="4.644030325381050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5"/>
            <c:invertIfNegative val="0"/>
            <c:bubble3D val="0"/>
            <c:spPr>
              <a:solidFill>
                <a:srgbClr val="00B050"/>
              </a:solidFill>
              <a:ln>
                <a:noFill/>
              </a:ln>
              <a:effectLst/>
            </c:spPr>
            <c:extLst>
              <c:ext xmlns:c16="http://schemas.microsoft.com/office/drawing/2014/chart" uri="{C3380CC4-5D6E-409C-BE32-E72D297353CC}">
                <c16:uniqueId val="{00000001-B817-4029-B256-0978E490864B}"/>
              </c:ext>
            </c:extLst>
          </c:dPt>
          <c:dLbls>
            <c:dLbl>
              <c:idx val="2"/>
              <c:layout>
                <c:manualLayout>
                  <c:x val="-5.4477352006053418E-3"/>
                  <c:y val="-2.8673835125448029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817-4029-B256-0978E490864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'Meta14 (2)'!$D$5:$D$10</c:f>
              <c:strCache>
                <c:ptCount val="6"/>
                <c:pt idx="0">
                  <c:v>2017
SBC</c:v>
                </c:pt>
                <c:pt idx="1">
                  <c:v>2019
SBC</c:v>
                </c:pt>
                <c:pt idx="2">
                  <c:v>2020 
SBC</c:v>
                </c:pt>
                <c:pt idx="3">
                  <c:v>2021 
SBC</c:v>
                </c:pt>
                <c:pt idx="4">
                  <c:v>2022 
SBC</c:v>
                </c:pt>
                <c:pt idx="5">
                  <c:v>Meta </c:v>
                </c:pt>
              </c:strCache>
            </c:strRef>
          </c:cat>
          <c:val>
            <c:numRef>
              <c:f>'Meta14 (2)'!$E$5:$E$10</c:f>
              <c:numCache>
                <c:formatCode>0.00%</c:formatCode>
                <c:ptCount val="6"/>
                <c:pt idx="0">
                  <c:v>0.26700000000000002</c:v>
                </c:pt>
                <c:pt idx="1">
                  <c:v>0.27050000000000002</c:v>
                </c:pt>
                <c:pt idx="2">
                  <c:v>0.26700000000000002</c:v>
                </c:pt>
                <c:pt idx="3">
                  <c:v>0.26619999999999999</c:v>
                </c:pt>
                <c:pt idx="4">
                  <c:v>0.26600000000000001</c:v>
                </c:pt>
                <c:pt idx="5">
                  <c:v>0.25</c:v>
                </c:pt>
              </c:numCache>
            </c:numRef>
          </c:val>
          <c:extLst>
            <c:ext xmlns:c16="http://schemas.microsoft.com/office/drawing/2014/chart" uri="{C3380CC4-5D6E-409C-BE32-E72D297353CC}">
              <c16:uniqueId val="{00000003-B817-4029-B256-0978E490864B}"/>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dirty="0"/>
              <a:t>Meta</a:t>
            </a:r>
            <a:r>
              <a:rPr lang="pt-BR" baseline="0" dirty="0"/>
              <a:t> 2 - Indicador </a:t>
            </a:r>
            <a:r>
              <a:rPr lang="pt-BR" baseline="0" dirty="0" smtClean="0"/>
              <a:t>2B – Anos Iniciais</a:t>
            </a:r>
            <a:endParaRPr lang="pt-BR"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4"/>
              </a:solidFill>
              <a:ln>
                <a:noFill/>
              </a:ln>
              <a:effectLst/>
            </c:spPr>
            <c:extLst>
              <c:ext xmlns:c16="http://schemas.microsoft.com/office/drawing/2014/chart" uri="{C3380CC4-5D6E-409C-BE32-E72D297353CC}">
                <c16:uniqueId val="{00000001-DAB8-4A75-A0EE-AA14316679B5}"/>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3-DAB8-4A75-A0EE-AA14316679B5}"/>
              </c:ext>
            </c:extLst>
          </c:dPt>
          <c:dPt>
            <c:idx val="9"/>
            <c:invertIfNegative val="0"/>
            <c:bubble3D val="0"/>
            <c:spPr>
              <a:solidFill>
                <a:srgbClr val="00B050"/>
              </a:solidFill>
              <a:ln>
                <a:noFill/>
              </a:ln>
              <a:effectLst/>
            </c:spPr>
            <c:extLst>
              <c:ext xmlns:c16="http://schemas.microsoft.com/office/drawing/2014/chart" uri="{C3380CC4-5D6E-409C-BE32-E72D297353CC}">
                <c16:uniqueId val="{00000005-DAB8-4A75-A0EE-AA14316679B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2B'!$D$5:$D$14</c:f>
              <c:strCache>
                <c:ptCount val="10"/>
                <c:pt idx="0">
                  <c:v>2016
SBC</c:v>
                </c:pt>
                <c:pt idx="1">
                  <c:v>2017 
SBC</c:v>
                </c:pt>
                <c:pt idx="2">
                  <c:v>2018
SBC</c:v>
                </c:pt>
                <c:pt idx="3">
                  <c:v>2019 
SBC</c:v>
                </c:pt>
                <c:pt idx="4">
                  <c:v>2020 
SBC</c:v>
                </c:pt>
                <c:pt idx="5">
                  <c:v>2021 
SBC</c:v>
                </c:pt>
                <c:pt idx="6">
                  <c:v>2022 
SBC</c:v>
                </c:pt>
                <c:pt idx="7">
                  <c:v>2022
SP</c:v>
                </c:pt>
                <c:pt idx="8">
                  <c:v>2022
Brasil</c:v>
                </c:pt>
                <c:pt idx="9">
                  <c:v>Meta </c:v>
                </c:pt>
              </c:strCache>
            </c:strRef>
          </c:cat>
          <c:val>
            <c:numRef>
              <c:f>'Meta 2B'!$E$5:$E$14</c:f>
              <c:numCache>
                <c:formatCode>0.00%</c:formatCode>
                <c:ptCount val="10"/>
                <c:pt idx="0">
                  <c:v>5.3999999999999999E-2</c:v>
                </c:pt>
                <c:pt idx="1">
                  <c:v>5.5E-2</c:v>
                </c:pt>
                <c:pt idx="2">
                  <c:v>5.3999999999999999E-2</c:v>
                </c:pt>
                <c:pt idx="3">
                  <c:v>5.3999999999999999E-2</c:v>
                </c:pt>
                <c:pt idx="4">
                  <c:v>4.9000000000000002E-2</c:v>
                </c:pt>
                <c:pt idx="5">
                  <c:v>3.4000000000000002E-2</c:v>
                </c:pt>
                <c:pt idx="6">
                  <c:v>3.9E-2</c:v>
                </c:pt>
                <c:pt idx="7">
                  <c:v>2.7E-2</c:v>
                </c:pt>
                <c:pt idx="8">
                  <c:v>7.0999999999999994E-2</c:v>
                </c:pt>
                <c:pt idx="9">
                  <c:v>0.05</c:v>
                </c:pt>
              </c:numCache>
            </c:numRef>
          </c:val>
          <c:extLst>
            <c:ext xmlns:c16="http://schemas.microsoft.com/office/drawing/2014/chart" uri="{C3380CC4-5D6E-409C-BE32-E72D297353CC}">
              <c16:uniqueId val="{00000006-DAB8-4A75-A0EE-AA14316679B5}"/>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2 - Indicador 2B - Anos Finais</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4"/>
              </a:solidFill>
              <a:ln>
                <a:noFill/>
              </a:ln>
              <a:effectLst/>
            </c:spPr>
            <c:extLst>
              <c:ext xmlns:c16="http://schemas.microsoft.com/office/drawing/2014/chart" uri="{C3380CC4-5D6E-409C-BE32-E72D297353CC}">
                <c16:uniqueId val="{00000001-FAF6-4A25-8AB4-D96B3F8ECD84}"/>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3-FAF6-4A25-8AB4-D96B3F8ECD84}"/>
              </c:ext>
            </c:extLst>
          </c:dPt>
          <c:dPt>
            <c:idx val="9"/>
            <c:invertIfNegative val="0"/>
            <c:bubble3D val="0"/>
            <c:spPr>
              <a:solidFill>
                <a:srgbClr val="00B050"/>
              </a:solidFill>
              <a:ln>
                <a:noFill/>
              </a:ln>
              <a:effectLst/>
            </c:spPr>
            <c:extLst>
              <c:ext xmlns:c16="http://schemas.microsoft.com/office/drawing/2014/chart" uri="{C3380CC4-5D6E-409C-BE32-E72D297353CC}">
                <c16:uniqueId val="{00000005-FAF6-4A25-8AB4-D96B3F8ECD8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2B Anos Iniciais (2)'!$D$5:$D$14</c:f>
              <c:strCache>
                <c:ptCount val="10"/>
                <c:pt idx="0">
                  <c:v>2016
SBC</c:v>
                </c:pt>
                <c:pt idx="1">
                  <c:v>2017 
SBC</c:v>
                </c:pt>
                <c:pt idx="2">
                  <c:v>2018
SBC</c:v>
                </c:pt>
                <c:pt idx="3">
                  <c:v>2019 
SBC</c:v>
                </c:pt>
                <c:pt idx="4">
                  <c:v>2020 
SBC</c:v>
                </c:pt>
                <c:pt idx="5">
                  <c:v>2021 
SBC</c:v>
                </c:pt>
                <c:pt idx="6">
                  <c:v>2022 
SBC</c:v>
                </c:pt>
                <c:pt idx="7">
                  <c:v>2022
SP</c:v>
                </c:pt>
                <c:pt idx="8">
                  <c:v>2022
Brasil</c:v>
                </c:pt>
                <c:pt idx="9">
                  <c:v>Meta </c:v>
                </c:pt>
              </c:strCache>
            </c:strRef>
          </c:cat>
          <c:val>
            <c:numRef>
              <c:f>'Meta 2B Anos Iniciais (2)'!$E$5:$E$14</c:f>
              <c:numCache>
                <c:formatCode>0.00%</c:formatCode>
                <c:ptCount val="10"/>
                <c:pt idx="0">
                  <c:v>9.9000000000000005E-2</c:v>
                </c:pt>
                <c:pt idx="1">
                  <c:v>0.107</c:v>
                </c:pt>
                <c:pt idx="2">
                  <c:v>0.106</c:v>
                </c:pt>
                <c:pt idx="3">
                  <c:v>0.104</c:v>
                </c:pt>
                <c:pt idx="4">
                  <c:v>0.108</c:v>
                </c:pt>
                <c:pt idx="5">
                  <c:v>9.9000000000000005E-2</c:v>
                </c:pt>
                <c:pt idx="6">
                  <c:v>9.1999999999999998E-2</c:v>
                </c:pt>
                <c:pt idx="7">
                  <c:v>8.2000000000000003E-2</c:v>
                </c:pt>
                <c:pt idx="8">
                  <c:v>0.185</c:v>
                </c:pt>
                <c:pt idx="9">
                  <c:v>0.05</c:v>
                </c:pt>
              </c:numCache>
            </c:numRef>
          </c:val>
          <c:extLst>
            <c:ext xmlns:c16="http://schemas.microsoft.com/office/drawing/2014/chart" uri="{C3380CC4-5D6E-409C-BE32-E72D297353CC}">
              <c16:uniqueId val="{00000006-FAF6-4A25-8AB4-D96B3F8ECD84}"/>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2 - Indicador 2B - Médio</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7"/>
            <c:invertIfNegative val="0"/>
            <c:bubble3D val="0"/>
            <c:spPr>
              <a:solidFill>
                <a:schemeClr val="accent4"/>
              </a:solidFill>
              <a:ln>
                <a:noFill/>
              </a:ln>
              <a:effectLst/>
            </c:spPr>
            <c:extLst>
              <c:ext xmlns:c16="http://schemas.microsoft.com/office/drawing/2014/chart" uri="{C3380CC4-5D6E-409C-BE32-E72D297353CC}">
                <c16:uniqueId val="{00000001-BBB1-43B6-83BF-EB4DEAB8279A}"/>
              </c:ext>
            </c:extLst>
          </c:dPt>
          <c:dPt>
            <c:idx val="8"/>
            <c:invertIfNegative val="0"/>
            <c:bubble3D val="0"/>
            <c:spPr>
              <a:solidFill>
                <a:schemeClr val="accent2"/>
              </a:solidFill>
              <a:ln>
                <a:noFill/>
              </a:ln>
              <a:effectLst/>
            </c:spPr>
            <c:extLst>
              <c:ext xmlns:c16="http://schemas.microsoft.com/office/drawing/2014/chart" uri="{C3380CC4-5D6E-409C-BE32-E72D297353CC}">
                <c16:uniqueId val="{00000003-BBB1-43B6-83BF-EB4DEAB8279A}"/>
              </c:ext>
            </c:extLst>
          </c:dPt>
          <c:dPt>
            <c:idx val="9"/>
            <c:invertIfNegative val="0"/>
            <c:bubble3D val="0"/>
            <c:spPr>
              <a:solidFill>
                <a:srgbClr val="00B050"/>
              </a:solidFill>
              <a:ln>
                <a:noFill/>
              </a:ln>
              <a:effectLst/>
            </c:spPr>
            <c:extLst>
              <c:ext xmlns:c16="http://schemas.microsoft.com/office/drawing/2014/chart" uri="{C3380CC4-5D6E-409C-BE32-E72D297353CC}">
                <c16:uniqueId val="{00000005-BBB1-43B6-83BF-EB4DEAB8279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2B Médio'!$D$5:$D$14</c:f>
              <c:strCache>
                <c:ptCount val="10"/>
                <c:pt idx="0">
                  <c:v>2016
SBC</c:v>
                </c:pt>
                <c:pt idx="1">
                  <c:v>2017 
SBC</c:v>
                </c:pt>
                <c:pt idx="2">
                  <c:v>2018
SBC</c:v>
                </c:pt>
                <c:pt idx="3">
                  <c:v>2019 
SBC</c:v>
                </c:pt>
                <c:pt idx="4">
                  <c:v>2020 
SBC</c:v>
                </c:pt>
                <c:pt idx="5">
                  <c:v>2021 
SBC</c:v>
                </c:pt>
                <c:pt idx="6">
                  <c:v>2022 
SBC</c:v>
                </c:pt>
                <c:pt idx="7">
                  <c:v>2022
SP</c:v>
                </c:pt>
                <c:pt idx="8">
                  <c:v>2022
Brasil</c:v>
                </c:pt>
                <c:pt idx="9">
                  <c:v>Meta </c:v>
                </c:pt>
              </c:strCache>
            </c:strRef>
          </c:cat>
          <c:val>
            <c:numRef>
              <c:f>'Meta 2B Médio'!$E$5:$E$14</c:f>
              <c:numCache>
                <c:formatCode>0.00%</c:formatCode>
                <c:ptCount val="10"/>
                <c:pt idx="0">
                  <c:v>0.14399999999999999</c:v>
                </c:pt>
                <c:pt idx="1">
                  <c:v>0.14099999999999999</c:v>
                </c:pt>
                <c:pt idx="2">
                  <c:v>0.14199999999999999</c:v>
                </c:pt>
                <c:pt idx="3">
                  <c:v>0.128</c:v>
                </c:pt>
                <c:pt idx="4">
                  <c:v>0.126</c:v>
                </c:pt>
                <c:pt idx="5">
                  <c:v>0.13200000000000001</c:v>
                </c:pt>
                <c:pt idx="6">
                  <c:v>0.113</c:v>
                </c:pt>
                <c:pt idx="7">
                  <c:v>0.108</c:v>
                </c:pt>
                <c:pt idx="8">
                  <c:v>0.222</c:v>
                </c:pt>
                <c:pt idx="9">
                  <c:v>0.05</c:v>
                </c:pt>
              </c:numCache>
            </c:numRef>
          </c:val>
          <c:extLst>
            <c:ext xmlns:c16="http://schemas.microsoft.com/office/drawing/2014/chart" uri="{C3380CC4-5D6E-409C-BE32-E72D297353CC}">
              <c16:uniqueId val="{00000006-BBB1-43B6-83BF-EB4DEAB8279A}"/>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3 - Indicador 3A </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0419-4517-8DD8-F402533A5AD6}"/>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0419-4517-8DD8-F402533A5AD6}"/>
              </c:ext>
            </c:extLst>
          </c:dPt>
          <c:dPt>
            <c:idx val="8"/>
            <c:invertIfNegative val="0"/>
            <c:bubble3D val="0"/>
            <c:spPr>
              <a:solidFill>
                <a:srgbClr val="00B050"/>
              </a:solidFill>
              <a:ln>
                <a:noFill/>
              </a:ln>
              <a:effectLst/>
            </c:spPr>
            <c:extLst>
              <c:ext xmlns:c16="http://schemas.microsoft.com/office/drawing/2014/chart" uri="{C3380CC4-5D6E-409C-BE32-E72D297353CC}">
                <c16:uniqueId val="{00000005-0419-4517-8DD8-F402533A5AD6}"/>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3 3A'!$D$5:$D$13</c:f>
              <c:strCache>
                <c:ptCount val="9"/>
                <c:pt idx="0">
                  <c:v>2016
SBC</c:v>
                </c:pt>
                <c:pt idx="1">
                  <c:v>2017 
SBC</c:v>
                </c:pt>
                <c:pt idx="2">
                  <c:v>2019 
SBC</c:v>
                </c:pt>
                <c:pt idx="3">
                  <c:v>2020 
SBC</c:v>
                </c:pt>
                <c:pt idx="4">
                  <c:v>2021 
SBC</c:v>
                </c:pt>
                <c:pt idx="5">
                  <c:v>2022 
SBC</c:v>
                </c:pt>
                <c:pt idx="6">
                  <c:v>2020
SP</c:v>
                </c:pt>
                <c:pt idx="7">
                  <c:v>2020
Brasil</c:v>
                </c:pt>
                <c:pt idx="8">
                  <c:v>Meta </c:v>
                </c:pt>
              </c:strCache>
            </c:strRef>
          </c:cat>
          <c:val>
            <c:numRef>
              <c:f>'Meta 3 3A'!$E$5:$E$13</c:f>
              <c:numCache>
                <c:formatCode>0.00%</c:formatCode>
                <c:ptCount val="9"/>
                <c:pt idx="0">
                  <c:v>0.89100000000000001</c:v>
                </c:pt>
                <c:pt idx="1">
                  <c:v>0.93</c:v>
                </c:pt>
                <c:pt idx="2">
                  <c:v>1.0425</c:v>
                </c:pt>
                <c:pt idx="3">
                  <c:v>1.0375000000000001</c:v>
                </c:pt>
                <c:pt idx="4">
                  <c:v>1.1071</c:v>
                </c:pt>
                <c:pt idx="5">
                  <c:v>1.1488</c:v>
                </c:pt>
                <c:pt idx="6">
                  <c:v>0.97</c:v>
                </c:pt>
                <c:pt idx="7">
                  <c:v>0.94799999999999995</c:v>
                </c:pt>
                <c:pt idx="8">
                  <c:v>1</c:v>
                </c:pt>
              </c:numCache>
            </c:numRef>
          </c:val>
          <c:extLst>
            <c:ext xmlns:c16="http://schemas.microsoft.com/office/drawing/2014/chart" uri="{C3380CC4-5D6E-409C-BE32-E72D297353CC}">
              <c16:uniqueId val="{00000006-0419-4517-8DD8-F402533A5AD6}"/>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3 - Indicador 3B </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D3DF-4BC3-BBB3-38EF7361987B}"/>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D3DF-4BC3-BBB3-38EF7361987B}"/>
              </c:ext>
            </c:extLst>
          </c:dPt>
          <c:dPt>
            <c:idx val="8"/>
            <c:invertIfNegative val="0"/>
            <c:bubble3D val="0"/>
            <c:spPr>
              <a:solidFill>
                <a:srgbClr val="00B050"/>
              </a:solidFill>
              <a:ln>
                <a:noFill/>
              </a:ln>
              <a:effectLst/>
            </c:spPr>
            <c:extLst>
              <c:ext xmlns:c16="http://schemas.microsoft.com/office/drawing/2014/chart" uri="{C3380CC4-5D6E-409C-BE32-E72D297353CC}">
                <c16:uniqueId val="{00000005-D3DF-4BC3-BBB3-38EF7361987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3 3B'!$D$5:$D$13</c:f>
              <c:strCache>
                <c:ptCount val="9"/>
                <c:pt idx="0">
                  <c:v>2016
SBC</c:v>
                </c:pt>
                <c:pt idx="1">
                  <c:v>2017 
SBC</c:v>
                </c:pt>
                <c:pt idx="2">
                  <c:v>2019 
SBC</c:v>
                </c:pt>
                <c:pt idx="3">
                  <c:v>2020 
SBC</c:v>
                </c:pt>
                <c:pt idx="4">
                  <c:v>2021 
SBC</c:v>
                </c:pt>
                <c:pt idx="5">
                  <c:v>2022 
SBC</c:v>
                </c:pt>
                <c:pt idx="6">
                  <c:v>2020
SP</c:v>
                </c:pt>
                <c:pt idx="7">
                  <c:v>2020
Brasil</c:v>
                </c:pt>
                <c:pt idx="8">
                  <c:v>Meta </c:v>
                </c:pt>
              </c:strCache>
            </c:strRef>
          </c:cat>
          <c:val>
            <c:numRef>
              <c:f>'Meta 3 3B'!$E$5:$E$13</c:f>
              <c:numCache>
                <c:formatCode>0.00%</c:formatCode>
                <c:ptCount val="9"/>
                <c:pt idx="0">
                  <c:v>0.61799999999999999</c:v>
                </c:pt>
                <c:pt idx="1">
                  <c:v>0.81</c:v>
                </c:pt>
                <c:pt idx="2">
                  <c:v>0.79779999999999995</c:v>
                </c:pt>
                <c:pt idx="3">
                  <c:v>0.83499999999999996</c:v>
                </c:pt>
                <c:pt idx="4">
                  <c:v>0.83499999999999996</c:v>
                </c:pt>
                <c:pt idx="5">
                  <c:v>0.83499999999999996</c:v>
                </c:pt>
                <c:pt idx="6">
                  <c:v>0.88800000000000001</c:v>
                </c:pt>
                <c:pt idx="7">
                  <c:v>0.77200000000000002</c:v>
                </c:pt>
                <c:pt idx="8">
                  <c:v>1</c:v>
                </c:pt>
              </c:numCache>
            </c:numRef>
          </c:val>
          <c:extLst>
            <c:ext xmlns:c16="http://schemas.microsoft.com/office/drawing/2014/chart" uri="{C3380CC4-5D6E-409C-BE32-E72D297353CC}">
              <c16:uniqueId val="{00000006-D3DF-4BC3-BBB3-38EF7361987B}"/>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a:t>Meta</a:t>
            </a:r>
            <a:r>
              <a:rPr lang="pt-BR" baseline="0"/>
              <a:t> 4 - Indicador 4A </a:t>
            </a:r>
            <a:endParaRPr lang="pt-B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Pt>
            <c:idx val="6"/>
            <c:invertIfNegative val="0"/>
            <c:bubble3D val="0"/>
            <c:spPr>
              <a:solidFill>
                <a:schemeClr val="accent4"/>
              </a:solidFill>
              <a:ln>
                <a:noFill/>
              </a:ln>
              <a:effectLst/>
            </c:spPr>
            <c:extLst>
              <c:ext xmlns:c16="http://schemas.microsoft.com/office/drawing/2014/chart" uri="{C3380CC4-5D6E-409C-BE32-E72D297353CC}">
                <c16:uniqueId val="{00000001-9156-4164-97CC-060A47B70020}"/>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9156-4164-97CC-060A47B70020}"/>
              </c:ext>
            </c:extLst>
          </c:dPt>
          <c:dPt>
            <c:idx val="8"/>
            <c:invertIfNegative val="0"/>
            <c:bubble3D val="0"/>
            <c:spPr>
              <a:solidFill>
                <a:srgbClr val="00B050"/>
              </a:solidFill>
              <a:ln>
                <a:noFill/>
              </a:ln>
              <a:effectLst/>
            </c:spPr>
            <c:extLst>
              <c:ext xmlns:c16="http://schemas.microsoft.com/office/drawing/2014/chart" uri="{C3380CC4-5D6E-409C-BE32-E72D297353CC}">
                <c16:uniqueId val="{00000005-9156-4164-97CC-060A47B7002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movingAvg"/>
            <c:period val="2"/>
            <c:dispRSqr val="0"/>
            <c:dispEq val="0"/>
          </c:trendline>
          <c:cat>
            <c:strRef>
              <c:f>'Meta 4 - 4A'!$D$5:$D$13</c:f>
              <c:strCache>
                <c:ptCount val="9"/>
                <c:pt idx="0">
                  <c:v>2016
SBC</c:v>
                </c:pt>
                <c:pt idx="1">
                  <c:v>2017 
SBC</c:v>
                </c:pt>
                <c:pt idx="2">
                  <c:v>2019 
SBC</c:v>
                </c:pt>
                <c:pt idx="3">
                  <c:v>2020 
SBC</c:v>
                </c:pt>
                <c:pt idx="4">
                  <c:v>2021 
SBC</c:v>
                </c:pt>
                <c:pt idx="5">
                  <c:v>2022 
SBC</c:v>
                </c:pt>
                <c:pt idx="6">
                  <c:v>2020
SP</c:v>
                </c:pt>
                <c:pt idx="7">
                  <c:v>2020
Brasil</c:v>
                </c:pt>
                <c:pt idx="8">
                  <c:v>Meta </c:v>
                </c:pt>
              </c:strCache>
            </c:strRef>
          </c:cat>
          <c:val>
            <c:numRef>
              <c:f>'Meta 4 - 4A'!$E$5:$E$13</c:f>
              <c:numCache>
                <c:formatCode>0.00%</c:formatCode>
                <c:ptCount val="9"/>
                <c:pt idx="0">
                  <c:v>0.93300000000000005</c:v>
                </c:pt>
                <c:pt idx="1">
                  <c:v>0.93300000000000005</c:v>
                </c:pt>
                <c:pt idx="2">
                  <c:v>0.93300000000000005</c:v>
                </c:pt>
                <c:pt idx="3">
                  <c:v>0.93300000000000005</c:v>
                </c:pt>
                <c:pt idx="4">
                  <c:v>0.93300000000000005</c:v>
                </c:pt>
                <c:pt idx="5">
                  <c:v>0.93300000000000005</c:v>
                </c:pt>
                <c:pt idx="6">
                  <c:v>0.85499999999999998</c:v>
                </c:pt>
                <c:pt idx="7">
                  <c:v>0.82499999999999996</c:v>
                </c:pt>
                <c:pt idx="8">
                  <c:v>1</c:v>
                </c:pt>
              </c:numCache>
            </c:numRef>
          </c:val>
          <c:extLst>
            <c:ext xmlns:c16="http://schemas.microsoft.com/office/drawing/2014/chart" uri="{C3380CC4-5D6E-409C-BE32-E72D297353CC}">
              <c16:uniqueId val="{00000006-9156-4164-97CC-060A47B70020}"/>
            </c:ext>
          </c:extLst>
        </c:ser>
        <c:dLbls>
          <c:dLblPos val="outEnd"/>
          <c:showLegendKey val="0"/>
          <c:showVal val="1"/>
          <c:showCatName val="0"/>
          <c:showSerName val="0"/>
          <c:showPercent val="0"/>
          <c:showBubbleSize val="0"/>
        </c:dLbls>
        <c:gapWidth val="219"/>
        <c:overlap val="-27"/>
        <c:axId val="2116414207"/>
        <c:axId val="2116408383"/>
      </c:barChart>
      <c:catAx>
        <c:axId val="2116414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08383"/>
        <c:crosses val="autoZero"/>
        <c:auto val="1"/>
        <c:lblAlgn val="ctr"/>
        <c:lblOffset val="100"/>
        <c:noMultiLvlLbl val="0"/>
      </c:catAx>
      <c:valAx>
        <c:axId val="2116408383"/>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2116414207"/>
        <c:crosses val="autoZero"/>
        <c:crossBetween val="between"/>
      </c:valAx>
      <c:spPr>
        <a:noFill/>
        <a:ln>
          <a:noFill/>
        </a:ln>
        <a:effectLst/>
      </c:spPr>
    </c:plotArea>
    <c:plotVisOnly val="1"/>
    <c:dispBlanksAs val="gap"/>
    <c:showDLblsOverMax val="0"/>
  </c:chart>
  <c:spPr>
    <a:solidFill>
      <a:sysClr val="window" lastClr="FFFFFF"/>
    </a:solidFill>
    <a:ln>
      <a:noFill/>
    </a:ln>
    <a:effectLst/>
  </c:spPr>
  <c:txPr>
    <a:bodyPr/>
    <a:lstStyle/>
    <a:p>
      <a:pPr>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1-11-17T12:30:14.058" idx="2">
    <p:pos x="10" y="10"/>
    <p:text>https://www12.senado.leg.br/noticias/materias/2021/10/29/criacao-do-sistema-nacional-de-educacao-deve-ser-votada-no-dia-11-de-novembro-na-ce</p:text>
    <p:extLst>
      <p:ext uri="{C676402C-5697-4E1C-873F-D02D1690AC5C}">
        <p15:threadingInfo xmlns:p15="http://schemas.microsoft.com/office/powerpoint/2012/main" timeZoneBias="180"/>
      </p:ext>
    </p:extLst>
  </p:cm>
  <p:cm authorId="1" dt="2021-11-17T12:30:25.883" idx="3">
    <p:pos x="146" y="146"/>
    <p:text>https://todospelaeducacao.org.br/noticias/o-que-e-um-sistema-nacional-de-educacao/</p:text>
    <p:extLst>
      <p:ext uri="{C676402C-5697-4E1C-873F-D02D1690AC5C}">
        <p15:threadingInfo xmlns:p15="http://schemas.microsoft.com/office/powerpoint/2012/main" timeZoneBias="18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656C50-5945-4F1E-8938-83CFF6F6AAC5}"/>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2378780-A375-4B71-BE50-5A53C48FD7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66B68C5B-FD32-4461-A76A-2978103BEE34}"/>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5" name="Espaço Reservado para Rodapé 4">
            <a:extLst>
              <a:ext uri="{FF2B5EF4-FFF2-40B4-BE49-F238E27FC236}">
                <a16:creationId xmlns:a16="http://schemas.microsoft.com/office/drawing/2014/main" id="{B7683B35-9145-4847-8ECA-D3E6796F5EF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20208E5-7856-44A0-81D7-475B400734E2}"/>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7906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18651F-8A0E-4A17-A234-B1C8C04370F8}"/>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A697A7D0-9A15-4B0F-97B0-9B71C580F6A4}"/>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45892A7-3FE9-479D-997E-8856C9689276}"/>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5" name="Espaço Reservado para Rodapé 4">
            <a:extLst>
              <a:ext uri="{FF2B5EF4-FFF2-40B4-BE49-F238E27FC236}">
                <a16:creationId xmlns:a16="http://schemas.microsoft.com/office/drawing/2014/main" id="{A9F8A6F2-86B7-45F7-9E61-8B20EE8D600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5850082-5347-4164-874A-852E56C7818D}"/>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2331500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65BE75-A0FE-4924-A702-95243B7BEDFC}"/>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2D257F5D-690F-4D58-BB68-23D28169391C}"/>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343A3D6-097D-4C07-BF23-00D4902A925F}"/>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5" name="Espaço Reservado para Rodapé 4">
            <a:extLst>
              <a:ext uri="{FF2B5EF4-FFF2-40B4-BE49-F238E27FC236}">
                <a16:creationId xmlns:a16="http://schemas.microsoft.com/office/drawing/2014/main" id="{D6FBFF19-07EF-4031-A1BA-FB89D05A7D4A}"/>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D6D3575-830A-40BA-9A66-8EC40A385B6D}"/>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163488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CF05E3-12C1-41BF-8173-D7AD957C55E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9B3DEA2B-75E2-4E9F-B6EA-59205CBAD7EC}"/>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93CD757-34B6-40F5-BF6E-FB6F99864D17}"/>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5" name="Espaço Reservado para Rodapé 4">
            <a:extLst>
              <a:ext uri="{FF2B5EF4-FFF2-40B4-BE49-F238E27FC236}">
                <a16:creationId xmlns:a16="http://schemas.microsoft.com/office/drawing/2014/main" id="{D0B27A54-44DA-4F1B-9ECF-D898CAA6602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437E1EA-CAB4-4996-9F32-716B7A933579}"/>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1061422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8DBDA9-06FF-4535-9937-E85B8791D189}"/>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0937CF03-8339-43FA-B1A8-C66B92F50F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64CD5E4F-965B-42AC-9DD7-2DAEE5744154}"/>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5" name="Espaço Reservado para Rodapé 4">
            <a:extLst>
              <a:ext uri="{FF2B5EF4-FFF2-40B4-BE49-F238E27FC236}">
                <a16:creationId xmlns:a16="http://schemas.microsoft.com/office/drawing/2014/main" id="{C301E55C-DBDD-4E6F-9161-C6C5F36A049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25E1FF6-C904-4321-A846-7D3DA483F765}"/>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3748657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FE31C9-A8D6-40EA-8CE8-FCF8D50C0B63}"/>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5130E08-4FC6-4D5D-B929-E5146C3626BB}"/>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80174353-A341-4D37-BF08-F0013BAAAC45}"/>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DAAAFC2F-09A2-431C-87F5-C39A19BA418D}"/>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6" name="Espaço Reservado para Rodapé 5">
            <a:extLst>
              <a:ext uri="{FF2B5EF4-FFF2-40B4-BE49-F238E27FC236}">
                <a16:creationId xmlns:a16="http://schemas.microsoft.com/office/drawing/2014/main" id="{AFC53147-690F-4F63-93FA-EBA9BBA354A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D619DE8-6D58-4B6A-9B84-A11CB6D3DFE2}"/>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412285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9BBC69-412C-4EC1-A8F2-B51F8C52A0C2}"/>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63EEF985-C42A-48F7-BA36-4ACC9303FC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4546646-F1FC-4E58-9C65-BA804CEB20C2}"/>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B36792A9-360D-4536-AFFF-42DC52289B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13CB1680-91FC-41FF-B556-F12E29DC6D71}"/>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A9BDBE8-75AE-41B1-BC08-574DBD7955F8}"/>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8" name="Espaço Reservado para Rodapé 7">
            <a:extLst>
              <a:ext uri="{FF2B5EF4-FFF2-40B4-BE49-F238E27FC236}">
                <a16:creationId xmlns:a16="http://schemas.microsoft.com/office/drawing/2014/main" id="{EC0BB23D-7BB7-429E-AE25-1946AFD49609}"/>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C34AC1F-53E9-42B5-9487-60FE86ED4CC2}"/>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1066787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20484D-597C-498B-A530-7F27182151C8}"/>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27FD13B2-FED7-4BE6-8315-AAD67BBBEE2D}"/>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4" name="Espaço Reservado para Rodapé 3">
            <a:extLst>
              <a:ext uri="{FF2B5EF4-FFF2-40B4-BE49-F238E27FC236}">
                <a16:creationId xmlns:a16="http://schemas.microsoft.com/office/drawing/2014/main" id="{1D63E508-D3AE-4599-8CC8-916EF4D876C7}"/>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509FB446-C97C-4AFC-84E7-94B8C69285F2}"/>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668053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83815C58-455F-4D0B-AA7F-6BF0908A430C}"/>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3" name="Espaço Reservado para Rodapé 2">
            <a:extLst>
              <a:ext uri="{FF2B5EF4-FFF2-40B4-BE49-F238E27FC236}">
                <a16:creationId xmlns:a16="http://schemas.microsoft.com/office/drawing/2014/main" id="{0B775E2D-3C22-4AA2-B3A6-325749D4207C}"/>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D4BCF879-A90A-4DFC-9492-D7E178B591D7}"/>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365260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8D07F0-2591-4EFE-827F-35F7474D7E7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6FB8EBC-37EB-4A25-AF2E-E5B414B7F2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BBF6846-FFD7-472E-BAF4-EF284E7168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5D1567E-941B-42CF-AF8F-35AB7C3125A4}"/>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6" name="Espaço Reservado para Rodapé 5">
            <a:extLst>
              <a:ext uri="{FF2B5EF4-FFF2-40B4-BE49-F238E27FC236}">
                <a16:creationId xmlns:a16="http://schemas.microsoft.com/office/drawing/2014/main" id="{0248341F-03AC-48C6-A696-E7FA4D4ADD8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BC0F8DC-5552-4857-AB27-DB41FF7F923D}"/>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217988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12698A-4A91-4380-ABAD-C12B911553B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B1A65C0-8FB0-4085-99D3-78FEB0D76F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E2C2BF2-1029-4545-9FF1-A0ABC16CCE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BE08F55-8C88-430A-8733-DF219B6FF9C4}"/>
              </a:ext>
            </a:extLst>
          </p:cNvPr>
          <p:cNvSpPr>
            <a:spLocks noGrp="1"/>
          </p:cNvSpPr>
          <p:nvPr>
            <p:ph type="dt" sz="half" idx="10"/>
          </p:nvPr>
        </p:nvSpPr>
        <p:spPr/>
        <p:txBody>
          <a:bodyPr/>
          <a:lstStyle/>
          <a:p>
            <a:fld id="{5510BF93-15D6-4666-B32D-4D049E152AC8}" type="datetimeFigureOut">
              <a:rPr lang="pt-BR" smtClean="0"/>
              <a:t>25/07/2023</a:t>
            </a:fld>
            <a:endParaRPr lang="pt-BR"/>
          </a:p>
        </p:txBody>
      </p:sp>
      <p:sp>
        <p:nvSpPr>
          <p:cNvPr id="6" name="Espaço Reservado para Rodapé 5">
            <a:extLst>
              <a:ext uri="{FF2B5EF4-FFF2-40B4-BE49-F238E27FC236}">
                <a16:creationId xmlns:a16="http://schemas.microsoft.com/office/drawing/2014/main" id="{E35BDAA1-6A1C-4516-8CE5-8CB009D81FDC}"/>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FBE90F9D-F15E-4BE3-A156-15F8F225951A}"/>
              </a:ext>
            </a:extLst>
          </p:cNvPr>
          <p:cNvSpPr>
            <a:spLocks noGrp="1"/>
          </p:cNvSpPr>
          <p:nvPr>
            <p:ph type="sldNum" sz="quarter" idx="12"/>
          </p:nvPr>
        </p:nvSpPr>
        <p:spPr/>
        <p:txBody>
          <a:bodyPr/>
          <a:lstStyle/>
          <a:p>
            <a:fld id="{A7DB8776-E675-4984-B400-54E10A079A00}" type="slidenum">
              <a:rPr lang="pt-BR" smtClean="0"/>
              <a:t>‹nº›</a:t>
            </a:fld>
            <a:endParaRPr lang="pt-BR"/>
          </a:p>
        </p:txBody>
      </p:sp>
    </p:spTree>
    <p:extLst>
      <p:ext uri="{BB962C8B-B14F-4D97-AF65-F5344CB8AC3E}">
        <p14:creationId xmlns:p14="http://schemas.microsoft.com/office/powerpoint/2010/main" val="993371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98CE5E38-828E-4CCE-A4F8-BF63D5A57E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F75B2D7-F194-411F-B16B-2957588B9C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E9A654D-6214-4CA0-A4D3-EDF60C983A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10BF93-15D6-4666-B32D-4D049E152AC8}" type="datetimeFigureOut">
              <a:rPr lang="pt-BR" smtClean="0"/>
              <a:t>25/07/2023</a:t>
            </a:fld>
            <a:endParaRPr lang="pt-BR"/>
          </a:p>
        </p:txBody>
      </p:sp>
      <p:sp>
        <p:nvSpPr>
          <p:cNvPr id="5" name="Espaço Reservado para Rodapé 4">
            <a:extLst>
              <a:ext uri="{FF2B5EF4-FFF2-40B4-BE49-F238E27FC236}">
                <a16:creationId xmlns:a16="http://schemas.microsoft.com/office/drawing/2014/main" id="{6C461F0A-F790-4B97-9ACD-97F9CB69B4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99BCAB7-57CD-4E78-8916-AB74DD3D58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B8776-E675-4984-B400-54E10A079A00}" type="slidenum">
              <a:rPr lang="pt-BR" smtClean="0"/>
              <a:t>‹nº›</a:t>
            </a:fld>
            <a:endParaRPr lang="pt-BR"/>
          </a:p>
        </p:txBody>
      </p:sp>
    </p:spTree>
    <p:extLst>
      <p:ext uri="{BB962C8B-B14F-4D97-AF65-F5344CB8AC3E}">
        <p14:creationId xmlns:p14="http://schemas.microsoft.com/office/powerpoint/2010/main" val="33384002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 Id="rId9" Type="http://schemas.openxmlformats.org/officeDocument/2006/relationships/image" Target="../media/image9.png"/></Relationships>
</file>

<file path=ppt/slides/_rels/slide4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2" name="Título 1">
            <a:extLst>
              <a:ext uri="{FF2B5EF4-FFF2-40B4-BE49-F238E27FC236}">
                <a16:creationId xmlns:a16="http://schemas.microsoft.com/office/drawing/2014/main" id="{00E689F7-9A08-49C9-B5D7-09A57ABC5E1C}"/>
              </a:ext>
            </a:extLst>
          </p:cNvPr>
          <p:cNvSpPr>
            <a:spLocks noGrp="1"/>
          </p:cNvSpPr>
          <p:nvPr>
            <p:ph type="ctrTitle"/>
          </p:nvPr>
        </p:nvSpPr>
        <p:spPr>
          <a:xfrm>
            <a:off x="1066799" y="3416989"/>
            <a:ext cx="10052649" cy="2387600"/>
          </a:xfrm>
        </p:spPr>
        <p:txBody>
          <a:bodyPr>
            <a:normAutofit fontScale="90000"/>
          </a:bodyPr>
          <a:lstStyle/>
          <a:p>
            <a:pPr algn="ctr"/>
            <a:r>
              <a:rPr lang="pt-BR" sz="4000" dirty="0" smtClean="0">
                <a:solidFill>
                  <a:srgbClr val="0088CB"/>
                </a:solidFill>
                <a:latin typeface="Arial Black" panose="020B0A04020102020204" pitchFamily="34" charset="0"/>
              </a:rPr>
              <a:t>MONITORAMENTO </a:t>
            </a:r>
            <a:r>
              <a:rPr lang="pt-BR" sz="4000" dirty="0">
                <a:solidFill>
                  <a:srgbClr val="0088CB"/>
                </a:solidFill>
                <a:latin typeface="Arial Black" panose="020B0A04020102020204" pitchFamily="34" charset="0"/>
              </a:rPr>
              <a:t>DO</a:t>
            </a:r>
            <a:br>
              <a:rPr lang="pt-BR" sz="4000" dirty="0">
                <a:solidFill>
                  <a:srgbClr val="0088CB"/>
                </a:solidFill>
                <a:latin typeface="Arial Black" panose="020B0A04020102020204" pitchFamily="34" charset="0"/>
              </a:rPr>
            </a:br>
            <a:r>
              <a:rPr lang="pt-BR" sz="4000" dirty="0">
                <a:solidFill>
                  <a:srgbClr val="0088CB"/>
                </a:solidFill>
                <a:latin typeface="Arial Black" panose="020B0A04020102020204" pitchFamily="34" charset="0"/>
              </a:rPr>
              <a:t>PLANO MUNICIPAL DE EDUCAÇÃO </a:t>
            </a:r>
            <a:br>
              <a:rPr lang="pt-BR" sz="4000" dirty="0">
                <a:solidFill>
                  <a:srgbClr val="0088CB"/>
                </a:solidFill>
                <a:latin typeface="Arial Black" panose="020B0A04020102020204" pitchFamily="34" charset="0"/>
              </a:rPr>
            </a:br>
            <a:r>
              <a:rPr lang="pt-BR" sz="4000" b="1" i="1" dirty="0">
                <a:solidFill>
                  <a:srgbClr val="0088CB"/>
                </a:solidFill>
                <a:latin typeface="Arial" panose="020B0604020202020204" pitchFamily="34" charset="0"/>
                <a:cs typeface="Arial" panose="020B0604020202020204" pitchFamily="34" charset="0"/>
              </a:rPr>
              <a:t>LEI MUNICIPAL Nº 6447/2015</a:t>
            </a:r>
            <a:br>
              <a:rPr lang="pt-BR" sz="4000" b="1" i="1" dirty="0">
                <a:solidFill>
                  <a:srgbClr val="0088CB"/>
                </a:solidFill>
                <a:latin typeface="Arial" panose="020B0604020202020204" pitchFamily="34" charset="0"/>
                <a:cs typeface="Arial" panose="020B0604020202020204" pitchFamily="34" charset="0"/>
              </a:rPr>
            </a:br>
            <a:r>
              <a:rPr lang="pt-BR" sz="4000" b="1" i="1" dirty="0">
                <a:solidFill>
                  <a:srgbClr val="0088CB"/>
                </a:solidFill>
                <a:latin typeface="Arial" panose="020B0604020202020204" pitchFamily="34" charset="0"/>
                <a:cs typeface="Arial" panose="020B0604020202020204" pitchFamily="34" charset="0"/>
              </a:rPr>
              <a:t/>
            </a:r>
            <a:br>
              <a:rPr lang="pt-BR" sz="4000" b="1" i="1" dirty="0">
                <a:solidFill>
                  <a:srgbClr val="0088CB"/>
                </a:solidFill>
                <a:latin typeface="Arial" panose="020B0604020202020204" pitchFamily="34" charset="0"/>
                <a:cs typeface="Arial" panose="020B0604020202020204" pitchFamily="34" charset="0"/>
              </a:rPr>
            </a:br>
            <a:r>
              <a:rPr lang="pt-BR" sz="4000" b="1" dirty="0">
                <a:solidFill>
                  <a:srgbClr val="0088CB"/>
                </a:solidFill>
                <a:latin typeface="Arial Black" panose="020B0A04020102020204" pitchFamily="34" charset="0"/>
              </a:rPr>
              <a:t/>
            </a:r>
            <a:br>
              <a:rPr lang="pt-BR" sz="4000" b="1" dirty="0">
                <a:solidFill>
                  <a:srgbClr val="0088CB"/>
                </a:solidFill>
                <a:latin typeface="Arial Black" panose="020B0A04020102020204" pitchFamily="34" charset="0"/>
              </a:rPr>
            </a:br>
            <a:endParaRPr lang="pt-BR" sz="4000" b="1" i="1" dirty="0">
              <a:solidFill>
                <a:srgbClr val="0088C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510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9" name="CaixaDeTexto 8">
            <a:extLst>
              <a:ext uri="{FF2B5EF4-FFF2-40B4-BE49-F238E27FC236}">
                <a16:creationId xmlns:a16="http://schemas.microsoft.com/office/drawing/2014/main" id="{27875DBE-CA81-4F3C-AE82-B3523E6980D6}"/>
              </a:ext>
            </a:extLst>
          </p:cNvPr>
          <p:cNvSpPr txBox="1"/>
          <p:nvPr/>
        </p:nvSpPr>
        <p:spPr>
          <a:xfrm>
            <a:off x="4715955" y="5490890"/>
            <a:ext cx="5304346" cy="1169551"/>
          </a:xfrm>
          <a:prstGeom prst="rect">
            <a:avLst/>
          </a:prstGeom>
          <a:noFill/>
        </p:spPr>
        <p:txBody>
          <a:bodyPr wrap="square" rtlCol="0">
            <a:spAutoFit/>
          </a:bodyPr>
          <a:lstStyle/>
          <a:p>
            <a:pPr algn="just"/>
            <a:r>
              <a:rPr lang="pt-BR" sz="1400" b="1" dirty="0">
                <a:solidFill>
                  <a:schemeClr val="bg1"/>
                </a:solidFill>
              </a:rPr>
              <a:t>ODS 4 – META 4.2: </a:t>
            </a:r>
            <a:r>
              <a:rPr lang="pt-BR" sz="1400" dirty="0">
                <a:solidFill>
                  <a:schemeClr val="bg1"/>
                </a:solidFill>
              </a:rPr>
              <a:t>Até 2030, assegurar a todas as meninas e meninos o desenvolvimento integral na primeira infância, acesso a cuidados e à educação infantil de qualidade, de modo que estejam preparados para o ensino fundamental.</a:t>
            </a:r>
          </a:p>
          <a:p>
            <a:endParaRPr lang="pt-BR" sz="1400" dirty="0"/>
          </a:p>
        </p:txBody>
      </p:sp>
      <p:pic>
        <p:nvPicPr>
          <p:cNvPr id="7" name="Imagem 6">
            <a:extLst>
              <a:ext uri="{FF2B5EF4-FFF2-40B4-BE49-F238E27FC236}">
                <a16:creationId xmlns:a16="http://schemas.microsoft.com/office/drawing/2014/main" id="{91205746-952B-44F5-A3DE-C94B75BC3ABE}"/>
              </a:ext>
            </a:extLst>
          </p:cNvPr>
          <p:cNvPicPr>
            <a:picLocks noChangeAspect="1"/>
          </p:cNvPicPr>
          <p:nvPr/>
        </p:nvPicPr>
        <p:blipFill>
          <a:blip r:embed="rId3"/>
          <a:stretch>
            <a:fillRect/>
          </a:stretch>
        </p:blipFill>
        <p:spPr>
          <a:xfrm>
            <a:off x="4277703" y="2816571"/>
            <a:ext cx="3636594" cy="3752751"/>
          </a:xfrm>
          <a:prstGeom prst="rect">
            <a:avLst/>
          </a:prstGeom>
        </p:spPr>
      </p:pic>
      <p:sp>
        <p:nvSpPr>
          <p:cNvPr id="8" name="Título 1">
            <a:extLst>
              <a:ext uri="{FF2B5EF4-FFF2-40B4-BE49-F238E27FC236}">
                <a16:creationId xmlns:a16="http://schemas.microsoft.com/office/drawing/2014/main" id="{00E689F7-9A08-49C9-B5D7-09A57ABC5E1C}"/>
              </a:ext>
            </a:extLst>
          </p:cNvPr>
          <p:cNvSpPr>
            <a:spLocks noGrp="1"/>
          </p:cNvSpPr>
          <p:nvPr>
            <p:ph type="ctrTitle"/>
          </p:nvPr>
        </p:nvSpPr>
        <p:spPr>
          <a:xfrm>
            <a:off x="319177" y="1449238"/>
            <a:ext cx="10808898" cy="1144027"/>
          </a:xfrm>
        </p:spPr>
        <p:txBody>
          <a:bodyPr anchor="t">
            <a:noAutofit/>
          </a:bodyPr>
          <a:lstStyle/>
          <a:p>
            <a:pPr algn="ctr">
              <a:lnSpc>
                <a:spcPct val="150000"/>
              </a:lnSpc>
            </a:pPr>
            <a:r>
              <a:rPr lang="pt-BR" sz="2400" dirty="0">
                <a:solidFill>
                  <a:srgbClr val="0088CB"/>
                </a:solidFill>
                <a:latin typeface="Arial Black" panose="020B0A04020102020204" pitchFamily="34" charset="0"/>
              </a:rPr>
              <a:t>RESULTADOS </a:t>
            </a:r>
            <a:r>
              <a:rPr lang="pt-BR" sz="2400" dirty="0" smtClean="0">
                <a:solidFill>
                  <a:srgbClr val="0088CB"/>
                </a:solidFill>
                <a:latin typeface="Arial Black" panose="020B0A04020102020204" pitchFamily="34" charset="0"/>
              </a:rPr>
              <a:t>PARCIAIS DO </a:t>
            </a:r>
            <a:r>
              <a:rPr lang="pt-BR" sz="2400" dirty="0">
                <a:solidFill>
                  <a:srgbClr val="0088CB"/>
                </a:solidFill>
                <a:latin typeface="Arial Black" panose="020B0A04020102020204" pitchFamily="34" charset="0"/>
              </a:rPr>
              <a:t>MONITORAMENTO DO</a:t>
            </a:r>
            <a:br>
              <a:rPr lang="pt-BR" sz="2400" dirty="0">
                <a:solidFill>
                  <a:srgbClr val="0088CB"/>
                </a:solidFill>
                <a:latin typeface="Arial Black" panose="020B0A04020102020204" pitchFamily="34" charset="0"/>
              </a:rPr>
            </a:br>
            <a:r>
              <a:rPr lang="pt-BR" sz="2400" dirty="0">
                <a:solidFill>
                  <a:srgbClr val="0088CB"/>
                </a:solidFill>
                <a:latin typeface="Arial Black" panose="020B0A04020102020204" pitchFamily="34" charset="0"/>
              </a:rPr>
              <a:t>PLANO MUNICIPAL DE EDUCAÇÃO </a:t>
            </a:r>
            <a:r>
              <a:rPr lang="pt-BR" sz="2400" dirty="0" smtClean="0">
                <a:solidFill>
                  <a:srgbClr val="0088CB"/>
                </a:solidFill>
                <a:latin typeface="Arial Black" panose="020B0A04020102020204" pitchFamily="34" charset="0"/>
              </a:rPr>
              <a:t>2022 </a:t>
            </a:r>
            <a:endParaRPr lang="pt-BR" sz="2400" b="1" i="1" dirty="0">
              <a:solidFill>
                <a:srgbClr val="0088C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9965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838325" y="1781175"/>
            <a:ext cx="8343900" cy="328648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136834" y="199935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Infantil </a:t>
            </a:r>
          </a:p>
          <a:p>
            <a:pPr algn="ctr"/>
            <a:r>
              <a:rPr lang="pt-BR" sz="2500" b="1" dirty="0">
                <a:solidFill>
                  <a:srgbClr val="0088CB"/>
                </a:solidFill>
                <a:latin typeface="Arial Black" panose="020B0A04020102020204" pitchFamily="34" charset="0"/>
              </a:rPr>
              <a:t>META 1</a:t>
            </a:r>
          </a:p>
          <a:p>
            <a:pPr algn="ctr"/>
            <a:r>
              <a:rPr lang="pt-BR" sz="2500" b="1" dirty="0">
                <a:latin typeface="Arial Black" panose="020B0A04020102020204" pitchFamily="34" charset="0"/>
              </a:rPr>
              <a:t> </a:t>
            </a:r>
            <a:r>
              <a:rPr lang="pt-BR" sz="2500" dirty="0">
                <a:latin typeface="Arial Black" panose="020B0A04020102020204" pitchFamily="34" charset="0"/>
              </a:rPr>
              <a:t> </a:t>
            </a:r>
          </a:p>
          <a:p>
            <a:pPr algn="just"/>
            <a:r>
              <a:rPr lang="pt-BR" sz="2200" dirty="0">
                <a:solidFill>
                  <a:schemeClr val="tx1"/>
                </a:solidFill>
              </a:rPr>
              <a:t>Universalizar, até 2016, a Educação Infantil na pré-escola para as crianças de 4 (quatro) a 5 (cinco) anos de idade e ampliar a oferta de Educação Infantil em creches, de forma a atender, no mínimo, 60% (sessenta por cento) das crianças de até 3 (três) anos até o final da vigência deste PME.</a:t>
            </a:r>
          </a:p>
        </p:txBody>
      </p:sp>
      <p:sp>
        <p:nvSpPr>
          <p:cNvPr id="10" name="Retângulo: Cantos Arredondados 9">
            <a:extLst>
              <a:ext uri="{FF2B5EF4-FFF2-40B4-BE49-F238E27FC236}">
                <a16:creationId xmlns:a16="http://schemas.microsoft.com/office/drawing/2014/main" id="{9A556B0E-CAC9-4A51-BE20-938E67F3FC62}"/>
              </a:ext>
            </a:extLst>
          </p:cNvPr>
          <p:cNvSpPr/>
          <p:nvPr/>
        </p:nvSpPr>
        <p:spPr>
          <a:xfrm>
            <a:off x="3409051" y="5324475"/>
            <a:ext cx="6725549" cy="1176964"/>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1" name="Imagem 10">
            <a:extLst>
              <a:ext uri="{FF2B5EF4-FFF2-40B4-BE49-F238E27FC236}">
                <a16:creationId xmlns:a16="http://schemas.microsoft.com/office/drawing/2014/main" id="{77B2083A-6FC5-41C3-8DCA-702D2284C079}"/>
              </a:ext>
            </a:extLst>
          </p:cNvPr>
          <p:cNvPicPr>
            <a:picLocks noChangeAspect="1"/>
          </p:cNvPicPr>
          <p:nvPr/>
        </p:nvPicPr>
        <p:blipFill>
          <a:blip r:embed="rId3"/>
          <a:stretch>
            <a:fillRect/>
          </a:stretch>
        </p:blipFill>
        <p:spPr>
          <a:xfrm>
            <a:off x="3524250" y="5419725"/>
            <a:ext cx="1089623" cy="988509"/>
          </a:xfrm>
          <a:prstGeom prst="roundRect">
            <a:avLst/>
          </a:prstGeom>
        </p:spPr>
      </p:pic>
      <p:sp>
        <p:nvSpPr>
          <p:cNvPr id="9" name="CaixaDeTexto 8">
            <a:extLst>
              <a:ext uri="{FF2B5EF4-FFF2-40B4-BE49-F238E27FC236}">
                <a16:creationId xmlns:a16="http://schemas.microsoft.com/office/drawing/2014/main" id="{27875DBE-CA81-4F3C-AE82-B3523E6980D6}"/>
              </a:ext>
            </a:extLst>
          </p:cNvPr>
          <p:cNvSpPr txBox="1"/>
          <p:nvPr/>
        </p:nvSpPr>
        <p:spPr>
          <a:xfrm>
            <a:off x="4715955" y="5490890"/>
            <a:ext cx="5304346" cy="1169551"/>
          </a:xfrm>
          <a:prstGeom prst="rect">
            <a:avLst/>
          </a:prstGeom>
          <a:noFill/>
        </p:spPr>
        <p:txBody>
          <a:bodyPr wrap="square" rtlCol="0">
            <a:spAutoFit/>
          </a:bodyPr>
          <a:lstStyle/>
          <a:p>
            <a:pPr algn="just"/>
            <a:r>
              <a:rPr lang="pt-BR" sz="1400" b="1" dirty="0">
                <a:solidFill>
                  <a:schemeClr val="bg1"/>
                </a:solidFill>
              </a:rPr>
              <a:t>ODS 4 – META 4.2: </a:t>
            </a:r>
            <a:r>
              <a:rPr lang="pt-BR" sz="1400" dirty="0">
                <a:solidFill>
                  <a:schemeClr val="bg1"/>
                </a:solidFill>
              </a:rPr>
              <a:t>Até 2030, assegurar a todas as meninas e meninos o desenvolvimento integral na primeira infância, acesso a cuidados e à educação infantil de qualidade, de modo que estejam preparados para o ensino fundamental.</a:t>
            </a:r>
          </a:p>
          <a:p>
            <a:endParaRPr lang="pt-BR" sz="1400" dirty="0"/>
          </a:p>
        </p:txBody>
      </p:sp>
    </p:spTree>
    <p:extLst>
      <p:ext uri="{BB962C8B-B14F-4D97-AF65-F5344CB8AC3E}">
        <p14:creationId xmlns:p14="http://schemas.microsoft.com/office/powerpoint/2010/main" val="1343331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88521"/>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400" b="1" dirty="0">
                <a:latin typeface="Arial Black" panose="020B0A04020102020204" pitchFamily="34" charset="0"/>
              </a:rPr>
              <a:t>META 1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76715"/>
            <a:ext cx="11533517" cy="5314585"/>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5" name="Tabela 14">
            <a:extLst>
              <a:ext uri="{FF2B5EF4-FFF2-40B4-BE49-F238E27FC236}">
                <a16:creationId xmlns:a16="http://schemas.microsoft.com/office/drawing/2014/main" id="{38C8C69D-2420-4688-9DB3-BC16250C2E20}"/>
              </a:ext>
            </a:extLst>
          </p:cNvPr>
          <p:cNvGraphicFramePr>
            <a:graphicFrameLocks noGrp="1"/>
          </p:cNvGraphicFramePr>
          <p:nvPr>
            <p:extLst>
              <p:ext uri="{D42A27DB-BD31-4B8C-83A1-F6EECF244321}">
                <p14:modId xmlns:p14="http://schemas.microsoft.com/office/powerpoint/2010/main" val="168299180"/>
              </p:ext>
            </p:extLst>
          </p:nvPr>
        </p:nvGraphicFramePr>
        <p:xfrm>
          <a:off x="1038223" y="1533285"/>
          <a:ext cx="10086975" cy="1723591"/>
        </p:xfrm>
        <a:graphic>
          <a:graphicData uri="http://schemas.openxmlformats.org/drawingml/2006/table">
            <a:tbl>
              <a:tblPr firstRow="1" firstCol="1" bandRow="1"/>
              <a:tblGrid>
                <a:gridCol w="2461831">
                  <a:extLst>
                    <a:ext uri="{9D8B030D-6E8A-4147-A177-3AD203B41FA5}">
                      <a16:colId xmlns:a16="http://schemas.microsoft.com/office/drawing/2014/main" val="1318239265"/>
                    </a:ext>
                  </a:extLst>
                </a:gridCol>
                <a:gridCol w="2581656">
                  <a:extLst>
                    <a:ext uri="{9D8B030D-6E8A-4147-A177-3AD203B41FA5}">
                      <a16:colId xmlns:a16="http://schemas.microsoft.com/office/drawing/2014/main" val="3954110680"/>
                    </a:ext>
                  </a:extLst>
                </a:gridCol>
                <a:gridCol w="2521744">
                  <a:extLst>
                    <a:ext uri="{9D8B030D-6E8A-4147-A177-3AD203B41FA5}">
                      <a16:colId xmlns:a16="http://schemas.microsoft.com/office/drawing/2014/main" val="3298092116"/>
                    </a:ext>
                  </a:extLst>
                </a:gridCol>
                <a:gridCol w="2521744">
                  <a:extLst>
                    <a:ext uri="{9D8B030D-6E8A-4147-A177-3AD203B41FA5}">
                      <a16:colId xmlns:a16="http://schemas.microsoft.com/office/drawing/2014/main" val="1753762477"/>
                    </a:ext>
                  </a:extLst>
                </a:gridCol>
              </a:tblGrid>
              <a:tr h="261615">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0 A 3 ANOS RESIDENTE NO MUNICÍPIO, MATRICULADA EM CRECHE</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559605658"/>
                  </a:ext>
                </a:extLst>
              </a:tr>
              <a:tr h="529828">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8915251"/>
                  </a:ext>
                </a:extLst>
              </a:tr>
              <a:tr h="261615">
                <a:tc rowSpan="3">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MUNICIPAL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43,65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 dados </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Censo Escolar da Educação Básica INEP / Sistema Seade de Projeções 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4426712"/>
                  </a:ext>
                </a:extLst>
              </a:tr>
              <a:tr h="261615">
                <a:tc vMerge="1">
                  <a:txBody>
                    <a:bodyPr/>
                    <a:lstStyle/>
                    <a:p>
                      <a:endParaRPr lang="pt-BR"/>
                    </a:p>
                  </a:txBody>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PRIVADA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8,24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1923210640"/>
                  </a:ext>
                </a:extLst>
              </a:tr>
              <a:tr h="408918">
                <a:tc vMerge="1">
                  <a:txBody>
                    <a:bodyPr/>
                    <a:lstStyle/>
                    <a:p>
                      <a:endParaRPr lang="pt-BR"/>
                    </a:p>
                  </a:txBody>
                  <a:tcPr/>
                </a:tc>
                <a:tc>
                  <a:txBody>
                    <a:bodyPr/>
                    <a:lstStyle/>
                    <a:p>
                      <a:pP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51,89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4161369214"/>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1475878866"/>
              </p:ext>
            </p:extLst>
          </p:nvPr>
        </p:nvGraphicFramePr>
        <p:xfrm>
          <a:off x="1038224" y="3513445"/>
          <a:ext cx="10086975" cy="30050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392670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ângulo: Cantos Arredondados 9">
            <a:extLst>
              <a:ext uri="{FF2B5EF4-FFF2-40B4-BE49-F238E27FC236}">
                <a16:creationId xmlns:a16="http://schemas.microsoft.com/office/drawing/2014/main" id="{80B7441F-F74F-4A48-8F77-F676F3E18493}"/>
              </a:ext>
            </a:extLst>
          </p:cNvPr>
          <p:cNvSpPr/>
          <p:nvPr/>
        </p:nvSpPr>
        <p:spPr>
          <a:xfrm>
            <a:off x="327804" y="1276715"/>
            <a:ext cx="11533517" cy="5314585"/>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7" name="Retângulo 6">
            <a:extLst>
              <a:ext uri="{FF2B5EF4-FFF2-40B4-BE49-F238E27FC236}">
                <a16:creationId xmlns:a16="http://schemas.microsoft.com/office/drawing/2014/main" id="{B72B2E7F-89D1-4BC0-9739-95AE7C0462DB}"/>
              </a:ext>
            </a:extLst>
          </p:cNvPr>
          <p:cNvSpPr/>
          <p:nvPr/>
        </p:nvSpPr>
        <p:spPr>
          <a:xfrm>
            <a:off x="0" y="0"/>
            <a:ext cx="12192000" cy="888521"/>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400" b="1" dirty="0">
                <a:latin typeface="Arial Black" panose="020B0A04020102020204" pitchFamily="34" charset="0"/>
              </a:rPr>
              <a:t>META 1 </a:t>
            </a:r>
          </a:p>
          <a:p>
            <a:pPr algn="ctr"/>
            <a:r>
              <a:rPr lang="pt-BR" sz="2400" b="1" dirty="0">
                <a:latin typeface="Arial Black" panose="020B0A04020102020204" pitchFamily="34" charset="0"/>
              </a:rPr>
              <a:t>INDICADORES</a:t>
            </a:r>
          </a:p>
        </p:txBody>
      </p:sp>
      <p:graphicFrame>
        <p:nvGraphicFramePr>
          <p:cNvPr id="18" name="Tabela 17">
            <a:extLst>
              <a:ext uri="{FF2B5EF4-FFF2-40B4-BE49-F238E27FC236}">
                <a16:creationId xmlns:a16="http://schemas.microsoft.com/office/drawing/2014/main" id="{D989B587-AE8C-4A23-90D1-5F7B71CA25F7}"/>
              </a:ext>
            </a:extLst>
          </p:cNvPr>
          <p:cNvGraphicFramePr>
            <a:graphicFrameLocks noGrp="1"/>
          </p:cNvGraphicFramePr>
          <p:nvPr>
            <p:extLst>
              <p:ext uri="{D42A27DB-BD31-4B8C-83A1-F6EECF244321}">
                <p14:modId xmlns:p14="http://schemas.microsoft.com/office/powerpoint/2010/main" val="826269703"/>
              </p:ext>
            </p:extLst>
          </p:nvPr>
        </p:nvGraphicFramePr>
        <p:xfrm>
          <a:off x="1047750" y="1475926"/>
          <a:ext cx="10125075" cy="1653850"/>
        </p:xfrm>
        <a:graphic>
          <a:graphicData uri="http://schemas.openxmlformats.org/drawingml/2006/table">
            <a:tbl>
              <a:tblPr firstRow="1" firstCol="1" bandRow="1"/>
              <a:tblGrid>
                <a:gridCol w="2468192">
                  <a:extLst>
                    <a:ext uri="{9D8B030D-6E8A-4147-A177-3AD203B41FA5}">
                      <a16:colId xmlns:a16="http://schemas.microsoft.com/office/drawing/2014/main" val="1279726229"/>
                    </a:ext>
                  </a:extLst>
                </a:gridCol>
                <a:gridCol w="2996825">
                  <a:extLst>
                    <a:ext uri="{9D8B030D-6E8A-4147-A177-3AD203B41FA5}">
                      <a16:colId xmlns:a16="http://schemas.microsoft.com/office/drawing/2014/main" val="12956180"/>
                    </a:ext>
                  </a:extLst>
                </a:gridCol>
                <a:gridCol w="2128789">
                  <a:extLst>
                    <a:ext uri="{9D8B030D-6E8A-4147-A177-3AD203B41FA5}">
                      <a16:colId xmlns:a16="http://schemas.microsoft.com/office/drawing/2014/main" val="2174559419"/>
                    </a:ext>
                  </a:extLst>
                </a:gridCol>
                <a:gridCol w="2531269">
                  <a:extLst>
                    <a:ext uri="{9D8B030D-6E8A-4147-A177-3AD203B41FA5}">
                      <a16:colId xmlns:a16="http://schemas.microsoft.com/office/drawing/2014/main" val="2700017333"/>
                    </a:ext>
                  </a:extLst>
                </a:gridCol>
              </a:tblGrid>
              <a:tr h="269892">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4 A 5 ANOS RESIDENTE NO MUNICÍPIO, MATRICULADA EM PRÉ-ESCOLA.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49565842"/>
                  </a:ext>
                </a:extLst>
              </a:tr>
              <a:tr h="501554">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pPr algn="ctr">
                        <a:lnSpc>
                          <a:spcPct val="107000"/>
                        </a:lnSpc>
                        <a:spcAft>
                          <a:spcPts val="800"/>
                        </a:spcAft>
                      </a:pP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pt-BR" sz="11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kumimoji="0" lang="pt-BR"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3009573"/>
                  </a:ext>
                </a:extLst>
              </a:tr>
              <a:tr h="247654">
                <a:tc rowSpan="3">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MUNICIPAL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81,28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 dados </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do Censo Escolar da Educação Básica INEP / Sistema Seade de Projeções 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21461544"/>
                  </a:ext>
                </a:extLst>
              </a:tr>
              <a:tr h="247654">
                <a:tc vMerge="1">
                  <a:txBody>
                    <a:bodyPr/>
                    <a:lstStyle/>
                    <a:p>
                      <a:endParaRPr lang="pt-BR"/>
                    </a:p>
                  </a:txBody>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PRIVADA</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15,11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186704148"/>
                  </a:ext>
                </a:extLst>
              </a:tr>
              <a:tr h="387096">
                <a:tc vMerge="1">
                  <a:txBody>
                    <a:bodyPr/>
                    <a:lstStyle/>
                    <a:p>
                      <a:endParaRPr lang="pt-BR"/>
                    </a:p>
                  </a:txBody>
                  <a:tcPr/>
                </a:tc>
                <a:tc>
                  <a:txBody>
                    <a:bodyPr/>
                    <a:lstStyle/>
                    <a:p>
                      <a:pP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96,39 %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1082533699"/>
                  </a:ext>
                </a:extLst>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3915429060"/>
              </p:ext>
            </p:extLst>
          </p:nvPr>
        </p:nvGraphicFramePr>
        <p:xfrm>
          <a:off x="1047750" y="3328986"/>
          <a:ext cx="10125075" cy="3219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9622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320884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Ensino Fundamental </a:t>
            </a:r>
          </a:p>
          <a:p>
            <a:pPr algn="ctr"/>
            <a:r>
              <a:rPr lang="pt-BR" sz="2500" b="1" dirty="0">
                <a:solidFill>
                  <a:srgbClr val="0088CB"/>
                </a:solidFill>
                <a:latin typeface="Arial Black" panose="020B0A04020102020204" pitchFamily="34" charset="0"/>
              </a:rPr>
              <a:t>META 2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Universalizar o Ensino Fundamental de 9 (nove) anos para toda a população de 6 (seis) a 14 (quatorze) anos, e garantir que pelo menos 95% (noventa e cinco por cento) dos alunos concluam essa etapa na idade recomendada, até o último ano de vigência deste PME.</a:t>
            </a:r>
          </a:p>
        </p:txBody>
      </p:sp>
      <p:sp>
        <p:nvSpPr>
          <p:cNvPr id="7" name="Retângulo: Cantos Arredondados 6">
            <a:extLst>
              <a:ext uri="{FF2B5EF4-FFF2-40B4-BE49-F238E27FC236}">
                <a16:creationId xmlns:a16="http://schemas.microsoft.com/office/drawing/2014/main" id="{E8EBC301-9765-4275-A4C9-7DCC3FC632B6}"/>
              </a:ext>
            </a:extLst>
          </p:cNvPr>
          <p:cNvSpPr/>
          <p:nvPr/>
        </p:nvSpPr>
        <p:spPr>
          <a:xfrm>
            <a:off x="3418576" y="5438775"/>
            <a:ext cx="6725549" cy="1176964"/>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73C38469-ED67-421B-9B5E-A8F55EAE3948}"/>
              </a:ext>
            </a:extLst>
          </p:cNvPr>
          <p:cNvPicPr>
            <a:picLocks noChangeAspect="1"/>
          </p:cNvPicPr>
          <p:nvPr/>
        </p:nvPicPr>
        <p:blipFill>
          <a:blip r:embed="rId3"/>
          <a:stretch>
            <a:fillRect/>
          </a:stretch>
        </p:blipFill>
        <p:spPr>
          <a:xfrm>
            <a:off x="3533775" y="5534025"/>
            <a:ext cx="1089623" cy="988509"/>
          </a:xfrm>
          <a:prstGeom prst="roundRect">
            <a:avLst/>
          </a:prstGeom>
        </p:spPr>
      </p:pic>
      <p:sp>
        <p:nvSpPr>
          <p:cNvPr id="9" name="CaixaDeTexto 8">
            <a:extLst>
              <a:ext uri="{FF2B5EF4-FFF2-40B4-BE49-F238E27FC236}">
                <a16:creationId xmlns:a16="http://schemas.microsoft.com/office/drawing/2014/main" id="{9EEE690B-1A70-4167-8EF5-06C612529309}"/>
              </a:ext>
            </a:extLst>
          </p:cNvPr>
          <p:cNvSpPr txBox="1"/>
          <p:nvPr/>
        </p:nvSpPr>
        <p:spPr>
          <a:xfrm>
            <a:off x="4612976" y="5514432"/>
            <a:ext cx="5435900" cy="954107"/>
          </a:xfrm>
          <a:prstGeom prst="rect">
            <a:avLst/>
          </a:prstGeom>
          <a:noFill/>
        </p:spPr>
        <p:txBody>
          <a:bodyPr wrap="square" rtlCol="0">
            <a:spAutoFit/>
          </a:bodyPr>
          <a:lstStyle/>
          <a:p>
            <a:r>
              <a:rPr lang="pt-BR" sz="1400" b="1" dirty="0">
                <a:solidFill>
                  <a:schemeClr val="bg1"/>
                </a:solidFill>
              </a:rPr>
              <a:t>ODS 4 – META 4.1: </a:t>
            </a:r>
            <a:r>
              <a:rPr lang="pt-BR" sz="1400" dirty="0">
                <a:solidFill>
                  <a:schemeClr val="bg1"/>
                </a:solidFill>
              </a:rPr>
              <a:t>Até 2030, garantir que todas as meninas e meninos completem o ensino fundamental e médio, equitativo e de qualidade, na idade adequada, assegurando a oferta gratuita na rede pública e que conduza a resultados de aprendizagem satisfatórios e relevantes.</a:t>
            </a:r>
            <a:endParaRPr lang="pt-BR" sz="1400" dirty="0"/>
          </a:p>
        </p:txBody>
      </p:sp>
    </p:spTree>
    <p:extLst>
      <p:ext uri="{BB962C8B-B14F-4D97-AF65-F5344CB8AC3E}">
        <p14:creationId xmlns:p14="http://schemas.microsoft.com/office/powerpoint/2010/main" val="3814291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2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4" name="Tabela 13">
            <a:extLst>
              <a:ext uri="{FF2B5EF4-FFF2-40B4-BE49-F238E27FC236}">
                <a16:creationId xmlns:a16="http://schemas.microsoft.com/office/drawing/2014/main" id="{BF09794E-BEC0-4C92-A378-3D1A3AB6D7D3}"/>
              </a:ext>
            </a:extLst>
          </p:cNvPr>
          <p:cNvGraphicFramePr>
            <a:graphicFrameLocks noGrp="1"/>
          </p:cNvGraphicFramePr>
          <p:nvPr>
            <p:extLst>
              <p:ext uri="{D42A27DB-BD31-4B8C-83A1-F6EECF244321}">
                <p14:modId xmlns:p14="http://schemas.microsoft.com/office/powerpoint/2010/main" val="1142534199"/>
              </p:ext>
            </p:extLst>
          </p:nvPr>
        </p:nvGraphicFramePr>
        <p:xfrm>
          <a:off x="1047750" y="1704976"/>
          <a:ext cx="10077450" cy="1613135"/>
        </p:xfrm>
        <a:graphic>
          <a:graphicData uri="http://schemas.openxmlformats.org/drawingml/2006/table">
            <a:tbl>
              <a:tblPr firstRow="1" firstCol="1" bandRow="1"/>
              <a:tblGrid>
                <a:gridCol w="2905125">
                  <a:extLst>
                    <a:ext uri="{9D8B030D-6E8A-4147-A177-3AD203B41FA5}">
                      <a16:colId xmlns:a16="http://schemas.microsoft.com/office/drawing/2014/main" val="3028046976"/>
                    </a:ext>
                  </a:extLst>
                </a:gridCol>
                <a:gridCol w="1726557">
                  <a:extLst>
                    <a:ext uri="{9D8B030D-6E8A-4147-A177-3AD203B41FA5}">
                      <a16:colId xmlns:a16="http://schemas.microsoft.com/office/drawing/2014/main" val="3435951173"/>
                    </a:ext>
                  </a:extLst>
                </a:gridCol>
                <a:gridCol w="1854843">
                  <a:extLst>
                    <a:ext uri="{9D8B030D-6E8A-4147-A177-3AD203B41FA5}">
                      <a16:colId xmlns:a16="http://schemas.microsoft.com/office/drawing/2014/main" val="3596533347"/>
                    </a:ext>
                  </a:extLst>
                </a:gridCol>
                <a:gridCol w="3590925">
                  <a:extLst>
                    <a:ext uri="{9D8B030D-6E8A-4147-A177-3AD203B41FA5}">
                      <a16:colId xmlns:a16="http://schemas.microsoft.com/office/drawing/2014/main" val="3720377278"/>
                    </a:ext>
                  </a:extLst>
                </a:gridCol>
              </a:tblGrid>
              <a:tr h="326791">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2A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6 A 14 ANOS RESIDENTE NO MUNICÍPIO, MATRICULADA NO ENSINO FUNDAMENTAL.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82833281"/>
                  </a:ext>
                </a:extLst>
              </a:tr>
              <a:tr h="517350">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7499140"/>
                  </a:ext>
                </a:extLst>
              </a:tr>
              <a:tr h="255454">
                <a:tc rowSpan="3">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PÚBLICA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83,13%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Censo Escolar da Educação Básica INEP / Sistema Seade de Projeções 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5544369"/>
                  </a:ext>
                </a:extLst>
              </a:tr>
              <a:tr h="255454">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PRIVADA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372179523"/>
                  </a:ext>
                </a:extLst>
              </a:tr>
              <a:tr h="226102">
                <a:tc vMerge="1">
                  <a:txBody>
                    <a:bodyPr/>
                    <a:lstStyle/>
                    <a:p>
                      <a:endParaRPr lang="pt-BR"/>
                    </a:p>
                  </a:txBody>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108,13%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205415156"/>
                  </a:ext>
                </a:extLst>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1216008313"/>
              </p:ext>
            </p:extLst>
          </p:nvPr>
        </p:nvGraphicFramePr>
        <p:xfrm>
          <a:off x="1047750" y="3396343"/>
          <a:ext cx="10077450" cy="28692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3676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2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p:cNvGraphicFramePr>
            <a:graphicFrameLocks noGrp="1"/>
          </p:cNvGraphicFramePr>
          <p:nvPr>
            <p:extLst>
              <p:ext uri="{D42A27DB-BD31-4B8C-83A1-F6EECF244321}">
                <p14:modId xmlns:p14="http://schemas.microsoft.com/office/powerpoint/2010/main" val="3872231713"/>
              </p:ext>
            </p:extLst>
          </p:nvPr>
        </p:nvGraphicFramePr>
        <p:xfrm>
          <a:off x="1290494" y="1310035"/>
          <a:ext cx="9663645" cy="1367846"/>
        </p:xfrm>
        <a:graphic>
          <a:graphicData uri="http://schemas.openxmlformats.org/drawingml/2006/table">
            <a:tbl>
              <a:tblPr firstRow="1" firstCol="1" bandRow="1">
                <a:tableStyleId>{5C22544A-7EE6-4342-B048-85BDC9FD1C3A}</a:tableStyleId>
              </a:tblPr>
              <a:tblGrid>
                <a:gridCol w="2572379">
                  <a:extLst>
                    <a:ext uri="{9D8B030D-6E8A-4147-A177-3AD203B41FA5}">
                      <a16:colId xmlns:a16="http://schemas.microsoft.com/office/drawing/2014/main" val="2506737834"/>
                    </a:ext>
                  </a:extLst>
                </a:gridCol>
                <a:gridCol w="3368351">
                  <a:extLst>
                    <a:ext uri="{9D8B030D-6E8A-4147-A177-3AD203B41FA5}">
                      <a16:colId xmlns:a16="http://schemas.microsoft.com/office/drawing/2014/main" val="1492187176"/>
                    </a:ext>
                  </a:extLst>
                </a:gridCol>
                <a:gridCol w="3722915">
                  <a:extLst>
                    <a:ext uri="{9D8B030D-6E8A-4147-A177-3AD203B41FA5}">
                      <a16:colId xmlns:a16="http://schemas.microsoft.com/office/drawing/2014/main" val="361097901"/>
                    </a:ext>
                  </a:extLst>
                </a:gridCol>
              </a:tblGrid>
              <a:tr h="360415">
                <a:tc>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Distorção idade-série do ensino fundamental </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1200" b="1" u="sng"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Anos Iniciais</a:t>
                      </a: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extLst>
                  <a:ext uri="{0D108BD9-81ED-4DB2-BD59-A6C34878D82A}">
                    <a16:rowId xmlns:a16="http://schemas.microsoft.com/office/drawing/2014/main" val="2646640707"/>
                  </a:ext>
                </a:extLst>
              </a:tr>
              <a:tr h="578802">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t>
                      </a:r>
                      <a:r>
                        <a:rPr lang="pt-BR" sz="11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PREVISTA PARA </a:t>
                      </a: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656285"/>
                  </a:ext>
                </a:extLst>
              </a:tr>
              <a:tr h="428629">
                <a:tc>
                  <a:txBody>
                    <a:bodyPr/>
                    <a:lstStyle/>
                    <a:p>
                      <a:pPr algn="ctr">
                        <a:lnSpc>
                          <a:spcPct val="107000"/>
                        </a:lnSpc>
                        <a:spcAft>
                          <a:spcPts val="0"/>
                        </a:spcAft>
                      </a:pPr>
                      <a:r>
                        <a:rPr lang="pt-BR" sz="1100" dirty="0">
                          <a:solidFill>
                            <a:schemeClr val="tx1"/>
                          </a:solidFill>
                          <a:effectLst/>
                          <a:latin typeface="Times New Roman" panose="02020603050405020304" pitchFamily="18" charset="0"/>
                          <a:cs typeface="Times New Roman" panose="02020603050405020304" pitchFamily="18" charset="0"/>
                        </a:rPr>
                        <a:t>&lt; 5%</a:t>
                      </a:r>
                      <a:endParaRPr lang="pt-BR"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pt-BR" sz="1100" dirty="0" smtClean="0">
                          <a:effectLst/>
                          <a:latin typeface="Times New Roman" panose="02020603050405020304" pitchFamily="18" charset="0"/>
                          <a:cs typeface="Times New Roman" panose="02020603050405020304" pitchFamily="18" charset="0"/>
                        </a:rPr>
                        <a:t>3,9%</a:t>
                      </a: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pt-BR" sz="1100" dirty="0">
                          <a:effectLst/>
                          <a:latin typeface="Times New Roman" panose="02020603050405020304" pitchFamily="18" charset="0"/>
                          <a:cs typeface="Times New Roman" panose="02020603050405020304" pitchFamily="18" charset="0"/>
                        </a:rPr>
                        <a:t>Microdados do Censo Escolar da Educação Básica INEP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006958"/>
                  </a:ext>
                </a:extLst>
              </a:tr>
            </a:tbl>
          </a:graphicData>
        </a:graphic>
      </p:graphicFrame>
      <p:sp>
        <p:nvSpPr>
          <p:cNvPr id="3" name="CaixaDeTexto 2"/>
          <p:cNvSpPr txBox="1"/>
          <p:nvPr/>
        </p:nvSpPr>
        <p:spPr>
          <a:xfrm>
            <a:off x="1284267" y="2665306"/>
            <a:ext cx="9663645" cy="276999"/>
          </a:xfrm>
          <a:prstGeom prst="rect">
            <a:avLst/>
          </a:prstGeom>
          <a:solidFill>
            <a:schemeClr val="bg1"/>
          </a:solidFill>
          <a:ln>
            <a:solidFill>
              <a:schemeClr val="tx1"/>
            </a:solidFill>
          </a:ln>
        </p:spPr>
        <p:txBody>
          <a:bodyPr wrap="square" rtlCol="0">
            <a:spAutoFit/>
          </a:bodyPr>
          <a:lstStyle/>
          <a:p>
            <a:r>
              <a:rPr lang="pt-BR" sz="1200" dirty="0">
                <a:latin typeface="Times New Roman" panose="02020603050405020304" pitchFamily="18" charset="0"/>
                <a:cs typeface="Times New Roman" panose="02020603050405020304" pitchFamily="18" charset="0"/>
              </a:rPr>
              <a:t>De cada 100 alunos, aproximadamente 4 estavam com atraso de 2 anos ou </a:t>
            </a:r>
            <a:r>
              <a:rPr lang="pt-BR" sz="1200" dirty="0" smtClean="0">
                <a:latin typeface="Times New Roman" panose="02020603050405020304" pitchFamily="18" charset="0"/>
                <a:cs typeface="Times New Roman" panose="02020603050405020304" pitchFamily="18" charset="0"/>
              </a:rPr>
              <a:t>mais</a:t>
            </a:r>
            <a:endParaRPr lang="pt-BR" sz="1200" dirty="0">
              <a:latin typeface="Times New Roman" panose="02020603050405020304" pitchFamily="18" charset="0"/>
              <a:cs typeface="Times New Roman" panose="02020603050405020304" pitchFamily="18" charset="0"/>
            </a:endParaRPr>
          </a:p>
        </p:txBody>
      </p:sp>
      <p:graphicFrame>
        <p:nvGraphicFramePr>
          <p:cNvPr id="9" name="Gráfico 8"/>
          <p:cNvGraphicFramePr>
            <a:graphicFrameLocks/>
          </p:cNvGraphicFramePr>
          <p:nvPr>
            <p:extLst>
              <p:ext uri="{D42A27DB-BD31-4B8C-83A1-F6EECF244321}">
                <p14:modId xmlns:p14="http://schemas.microsoft.com/office/powerpoint/2010/main" val="2372960453"/>
              </p:ext>
            </p:extLst>
          </p:nvPr>
        </p:nvGraphicFramePr>
        <p:xfrm>
          <a:off x="1284268" y="3021443"/>
          <a:ext cx="9663644" cy="321449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15116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2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8" name="Tabela 7"/>
          <p:cNvGraphicFramePr>
            <a:graphicFrameLocks noGrp="1"/>
          </p:cNvGraphicFramePr>
          <p:nvPr>
            <p:extLst>
              <p:ext uri="{D42A27DB-BD31-4B8C-83A1-F6EECF244321}">
                <p14:modId xmlns:p14="http://schemas.microsoft.com/office/powerpoint/2010/main" val="2174147022"/>
              </p:ext>
            </p:extLst>
          </p:nvPr>
        </p:nvGraphicFramePr>
        <p:xfrm>
          <a:off x="1192827" y="1268090"/>
          <a:ext cx="9684723" cy="1491642"/>
        </p:xfrm>
        <a:graphic>
          <a:graphicData uri="http://schemas.openxmlformats.org/drawingml/2006/table">
            <a:tbl>
              <a:tblPr firstRow="1" firstCol="1" bandRow="1">
                <a:tableStyleId>{5C22544A-7EE6-4342-B048-85BDC9FD1C3A}</a:tableStyleId>
              </a:tblPr>
              <a:tblGrid>
                <a:gridCol w="2577990">
                  <a:extLst>
                    <a:ext uri="{9D8B030D-6E8A-4147-A177-3AD203B41FA5}">
                      <a16:colId xmlns:a16="http://schemas.microsoft.com/office/drawing/2014/main" val="2506737834"/>
                    </a:ext>
                  </a:extLst>
                </a:gridCol>
                <a:gridCol w="3375698">
                  <a:extLst>
                    <a:ext uri="{9D8B030D-6E8A-4147-A177-3AD203B41FA5}">
                      <a16:colId xmlns:a16="http://schemas.microsoft.com/office/drawing/2014/main" val="1492187176"/>
                    </a:ext>
                  </a:extLst>
                </a:gridCol>
                <a:gridCol w="3731035">
                  <a:extLst>
                    <a:ext uri="{9D8B030D-6E8A-4147-A177-3AD203B41FA5}">
                      <a16:colId xmlns:a16="http://schemas.microsoft.com/office/drawing/2014/main" val="361097901"/>
                    </a:ext>
                  </a:extLst>
                </a:gridCol>
              </a:tblGrid>
              <a:tr h="276142">
                <a:tc>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Distorção idade-série do ensino fundamental </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1200" b="1" u="sng"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Anos Finais</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extLst>
                  <a:ext uri="{0D108BD9-81ED-4DB2-BD59-A6C34878D82A}">
                    <a16:rowId xmlns:a16="http://schemas.microsoft.com/office/drawing/2014/main" val="2646640707"/>
                  </a:ext>
                </a:extLst>
              </a:tr>
              <a:tr h="443466">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t>
                      </a:r>
                      <a:r>
                        <a:rPr lang="pt-BR" sz="11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PREVISTA PARA </a:t>
                      </a: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656285"/>
                  </a:ext>
                </a:extLst>
              </a:tr>
              <a:tr h="443627">
                <a:tc>
                  <a:txBody>
                    <a:bodyPr/>
                    <a:lstStyle/>
                    <a:p>
                      <a:pPr algn="ctr">
                        <a:lnSpc>
                          <a:spcPct val="107000"/>
                        </a:lnSpc>
                        <a:spcAft>
                          <a:spcPts val="0"/>
                        </a:spcAft>
                      </a:pPr>
                      <a:r>
                        <a:rPr lang="pt-BR" sz="1100" dirty="0">
                          <a:solidFill>
                            <a:schemeClr val="tx1"/>
                          </a:solidFill>
                          <a:effectLst/>
                          <a:latin typeface="Times New Roman" panose="02020603050405020304" pitchFamily="18" charset="0"/>
                          <a:cs typeface="Times New Roman" panose="02020603050405020304" pitchFamily="18" charset="0"/>
                        </a:rPr>
                        <a:t>&lt; 5%</a:t>
                      </a:r>
                      <a:endParaRPr lang="pt-BR"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pt-BR" sz="1100" dirty="0" smtClean="0">
                          <a:effectLst/>
                          <a:latin typeface="Times New Roman" panose="02020603050405020304" pitchFamily="18" charset="0"/>
                          <a:cs typeface="Times New Roman" panose="02020603050405020304" pitchFamily="18" charset="0"/>
                        </a:rPr>
                        <a:t>9,2 %</a:t>
                      </a: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pt-BR" sz="1100" dirty="0">
                          <a:effectLst/>
                          <a:latin typeface="Times New Roman" panose="02020603050405020304" pitchFamily="18" charset="0"/>
                          <a:cs typeface="Times New Roman" panose="02020603050405020304" pitchFamily="18" charset="0"/>
                        </a:rPr>
                        <a:t>Microdados do Censo Escolar da Educação Básica INEP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006958"/>
                  </a:ext>
                </a:extLst>
              </a:tr>
              <a:tr h="328407">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100" b="0" dirty="0" smtClean="0">
                          <a:solidFill>
                            <a:schemeClr val="tx1"/>
                          </a:solidFill>
                          <a:latin typeface="Times New Roman" panose="02020603050405020304" pitchFamily="18" charset="0"/>
                          <a:cs typeface="Times New Roman" panose="02020603050405020304" pitchFamily="18" charset="0"/>
                        </a:rPr>
                        <a:t>A cada 100 alunos, aproximadamente 11 estavam com atraso de 2 anos ou </a:t>
                      </a:r>
                      <a:r>
                        <a:rPr lang="pt-BR" sz="1100" b="0" dirty="0" err="1" smtClean="0">
                          <a:solidFill>
                            <a:schemeClr val="tx1"/>
                          </a:solidFill>
                          <a:latin typeface="Times New Roman" panose="02020603050405020304" pitchFamily="18" charset="0"/>
                          <a:cs typeface="Times New Roman" panose="02020603050405020304" pitchFamily="18" charset="0"/>
                        </a:rPr>
                        <a:t>mais</a:t>
                      </a:r>
                      <a:r>
                        <a:rPr lang="pt-BR" sz="1100" dirty="0" err="1" smtClean="0">
                          <a:latin typeface="Times New Roman" panose="02020603050405020304" pitchFamily="18" charset="0"/>
                          <a:cs typeface="Times New Roman" panose="02020603050405020304" pitchFamily="18" charset="0"/>
                        </a:rPr>
                        <a:t>u</a:t>
                      </a:r>
                      <a:r>
                        <a:rPr lang="pt-BR" sz="1100" dirty="0" smtClean="0">
                          <a:latin typeface="Times New Roman" panose="02020603050405020304" pitchFamily="18" charset="0"/>
                          <a:cs typeface="Times New Roman" panose="02020603050405020304" pitchFamily="18" charset="0"/>
                        </a:rPr>
                        <a:t> mais</a:t>
                      </a:r>
                      <a:endParaRPr lang="pt-BR" sz="1100" dirty="0">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spcAft>
                          <a:spcPts val="0"/>
                        </a:spcAft>
                      </a:pP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spcAft>
                          <a:spcPts val="0"/>
                        </a:spcAft>
                      </a:pP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22860616"/>
                  </a:ext>
                </a:extLst>
              </a:tr>
            </a:tbl>
          </a:graphicData>
        </a:graphic>
      </p:graphicFrame>
      <p:graphicFrame>
        <p:nvGraphicFramePr>
          <p:cNvPr id="12" name="Gráfico 11"/>
          <p:cNvGraphicFramePr>
            <a:graphicFrameLocks/>
          </p:cNvGraphicFramePr>
          <p:nvPr>
            <p:extLst>
              <p:ext uri="{D42A27DB-BD31-4B8C-83A1-F6EECF244321}">
                <p14:modId xmlns:p14="http://schemas.microsoft.com/office/powerpoint/2010/main" val="2158362914"/>
              </p:ext>
            </p:extLst>
          </p:nvPr>
        </p:nvGraphicFramePr>
        <p:xfrm>
          <a:off x="1192827" y="2882094"/>
          <a:ext cx="9863949" cy="33106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966260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2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1" name="Tabela 10"/>
          <p:cNvGraphicFramePr>
            <a:graphicFrameLocks noGrp="1"/>
          </p:cNvGraphicFramePr>
          <p:nvPr>
            <p:extLst>
              <p:ext uri="{D42A27DB-BD31-4B8C-83A1-F6EECF244321}">
                <p14:modId xmlns:p14="http://schemas.microsoft.com/office/powerpoint/2010/main" val="481821983"/>
              </p:ext>
            </p:extLst>
          </p:nvPr>
        </p:nvGraphicFramePr>
        <p:xfrm>
          <a:off x="1145038" y="1398020"/>
          <a:ext cx="9663645" cy="1367846"/>
        </p:xfrm>
        <a:graphic>
          <a:graphicData uri="http://schemas.openxmlformats.org/drawingml/2006/table">
            <a:tbl>
              <a:tblPr firstRow="1" firstCol="1" bandRow="1">
                <a:tableStyleId>{5C22544A-7EE6-4342-B048-85BDC9FD1C3A}</a:tableStyleId>
              </a:tblPr>
              <a:tblGrid>
                <a:gridCol w="2572379">
                  <a:extLst>
                    <a:ext uri="{9D8B030D-6E8A-4147-A177-3AD203B41FA5}">
                      <a16:colId xmlns:a16="http://schemas.microsoft.com/office/drawing/2014/main" val="2506737834"/>
                    </a:ext>
                  </a:extLst>
                </a:gridCol>
                <a:gridCol w="3368351">
                  <a:extLst>
                    <a:ext uri="{9D8B030D-6E8A-4147-A177-3AD203B41FA5}">
                      <a16:colId xmlns:a16="http://schemas.microsoft.com/office/drawing/2014/main" val="1492187176"/>
                    </a:ext>
                  </a:extLst>
                </a:gridCol>
                <a:gridCol w="3722915">
                  <a:extLst>
                    <a:ext uri="{9D8B030D-6E8A-4147-A177-3AD203B41FA5}">
                      <a16:colId xmlns:a16="http://schemas.microsoft.com/office/drawing/2014/main" val="361097901"/>
                    </a:ext>
                  </a:extLst>
                </a:gridCol>
              </a:tblGrid>
              <a:tr h="360415">
                <a:tc>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2B</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algn="ctr" defTabSz="914400" rtl="0" eaLnBrk="1" latinLnBrk="0" hangingPunct="1">
                        <a:lnSpc>
                          <a:spcPct val="107000"/>
                        </a:lnSpc>
                        <a:spcAft>
                          <a:spcPts val="800"/>
                        </a:spcAft>
                      </a:pPr>
                      <a:r>
                        <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Distorção idade-série do ensino fundamental </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1200" b="1" u="sng"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Ensino Médio</a:t>
                      </a:r>
                      <a:r>
                        <a:rPr lang="pt-BR" sz="1100" b="1"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extLst>
                  <a:ext uri="{0D108BD9-81ED-4DB2-BD59-A6C34878D82A}">
                    <a16:rowId xmlns:a16="http://schemas.microsoft.com/office/drawing/2014/main" val="2646640707"/>
                  </a:ext>
                </a:extLst>
              </a:tr>
              <a:tr h="578802">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t>
                      </a:r>
                      <a:r>
                        <a:rPr lang="pt-BR" sz="1100" kern="1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PREVISTA PARA </a:t>
                      </a: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lnSpc>
                          <a:spcPct val="107000"/>
                        </a:lnSpc>
                        <a:spcAft>
                          <a:spcPts val="800"/>
                        </a:spcAft>
                      </a:pPr>
                      <a:r>
                        <a:rPr lang="pt-BR" sz="11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52656285"/>
                  </a:ext>
                </a:extLst>
              </a:tr>
              <a:tr h="428629">
                <a:tc>
                  <a:txBody>
                    <a:bodyPr/>
                    <a:lstStyle/>
                    <a:p>
                      <a:pPr algn="ctr">
                        <a:lnSpc>
                          <a:spcPct val="107000"/>
                        </a:lnSpc>
                        <a:spcAft>
                          <a:spcPts val="0"/>
                        </a:spcAft>
                      </a:pPr>
                      <a:r>
                        <a:rPr lang="pt-BR" sz="1100" dirty="0">
                          <a:solidFill>
                            <a:schemeClr val="tx1"/>
                          </a:solidFill>
                          <a:effectLst/>
                          <a:latin typeface="Times New Roman" panose="02020603050405020304" pitchFamily="18" charset="0"/>
                          <a:cs typeface="Times New Roman" panose="02020603050405020304" pitchFamily="18" charset="0"/>
                        </a:rPr>
                        <a:t>&lt; 5%</a:t>
                      </a:r>
                      <a:endParaRPr lang="pt-BR" sz="11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pt-BR" sz="1100" dirty="0" smtClean="0">
                          <a:effectLst/>
                          <a:latin typeface="Times New Roman" panose="02020603050405020304" pitchFamily="18" charset="0"/>
                          <a:cs typeface="Times New Roman" panose="02020603050405020304" pitchFamily="18" charset="0"/>
                        </a:rPr>
                        <a:t>11,3%</a:t>
                      </a:r>
                      <a:endParaRPr lang="pt-BR" sz="1100" dirty="0">
                        <a:effectLst/>
                        <a:latin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spcAft>
                          <a:spcPts val="0"/>
                        </a:spcAft>
                      </a:pPr>
                      <a:r>
                        <a:rPr lang="pt-BR" sz="1100" dirty="0">
                          <a:effectLst/>
                          <a:latin typeface="Times New Roman" panose="02020603050405020304" pitchFamily="18" charset="0"/>
                          <a:cs typeface="Times New Roman" panose="02020603050405020304" pitchFamily="18" charset="0"/>
                        </a:rPr>
                        <a:t>Microdados do Censo Escolar da Educação Básica INEP</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87006958"/>
                  </a:ext>
                </a:extLst>
              </a:tr>
            </a:tbl>
          </a:graphicData>
        </a:graphic>
      </p:graphicFrame>
      <p:sp>
        <p:nvSpPr>
          <p:cNvPr id="12" name="CaixaDeTexto 11"/>
          <p:cNvSpPr txBox="1"/>
          <p:nvPr/>
        </p:nvSpPr>
        <p:spPr>
          <a:xfrm>
            <a:off x="1138811" y="2762624"/>
            <a:ext cx="9663645" cy="276999"/>
          </a:xfrm>
          <a:prstGeom prst="rect">
            <a:avLst/>
          </a:prstGeom>
          <a:solidFill>
            <a:schemeClr val="bg1"/>
          </a:solidFill>
          <a:ln>
            <a:solidFill>
              <a:schemeClr val="tx1"/>
            </a:solidFill>
          </a:ln>
        </p:spPr>
        <p:txBody>
          <a:bodyPr wrap="square" rtlCol="0">
            <a:spAutoFit/>
          </a:bodyPr>
          <a:lstStyle/>
          <a:p>
            <a:r>
              <a:rPr lang="pt-BR" sz="1200" dirty="0">
                <a:latin typeface="Times New Roman" panose="02020603050405020304" pitchFamily="18" charset="0"/>
                <a:cs typeface="Times New Roman" panose="02020603050405020304" pitchFamily="18" charset="0"/>
              </a:rPr>
              <a:t>De cada 100 alunos, </a:t>
            </a:r>
            <a:r>
              <a:rPr lang="pt-BR" sz="1200" dirty="0" smtClean="0">
                <a:latin typeface="Times New Roman" panose="02020603050405020304" pitchFamily="18" charset="0"/>
                <a:cs typeface="Times New Roman" panose="02020603050405020304" pitchFamily="18" charset="0"/>
              </a:rPr>
              <a:t>aproximadamente 13 </a:t>
            </a:r>
            <a:r>
              <a:rPr lang="pt-BR" sz="1200" dirty="0">
                <a:latin typeface="Times New Roman" panose="02020603050405020304" pitchFamily="18" charset="0"/>
                <a:cs typeface="Times New Roman" panose="02020603050405020304" pitchFamily="18" charset="0"/>
              </a:rPr>
              <a:t>estavam com atraso de 2 anos ou </a:t>
            </a:r>
            <a:r>
              <a:rPr lang="pt-BR" sz="1200" dirty="0" smtClean="0">
                <a:latin typeface="Times New Roman" panose="02020603050405020304" pitchFamily="18" charset="0"/>
                <a:cs typeface="Times New Roman" panose="02020603050405020304" pitchFamily="18" charset="0"/>
              </a:rPr>
              <a:t>mais</a:t>
            </a:r>
            <a:endParaRPr lang="pt-BR" sz="1200" dirty="0">
              <a:latin typeface="Times New Roman" panose="02020603050405020304" pitchFamily="18" charset="0"/>
              <a:cs typeface="Times New Roman" panose="02020603050405020304" pitchFamily="18" charset="0"/>
            </a:endParaRPr>
          </a:p>
        </p:txBody>
      </p:sp>
      <p:graphicFrame>
        <p:nvGraphicFramePr>
          <p:cNvPr id="15" name="Gráfico 14"/>
          <p:cNvGraphicFramePr>
            <a:graphicFrameLocks/>
          </p:cNvGraphicFramePr>
          <p:nvPr>
            <p:extLst>
              <p:ext uri="{D42A27DB-BD31-4B8C-83A1-F6EECF244321}">
                <p14:modId xmlns:p14="http://schemas.microsoft.com/office/powerpoint/2010/main" val="3668399065"/>
              </p:ext>
            </p:extLst>
          </p:nvPr>
        </p:nvGraphicFramePr>
        <p:xfrm>
          <a:off x="1138810" y="3275045"/>
          <a:ext cx="9663645" cy="30400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51563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5"/>
            <a:ext cx="8343900" cy="3009900"/>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Ensino Médio</a:t>
            </a:r>
          </a:p>
          <a:p>
            <a:pPr algn="ctr"/>
            <a:r>
              <a:rPr lang="pt-BR" sz="2500" b="1" dirty="0">
                <a:solidFill>
                  <a:srgbClr val="0088CB"/>
                </a:solidFill>
                <a:latin typeface="Arial Black" panose="020B0A04020102020204" pitchFamily="34" charset="0"/>
              </a:rPr>
              <a:t>META 3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Universalizar, até 2016, o atendimento escolar para toda a população de 15(quinze) a 17 (dezessete) anos e elevar, até o final do período de vigência deste PME, a taxa líquida de matrículas no Ensino Médio para </a:t>
            </a:r>
            <a:r>
              <a:rPr lang="pt-BR" sz="2200" dirty="0" smtClean="0">
                <a:solidFill>
                  <a:schemeClr val="tx1"/>
                </a:solidFill>
              </a:rPr>
              <a:t>85%.</a:t>
            </a:r>
            <a:endParaRPr lang="pt-BR" sz="2200" dirty="0">
              <a:solidFill>
                <a:schemeClr val="tx1"/>
              </a:solidFill>
            </a:endParaRPr>
          </a:p>
        </p:txBody>
      </p:sp>
      <p:sp>
        <p:nvSpPr>
          <p:cNvPr id="7" name="Retângulo: Cantos Arredondados 6">
            <a:extLst>
              <a:ext uri="{FF2B5EF4-FFF2-40B4-BE49-F238E27FC236}">
                <a16:creationId xmlns:a16="http://schemas.microsoft.com/office/drawing/2014/main" id="{2DDE234D-7569-4467-B8E6-66C129FAA7C1}"/>
              </a:ext>
            </a:extLst>
          </p:cNvPr>
          <p:cNvSpPr/>
          <p:nvPr/>
        </p:nvSpPr>
        <p:spPr>
          <a:xfrm>
            <a:off x="3418576" y="5438775"/>
            <a:ext cx="6725549" cy="1176964"/>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8B93A1E3-2EB9-42D5-B7E6-EEF390D2DD7D}"/>
              </a:ext>
            </a:extLst>
          </p:cNvPr>
          <p:cNvPicPr>
            <a:picLocks noChangeAspect="1"/>
          </p:cNvPicPr>
          <p:nvPr/>
        </p:nvPicPr>
        <p:blipFill>
          <a:blip r:embed="rId3"/>
          <a:stretch>
            <a:fillRect/>
          </a:stretch>
        </p:blipFill>
        <p:spPr>
          <a:xfrm>
            <a:off x="3533775" y="5534025"/>
            <a:ext cx="1089623" cy="988509"/>
          </a:xfrm>
          <a:prstGeom prst="roundRect">
            <a:avLst/>
          </a:prstGeom>
        </p:spPr>
      </p:pic>
      <p:sp>
        <p:nvSpPr>
          <p:cNvPr id="11" name="CaixaDeTexto 10">
            <a:extLst>
              <a:ext uri="{FF2B5EF4-FFF2-40B4-BE49-F238E27FC236}">
                <a16:creationId xmlns:a16="http://schemas.microsoft.com/office/drawing/2014/main" id="{69DE9A00-8E9D-4A3C-9DB9-98D7F58B3302}"/>
              </a:ext>
            </a:extLst>
          </p:cNvPr>
          <p:cNvSpPr txBox="1"/>
          <p:nvPr/>
        </p:nvSpPr>
        <p:spPr>
          <a:xfrm>
            <a:off x="4612077" y="5572840"/>
            <a:ext cx="5408224" cy="954107"/>
          </a:xfrm>
          <a:prstGeom prst="rect">
            <a:avLst/>
          </a:prstGeom>
          <a:noFill/>
        </p:spPr>
        <p:txBody>
          <a:bodyPr wrap="square" rtlCol="0">
            <a:spAutoFit/>
          </a:bodyPr>
          <a:lstStyle/>
          <a:p>
            <a:pPr algn="just"/>
            <a:r>
              <a:rPr lang="pt-BR" sz="1400" b="1" dirty="0">
                <a:solidFill>
                  <a:schemeClr val="bg1"/>
                </a:solidFill>
              </a:rPr>
              <a:t>ODS 4 – META 4.1: </a:t>
            </a:r>
            <a:r>
              <a:rPr lang="pt-BR" sz="1400" dirty="0">
                <a:solidFill>
                  <a:schemeClr val="bg1"/>
                </a:solidFill>
              </a:rPr>
              <a:t>Até 2030, garantir que todas as meninas e meninos completem o ensino fundamental e médio, equitativo e de qualidade, na idade adequada, assegurando a oferta gratuita na rede pública e que conduza a resultados de aprendizagem satisfatórios e relevantes.</a:t>
            </a:r>
            <a:endParaRPr lang="pt-BR" sz="1400" dirty="0"/>
          </a:p>
        </p:txBody>
      </p:sp>
    </p:spTree>
    <p:extLst>
      <p:ext uri="{BB962C8B-B14F-4D97-AF65-F5344CB8AC3E}">
        <p14:creationId xmlns:p14="http://schemas.microsoft.com/office/powerpoint/2010/main" val="3808606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9" name="CaixaDeTexto 8">
            <a:extLst>
              <a:ext uri="{FF2B5EF4-FFF2-40B4-BE49-F238E27FC236}">
                <a16:creationId xmlns:a16="http://schemas.microsoft.com/office/drawing/2014/main" id="{27875DBE-CA81-4F3C-AE82-B3523E6980D6}"/>
              </a:ext>
            </a:extLst>
          </p:cNvPr>
          <p:cNvSpPr txBox="1"/>
          <p:nvPr/>
        </p:nvSpPr>
        <p:spPr>
          <a:xfrm>
            <a:off x="4715955" y="5490890"/>
            <a:ext cx="5304346" cy="1169551"/>
          </a:xfrm>
          <a:prstGeom prst="rect">
            <a:avLst/>
          </a:prstGeom>
          <a:noFill/>
        </p:spPr>
        <p:txBody>
          <a:bodyPr wrap="square" rtlCol="0">
            <a:spAutoFit/>
          </a:bodyPr>
          <a:lstStyle/>
          <a:p>
            <a:pPr algn="just"/>
            <a:r>
              <a:rPr lang="pt-BR" sz="1400" b="1" dirty="0">
                <a:solidFill>
                  <a:schemeClr val="bg1"/>
                </a:solidFill>
              </a:rPr>
              <a:t>ODS 4 – META 4.2: </a:t>
            </a:r>
            <a:r>
              <a:rPr lang="pt-BR" sz="1400" dirty="0">
                <a:solidFill>
                  <a:schemeClr val="bg1"/>
                </a:solidFill>
              </a:rPr>
              <a:t>Até 2030, assegurar a todas as meninas e meninos o desenvolvimento integral na primeira infância, acesso a cuidados e à educação infantil de qualidade, de modo que estejam preparados para o ensino fundamental.</a:t>
            </a:r>
          </a:p>
          <a:p>
            <a:endParaRPr lang="pt-BR" sz="1400" dirty="0"/>
          </a:p>
        </p:txBody>
      </p:sp>
      <p:sp>
        <p:nvSpPr>
          <p:cNvPr id="7" name="CaixaDeTexto 6">
            <a:extLst>
              <a:ext uri="{FF2B5EF4-FFF2-40B4-BE49-F238E27FC236}">
                <a16:creationId xmlns:a16="http://schemas.microsoft.com/office/drawing/2014/main" id="{91E73C37-2262-4B98-9748-833E8DDAF646}"/>
              </a:ext>
            </a:extLst>
          </p:cNvPr>
          <p:cNvSpPr txBox="1"/>
          <p:nvPr/>
        </p:nvSpPr>
        <p:spPr>
          <a:xfrm>
            <a:off x="1338532" y="1898700"/>
            <a:ext cx="9514936" cy="42165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srgbClr val="0088CB"/>
                </a:solidFill>
                <a:effectLst/>
                <a:uLnTx/>
                <a:uFillTx/>
                <a:latin typeface="Arial Black" panose="020B0A04020102020204" pitchFamily="34" charset="0"/>
                <a:ea typeface="+mn-ea"/>
                <a:cs typeface="+mn-cs"/>
              </a:rPr>
              <a:t>SUMÁRIO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ctr" defTabSz="914400" rtl="0" eaLnBrk="1" fontAlgn="auto" latinLnBrk="0" hangingPunct="1">
              <a:lnSpc>
                <a:spcPct val="200000"/>
              </a:lnSpc>
              <a:spcBef>
                <a:spcPts val="0"/>
              </a:spcBef>
              <a:spcAft>
                <a:spcPts val="0"/>
              </a:spcAft>
              <a:buClrTx/>
              <a:buSzTx/>
              <a:buFontTx/>
              <a:buAutoNum type="arabicPeriod"/>
              <a:tabLst/>
              <a:defRPr/>
            </a:pPr>
            <a:r>
              <a:rPr kumimoji="0" lang="pt-BR" sz="2500" b="1" i="0" u="none" strike="noStrike" kern="1200" cap="none" spc="0" normalizeH="0" baseline="0" noProof="0" dirty="0">
                <a:ln>
                  <a:noFill/>
                </a:ln>
                <a:solidFill>
                  <a:prstClr val="black"/>
                </a:solidFill>
                <a:effectLst/>
                <a:uLnTx/>
                <a:uFillTx/>
                <a:latin typeface="Calibri" panose="020F0502020204030204"/>
                <a:ea typeface="+mn-ea"/>
                <a:cs typeface="+mn-cs"/>
              </a:rPr>
              <a:t>INTRODUÇÃO </a:t>
            </a:r>
          </a:p>
          <a:p>
            <a:pPr marL="342900" marR="0" lvl="0" indent="-342900" algn="ctr" defTabSz="914400" rtl="0" eaLnBrk="1" fontAlgn="auto" latinLnBrk="0" hangingPunct="1">
              <a:lnSpc>
                <a:spcPct val="200000"/>
              </a:lnSpc>
              <a:spcBef>
                <a:spcPts val="0"/>
              </a:spcBef>
              <a:spcAft>
                <a:spcPts val="0"/>
              </a:spcAft>
              <a:buClrTx/>
              <a:buSzTx/>
              <a:buFontTx/>
              <a:buAutoNum type="arabicPeriod"/>
              <a:tabLst/>
              <a:defRPr/>
            </a:pPr>
            <a:r>
              <a:rPr kumimoji="0" lang="pt-BR" sz="2500" b="1" i="0" u="none" strike="noStrike" kern="1200" cap="none" spc="0" normalizeH="0" baseline="0" noProof="0" dirty="0">
                <a:ln>
                  <a:noFill/>
                </a:ln>
                <a:solidFill>
                  <a:prstClr val="black"/>
                </a:solidFill>
                <a:effectLst/>
                <a:uLnTx/>
                <a:uFillTx/>
                <a:latin typeface="Calibri" panose="020F0502020204030204"/>
                <a:ea typeface="+mn-ea"/>
                <a:cs typeface="+mn-cs"/>
              </a:rPr>
              <a:t>HISTÓRICO</a:t>
            </a:r>
          </a:p>
          <a:p>
            <a:pPr marL="342900" marR="0" lvl="0" indent="-342900" algn="ctr" defTabSz="914400" rtl="0" eaLnBrk="1" fontAlgn="auto" latinLnBrk="0" hangingPunct="1">
              <a:lnSpc>
                <a:spcPct val="200000"/>
              </a:lnSpc>
              <a:spcBef>
                <a:spcPts val="0"/>
              </a:spcBef>
              <a:spcAft>
                <a:spcPts val="0"/>
              </a:spcAft>
              <a:buClrTx/>
              <a:buSzTx/>
              <a:buFontTx/>
              <a:buAutoNum type="arabicPeriod"/>
              <a:tabLst/>
              <a:defRPr/>
            </a:pPr>
            <a:r>
              <a:rPr kumimoji="0" lang="pt-BR" sz="2500" b="1" i="0" u="none" strike="noStrike" kern="1200" cap="none" spc="0" normalizeH="0" baseline="0" noProof="0" dirty="0">
                <a:ln>
                  <a:noFill/>
                </a:ln>
                <a:solidFill>
                  <a:prstClr val="black"/>
                </a:solidFill>
                <a:effectLst/>
                <a:uLnTx/>
                <a:uFillTx/>
                <a:latin typeface="Calibri" panose="020F0502020204030204"/>
                <a:ea typeface="+mn-ea"/>
                <a:cs typeface="+mn-cs"/>
              </a:rPr>
              <a:t>METODOLOGIA DO MONITORAMENTO</a:t>
            </a:r>
          </a:p>
          <a:p>
            <a:pPr marL="342900" marR="0" lvl="0" indent="-342900" algn="ctr" defTabSz="914400" rtl="0" eaLnBrk="1" fontAlgn="auto" latinLnBrk="0" hangingPunct="1">
              <a:lnSpc>
                <a:spcPct val="200000"/>
              </a:lnSpc>
              <a:spcBef>
                <a:spcPts val="0"/>
              </a:spcBef>
              <a:spcAft>
                <a:spcPts val="0"/>
              </a:spcAft>
              <a:buClrTx/>
              <a:buSzTx/>
              <a:buFontTx/>
              <a:buAutoNum type="arabicPeriod"/>
              <a:tabLst/>
              <a:defRPr/>
            </a:pPr>
            <a:r>
              <a:rPr kumimoji="0" lang="pt-BR" sz="2500" b="1" i="0" u="none" strike="noStrike" kern="1200" cap="none" spc="0" normalizeH="0" baseline="0" noProof="0" dirty="0">
                <a:ln>
                  <a:noFill/>
                </a:ln>
                <a:solidFill>
                  <a:prstClr val="black"/>
                </a:solidFill>
                <a:effectLst/>
                <a:uLnTx/>
                <a:uFillTx/>
                <a:latin typeface="Calibri" panose="020F0502020204030204"/>
                <a:ea typeface="+mn-ea"/>
                <a:cs typeface="+mn-cs"/>
              </a:rPr>
              <a:t>METAS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800" b="1"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1946409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3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4" name="Tabela 3">
            <a:extLst>
              <a:ext uri="{FF2B5EF4-FFF2-40B4-BE49-F238E27FC236}">
                <a16:creationId xmlns:a16="http://schemas.microsoft.com/office/drawing/2014/main" id="{A4B8E56F-29F1-4840-AE49-003BEF7C468D}"/>
              </a:ext>
            </a:extLst>
          </p:cNvPr>
          <p:cNvGraphicFramePr>
            <a:graphicFrameLocks noGrp="1"/>
          </p:cNvGraphicFramePr>
          <p:nvPr>
            <p:extLst>
              <p:ext uri="{D42A27DB-BD31-4B8C-83A1-F6EECF244321}">
                <p14:modId xmlns:p14="http://schemas.microsoft.com/office/powerpoint/2010/main" val="703932448"/>
              </p:ext>
            </p:extLst>
          </p:nvPr>
        </p:nvGraphicFramePr>
        <p:xfrm>
          <a:off x="1057274" y="1575119"/>
          <a:ext cx="10086975" cy="1468309"/>
        </p:xfrm>
        <a:graphic>
          <a:graphicData uri="http://schemas.openxmlformats.org/drawingml/2006/table">
            <a:tbl>
              <a:tblPr firstRow="1" firstCol="1" bandRow="1"/>
              <a:tblGrid>
                <a:gridCol w="2895601">
                  <a:extLst>
                    <a:ext uri="{9D8B030D-6E8A-4147-A177-3AD203B41FA5}">
                      <a16:colId xmlns:a16="http://schemas.microsoft.com/office/drawing/2014/main" val="3131146780"/>
                    </a:ext>
                  </a:extLst>
                </a:gridCol>
                <a:gridCol w="1428750">
                  <a:extLst>
                    <a:ext uri="{9D8B030D-6E8A-4147-A177-3AD203B41FA5}">
                      <a16:colId xmlns:a16="http://schemas.microsoft.com/office/drawing/2014/main" val="1164765838"/>
                    </a:ext>
                  </a:extLst>
                </a:gridCol>
                <a:gridCol w="1476375">
                  <a:extLst>
                    <a:ext uri="{9D8B030D-6E8A-4147-A177-3AD203B41FA5}">
                      <a16:colId xmlns:a16="http://schemas.microsoft.com/office/drawing/2014/main" val="1137304911"/>
                    </a:ext>
                  </a:extLst>
                </a:gridCol>
                <a:gridCol w="4286249">
                  <a:extLst>
                    <a:ext uri="{9D8B030D-6E8A-4147-A177-3AD203B41FA5}">
                      <a16:colId xmlns:a16="http://schemas.microsoft.com/office/drawing/2014/main" val="3470666807"/>
                    </a:ext>
                  </a:extLst>
                </a:gridCol>
              </a:tblGrid>
              <a:tr h="344296">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3A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15 A 17 ANOS QUE FREQUENTA A ESCOLA OU JÁ CONCLUIU A EDUCAÇÃO BÁSICA.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578610795"/>
                  </a:ext>
                </a:extLst>
              </a:tr>
              <a:tr h="492354">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6862069"/>
                  </a:ext>
                </a:extLst>
              </a:tr>
              <a:tr h="617180">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114,88%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Escolar da Educação Básica INEP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 Seade de Projeções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8705718"/>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2427939320"/>
              </p:ext>
            </p:extLst>
          </p:nvPr>
        </p:nvGraphicFramePr>
        <p:xfrm>
          <a:off x="1051074" y="3169268"/>
          <a:ext cx="10086975" cy="30199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630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4538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3 </a:t>
            </a:r>
            <a:endParaRPr lang="pt-BR" sz="2500" dirty="0">
              <a:latin typeface="Arial Black" panose="020B0A04020102020204" pitchFamily="34" charset="0"/>
            </a:endParaRPr>
          </a:p>
          <a:p>
            <a:pPr algn="ctr"/>
            <a:r>
              <a:rPr lang="pt-BR" sz="25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8089"/>
            <a:ext cx="11533517" cy="504698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5357BE1E-C34D-4570-9F71-C26A9878D170}"/>
              </a:ext>
            </a:extLst>
          </p:cNvPr>
          <p:cNvGraphicFramePr>
            <a:graphicFrameLocks noGrp="1"/>
          </p:cNvGraphicFramePr>
          <p:nvPr>
            <p:extLst>
              <p:ext uri="{D42A27DB-BD31-4B8C-83A1-F6EECF244321}">
                <p14:modId xmlns:p14="http://schemas.microsoft.com/office/powerpoint/2010/main" val="784309934"/>
              </p:ext>
            </p:extLst>
          </p:nvPr>
        </p:nvGraphicFramePr>
        <p:xfrm>
          <a:off x="1047750" y="1590675"/>
          <a:ext cx="10086975" cy="1344400"/>
        </p:xfrm>
        <a:graphic>
          <a:graphicData uri="http://schemas.openxmlformats.org/drawingml/2006/table">
            <a:tbl>
              <a:tblPr firstRow="1" firstCol="1" bandRow="1"/>
              <a:tblGrid>
                <a:gridCol w="2867025">
                  <a:extLst>
                    <a:ext uri="{9D8B030D-6E8A-4147-A177-3AD203B41FA5}">
                      <a16:colId xmlns:a16="http://schemas.microsoft.com/office/drawing/2014/main" val="3170164611"/>
                    </a:ext>
                  </a:extLst>
                </a:gridCol>
                <a:gridCol w="1368291">
                  <a:extLst>
                    <a:ext uri="{9D8B030D-6E8A-4147-A177-3AD203B41FA5}">
                      <a16:colId xmlns:a16="http://schemas.microsoft.com/office/drawing/2014/main" val="571675990"/>
                    </a:ext>
                  </a:extLst>
                </a:gridCol>
                <a:gridCol w="1517784">
                  <a:extLst>
                    <a:ext uri="{9D8B030D-6E8A-4147-A177-3AD203B41FA5}">
                      <a16:colId xmlns:a16="http://schemas.microsoft.com/office/drawing/2014/main" val="2309024493"/>
                    </a:ext>
                  </a:extLst>
                </a:gridCol>
                <a:gridCol w="4333875">
                  <a:extLst>
                    <a:ext uri="{9D8B030D-6E8A-4147-A177-3AD203B41FA5}">
                      <a16:colId xmlns:a16="http://schemas.microsoft.com/office/drawing/2014/main" val="1565669271"/>
                    </a:ext>
                  </a:extLst>
                </a:gridCol>
              </a:tblGrid>
              <a:tr h="428893">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3B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15 A 17 ANOS QUE FREQUENTA O ENSINO MÉDIO OU POSSUI EDUCAÇÃO BÁSICA COMPLETA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02871767"/>
                  </a:ext>
                </a:extLst>
              </a:tr>
              <a:tr h="387587">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06712232"/>
                  </a:ext>
                </a:extLst>
              </a:tr>
              <a:tr h="527920">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83,5 %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Escolar da Educação Básica INEP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Sistema Seade de Projeções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Populacionais.</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7237118"/>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692934077"/>
              </p:ext>
            </p:extLst>
          </p:nvPr>
        </p:nvGraphicFramePr>
        <p:xfrm>
          <a:off x="1047749" y="3163078"/>
          <a:ext cx="10086975" cy="301845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4429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4999" y="1621766"/>
            <a:ext cx="8505825" cy="386463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114550" y="1613678"/>
            <a:ext cx="8220075"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Especial na perspectiva da Educação Inclusiva</a:t>
            </a:r>
          </a:p>
          <a:p>
            <a:pPr algn="ctr"/>
            <a:r>
              <a:rPr lang="pt-BR" sz="2500" b="1" dirty="0">
                <a:solidFill>
                  <a:srgbClr val="0088CB"/>
                </a:solidFill>
                <a:latin typeface="Arial Black" panose="020B0A04020102020204" pitchFamily="34" charset="0"/>
              </a:rPr>
              <a:t>META 4  </a:t>
            </a:r>
          </a:p>
          <a:p>
            <a:pPr algn="ctr"/>
            <a:endParaRPr lang="pt-BR" sz="1500" b="1" dirty="0">
              <a:solidFill>
                <a:srgbClr val="0088CB"/>
              </a:solidFill>
              <a:latin typeface="Arial Black" panose="020B0A04020102020204" pitchFamily="34" charset="0"/>
            </a:endParaRPr>
          </a:p>
          <a:p>
            <a:pPr algn="just"/>
            <a:r>
              <a:rPr lang="pt-BR" sz="2200" dirty="0">
                <a:solidFill>
                  <a:schemeClr val="tx1"/>
                </a:solidFill>
              </a:rPr>
              <a:t>Universalizar, para a população de 4 (quatro) a 17 (dezessete) anos com deficiência, transtornos globais do desenvolvimento e altas habilidades ou superdotação, o acesso à Educação Básica e ao atendimento educacional especializado, preferencialmente na rede regular de ensino, com a garantia de sistema educacional inclusivo, salas de recursos multifuncionais, classes, escolas ou serviços especializados, públicos ou </a:t>
            </a:r>
            <a:r>
              <a:rPr lang="pt-BR" sz="2200" dirty="0" smtClean="0">
                <a:solidFill>
                  <a:schemeClr val="tx1"/>
                </a:solidFill>
              </a:rPr>
              <a:t>conveniados.</a:t>
            </a:r>
            <a:endParaRPr lang="pt-BR" sz="2200" dirty="0">
              <a:solidFill>
                <a:schemeClr val="tx1"/>
              </a:solidFill>
            </a:endParaRPr>
          </a:p>
        </p:txBody>
      </p:sp>
      <p:sp>
        <p:nvSpPr>
          <p:cNvPr id="7" name="Retângulo: Cantos Arredondados 6">
            <a:extLst>
              <a:ext uri="{FF2B5EF4-FFF2-40B4-BE49-F238E27FC236}">
                <a16:creationId xmlns:a16="http://schemas.microsoft.com/office/drawing/2014/main" id="{022C32CD-37EE-4014-96F5-46C3768686BB}"/>
              </a:ext>
            </a:extLst>
          </p:cNvPr>
          <p:cNvSpPr/>
          <p:nvPr/>
        </p:nvSpPr>
        <p:spPr>
          <a:xfrm>
            <a:off x="3343275" y="5591175"/>
            <a:ext cx="8524875" cy="1176964"/>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8" name="Imagem 7">
            <a:extLst>
              <a:ext uri="{FF2B5EF4-FFF2-40B4-BE49-F238E27FC236}">
                <a16:creationId xmlns:a16="http://schemas.microsoft.com/office/drawing/2014/main" id="{21544C0F-C2AD-4C07-93F8-0E99FA781BD1}"/>
              </a:ext>
            </a:extLst>
          </p:cNvPr>
          <p:cNvPicPr>
            <a:picLocks noChangeAspect="1"/>
          </p:cNvPicPr>
          <p:nvPr/>
        </p:nvPicPr>
        <p:blipFill>
          <a:blip r:embed="rId3"/>
          <a:stretch>
            <a:fillRect/>
          </a:stretch>
        </p:blipFill>
        <p:spPr>
          <a:xfrm>
            <a:off x="3457575" y="5695950"/>
            <a:ext cx="1089623" cy="988509"/>
          </a:xfrm>
          <a:prstGeom prst="roundRect">
            <a:avLst/>
          </a:prstGeom>
        </p:spPr>
      </p:pic>
      <p:sp>
        <p:nvSpPr>
          <p:cNvPr id="9" name="CaixaDeTexto 8">
            <a:extLst>
              <a:ext uri="{FF2B5EF4-FFF2-40B4-BE49-F238E27FC236}">
                <a16:creationId xmlns:a16="http://schemas.microsoft.com/office/drawing/2014/main" id="{900EC502-3D2A-4951-B5E6-671C78B45E28}"/>
              </a:ext>
            </a:extLst>
          </p:cNvPr>
          <p:cNvSpPr txBox="1"/>
          <p:nvPr/>
        </p:nvSpPr>
        <p:spPr>
          <a:xfrm>
            <a:off x="4610099" y="5634930"/>
            <a:ext cx="7134225" cy="1092607"/>
          </a:xfrm>
          <a:prstGeom prst="rect">
            <a:avLst/>
          </a:prstGeom>
          <a:noFill/>
        </p:spPr>
        <p:txBody>
          <a:bodyPr wrap="square" rtlCol="0">
            <a:spAutoFit/>
          </a:bodyPr>
          <a:lstStyle/>
          <a:p>
            <a:pPr algn="just"/>
            <a:r>
              <a:rPr lang="pt-BR" sz="1300" b="1" dirty="0">
                <a:solidFill>
                  <a:schemeClr val="bg1"/>
                </a:solidFill>
              </a:rPr>
              <a:t>ODS 4 – META 4.5: </a:t>
            </a:r>
            <a:r>
              <a:rPr lang="pt-BR" sz="1300" dirty="0">
                <a:solidFill>
                  <a:schemeClr val="bg1"/>
                </a:solidFill>
              </a:rPr>
              <a:t>Até 2030, eliminar as desigualdades de gênero e raça na educação e garantir a equidade de acesso, permanência e êxito em todos os níveis, etapas e modalidades de ensino para os grupos em situação de vulnerabilidade, sobretudo as pessoas com deficiência, populações do campo, populações itinerantes, comunidades indígenas e tradicionais, adolescentes e jovens em cumprimento de medidas socioeducativas e população em situação de rua ou em privação de liberdade.</a:t>
            </a:r>
            <a:endParaRPr lang="pt-BR" sz="1300" dirty="0"/>
          </a:p>
        </p:txBody>
      </p:sp>
    </p:spTree>
    <p:extLst>
      <p:ext uri="{BB962C8B-B14F-4D97-AF65-F5344CB8AC3E}">
        <p14:creationId xmlns:p14="http://schemas.microsoft.com/office/powerpoint/2010/main" val="3889846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4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6826"/>
            <a:ext cx="11533517" cy="507682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4" name="Tabela 3">
            <a:extLst>
              <a:ext uri="{FF2B5EF4-FFF2-40B4-BE49-F238E27FC236}">
                <a16:creationId xmlns:a16="http://schemas.microsoft.com/office/drawing/2014/main" id="{35297DC8-7E25-4CD3-8A75-828979F8389E}"/>
              </a:ext>
            </a:extLst>
          </p:cNvPr>
          <p:cNvGraphicFramePr>
            <a:graphicFrameLocks noGrp="1"/>
          </p:cNvGraphicFramePr>
          <p:nvPr>
            <p:extLst>
              <p:ext uri="{D42A27DB-BD31-4B8C-83A1-F6EECF244321}">
                <p14:modId xmlns:p14="http://schemas.microsoft.com/office/powerpoint/2010/main" val="2047336633"/>
              </p:ext>
            </p:extLst>
          </p:nvPr>
        </p:nvGraphicFramePr>
        <p:xfrm>
          <a:off x="1105977" y="1604678"/>
          <a:ext cx="10066847" cy="1358713"/>
        </p:xfrm>
        <a:graphic>
          <a:graphicData uri="http://schemas.openxmlformats.org/drawingml/2006/table">
            <a:tbl>
              <a:tblPr firstRow="1" firstCol="1" bandRow="1"/>
              <a:tblGrid>
                <a:gridCol w="2846898">
                  <a:extLst>
                    <a:ext uri="{9D8B030D-6E8A-4147-A177-3AD203B41FA5}">
                      <a16:colId xmlns:a16="http://schemas.microsoft.com/office/drawing/2014/main" val="114738600"/>
                    </a:ext>
                  </a:extLst>
                </a:gridCol>
                <a:gridCol w="1447800">
                  <a:extLst>
                    <a:ext uri="{9D8B030D-6E8A-4147-A177-3AD203B41FA5}">
                      <a16:colId xmlns:a16="http://schemas.microsoft.com/office/drawing/2014/main" val="1725284499"/>
                    </a:ext>
                  </a:extLst>
                </a:gridCol>
                <a:gridCol w="2162175">
                  <a:extLst>
                    <a:ext uri="{9D8B030D-6E8A-4147-A177-3AD203B41FA5}">
                      <a16:colId xmlns:a16="http://schemas.microsoft.com/office/drawing/2014/main" val="1331421076"/>
                    </a:ext>
                  </a:extLst>
                </a:gridCol>
                <a:gridCol w="3609974">
                  <a:extLst>
                    <a:ext uri="{9D8B030D-6E8A-4147-A177-3AD203B41FA5}">
                      <a16:colId xmlns:a16="http://schemas.microsoft.com/office/drawing/2014/main" val="1457480568"/>
                    </a:ext>
                  </a:extLst>
                </a:gridCol>
              </a:tblGrid>
              <a:tr h="319559">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4A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DE 4 A 17 ANOS DE IDADE COM DEFICIÊNCIA QUE FREQUENTA A ESCOLA.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84729177"/>
                  </a:ext>
                </a:extLst>
              </a:tr>
              <a:tr h="423332">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05465344"/>
                  </a:ext>
                </a:extLst>
              </a:tr>
              <a:tr h="576606">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até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SIMEC/PNAD 2015*</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10822124"/>
                  </a:ext>
                </a:extLst>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2201977587"/>
              </p:ext>
            </p:extLst>
          </p:nvPr>
        </p:nvGraphicFramePr>
        <p:xfrm>
          <a:off x="1105976" y="3172408"/>
          <a:ext cx="10066847" cy="309309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91852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4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7804" y="1266826"/>
            <a:ext cx="11533517" cy="507682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5" name="Tabela 4">
            <a:extLst>
              <a:ext uri="{FF2B5EF4-FFF2-40B4-BE49-F238E27FC236}">
                <a16:creationId xmlns:a16="http://schemas.microsoft.com/office/drawing/2014/main" id="{EBB40EE3-9490-455A-B276-CF4B19757F36}"/>
              </a:ext>
            </a:extLst>
          </p:cNvPr>
          <p:cNvGraphicFramePr>
            <a:graphicFrameLocks noGrp="1"/>
          </p:cNvGraphicFramePr>
          <p:nvPr>
            <p:extLst>
              <p:ext uri="{D42A27DB-BD31-4B8C-83A1-F6EECF244321}">
                <p14:modId xmlns:p14="http://schemas.microsoft.com/office/powerpoint/2010/main" val="755514629"/>
              </p:ext>
            </p:extLst>
          </p:nvPr>
        </p:nvGraphicFramePr>
        <p:xfrm>
          <a:off x="1085849" y="1495589"/>
          <a:ext cx="10086975" cy="1606319"/>
        </p:xfrm>
        <a:graphic>
          <a:graphicData uri="http://schemas.openxmlformats.org/drawingml/2006/table">
            <a:tbl>
              <a:tblPr firstRow="1" firstCol="1" bandRow="1"/>
              <a:tblGrid>
                <a:gridCol w="2886076">
                  <a:extLst>
                    <a:ext uri="{9D8B030D-6E8A-4147-A177-3AD203B41FA5}">
                      <a16:colId xmlns:a16="http://schemas.microsoft.com/office/drawing/2014/main" val="909345848"/>
                    </a:ext>
                  </a:extLst>
                </a:gridCol>
                <a:gridCol w="1428750">
                  <a:extLst>
                    <a:ext uri="{9D8B030D-6E8A-4147-A177-3AD203B41FA5}">
                      <a16:colId xmlns:a16="http://schemas.microsoft.com/office/drawing/2014/main" val="1925524035"/>
                    </a:ext>
                  </a:extLst>
                </a:gridCol>
                <a:gridCol w="2218402">
                  <a:extLst>
                    <a:ext uri="{9D8B030D-6E8A-4147-A177-3AD203B41FA5}">
                      <a16:colId xmlns:a16="http://schemas.microsoft.com/office/drawing/2014/main" val="613972267"/>
                    </a:ext>
                  </a:extLst>
                </a:gridCol>
                <a:gridCol w="3553747">
                  <a:extLst>
                    <a:ext uri="{9D8B030D-6E8A-4147-A177-3AD203B41FA5}">
                      <a16:colId xmlns:a16="http://schemas.microsoft.com/office/drawing/2014/main" val="803559156"/>
                    </a:ext>
                  </a:extLst>
                </a:gridCol>
              </a:tblGrid>
              <a:tr h="493780">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4B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MATRÍCULAS DE ALUNOS DE 4 A 17 ANOS DE IDADE COM DEFICIÊNCIA, TGD E ALTAS HABILIDADES OU SUPERDOTAÇÃO QUE ESTUDAM EM CLASSES COMUNS DA EDUCAÇÃO BÁSICA.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27559143"/>
                  </a:ext>
                </a:extLst>
              </a:tr>
              <a:tr h="452212">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56074961"/>
                  </a:ext>
                </a:extLst>
              </a:tr>
              <a:tr h="615944">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até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89,41%</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just">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Escolar da Educação Básica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6939623"/>
                  </a:ext>
                </a:extLst>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2683651293"/>
              </p:ext>
            </p:extLst>
          </p:nvPr>
        </p:nvGraphicFramePr>
        <p:xfrm>
          <a:off x="1085848" y="3256384"/>
          <a:ext cx="10086975" cy="30015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71885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762125" y="2105025"/>
            <a:ext cx="8658225" cy="237208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095501" y="2323201"/>
            <a:ext cx="7981950"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Alfabetização</a:t>
            </a:r>
          </a:p>
          <a:p>
            <a:pPr algn="ctr"/>
            <a:r>
              <a:rPr lang="pt-BR" sz="2500" b="1" dirty="0">
                <a:solidFill>
                  <a:srgbClr val="0088CB"/>
                </a:solidFill>
                <a:latin typeface="Arial Black" panose="020B0A04020102020204" pitchFamily="34" charset="0"/>
              </a:rPr>
              <a:t>META 5 </a:t>
            </a:r>
            <a:r>
              <a:rPr lang="pt-BR" sz="2500" b="1" dirty="0" smtClean="0">
                <a:solidFill>
                  <a:srgbClr val="0088CB"/>
                </a:solidFill>
                <a:latin typeface="Arial Black" panose="020B0A04020102020204" pitchFamily="34" charset="0"/>
              </a:rPr>
              <a:t>* </a:t>
            </a:r>
            <a:endParaRPr lang="pt-BR" sz="2500" b="1" dirty="0">
              <a:solidFill>
                <a:srgbClr val="0088CB"/>
              </a:solidFill>
              <a:latin typeface="Arial Black" panose="020B0A04020102020204" pitchFamily="34" charset="0"/>
            </a:endParaRP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Alfabetizar todas as crianças, no máximo, até o final do 3º (terceiro) ano do Ensino Fundamental.</a:t>
            </a:r>
          </a:p>
        </p:txBody>
      </p:sp>
      <p:sp>
        <p:nvSpPr>
          <p:cNvPr id="7" name="Retângulo: Cantos Arredondados 6">
            <a:extLst>
              <a:ext uri="{FF2B5EF4-FFF2-40B4-BE49-F238E27FC236}">
                <a16:creationId xmlns:a16="http://schemas.microsoft.com/office/drawing/2014/main" id="{F2FEC46B-5336-4137-A7B3-AB2F9055F199}"/>
              </a:ext>
            </a:extLst>
          </p:cNvPr>
          <p:cNvSpPr/>
          <p:nvPr/>
        </p:nvSpPr>
        <p:spPr>
          <a:xfrm>
            <a:off x="3800475" y="5572125"/>
            <a:ext cx="6648450" cy="1028700"/>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627AFA5F-660C-4490-BEC4-927BC5132BB8}"/>
              </a:ext>
            </a:extLst>
          </p:cNvPr>
          <p:cNvSpPr txBox="1"/>
          <p:nvPr/>
        </p:nvSpPr>
        <p:spPr>
          <a:xfrm>
            <a:off x="4867275" y="5676357"/>
            <a:ext cx="5391150" cy="892552"/>
          </a:xfrm>
          <a:prstGeom prst="rect">
            <a:avLst/>
          </a:prstGeom>
          <a:noFill/>
        </p:spPr>
        <p:txBody>
          <a:bodyPr wrap="square" rtlCol="0">
            <a:spAutoFit/>
          </a:bodyPr>
          <a:lstStyle/>
          <a:p>
            <a:pPr algn="just"/>
            <a:r>
              <a:rPr lang="pt-BR" sz="1300" b="1" dirty="0">
                <a:solidFill>
                  <a:schemeClr val="bg1"/>
                </a:solidFill>
              </a:rPr>
              <a:t>ODS 4 – META 4.1: </a:t>
            </a:r>
            <a:r>
              <a:rPr lang="pt-BR" sz="1300" dirty="0">
                <a:solidFill>
                  <a:schemeClr val="bg1"/>
                </a:solidFill>
              </a:rPr>
              <a:t>Até 2030, garantir que todas as meninas e meninos completem o ensino fundamental e médio, equitativo e de qualidade, na idade adequada, assegurando a oferta gratuita na rede pública e que conduza a resultados de aprendizagem satisfatórios e relevantes.</a:t>
            </a:r>
            <a:endParaRPr lang="pt-BR" sz="1300" dirty="0"/>
          </a:p>
        </p:txBody>
      </p:sp>
      <p:pic>
        <p:nvPicPr>
          <p:cNvPr id="9" name="Imagem 8">
            <a:extLst>
              <a:ext uri="{FF2B5EF4-FFF2-40B4-BE49-F238E27FC236}">
                <a16:creationId xmlns:a16="http://schemas.microsoft.com/office/drawing/2014/main" id="{4C0B80E1-0915-4DA7-8D48-212242B6E8C9}"/>
              </a:ext>
            </a:extLst>
          </p:cNvPr>
          <p:cNvPicPr>
            <a:picLocks noChangeAspect="1"/>
          </p:cNvPicPr>
          <p:nvPr/>
        </p:nvPicPr>
        <p:blipFill>
          <a:blip r:embed="rId3"/>
          <a:stretch>
            <a:fillRect/>
          </a:stretch>
        </p:blipFill>
        <p:spPr>
          <a:xfrm>
            <a:off x="3901027" y="5703855"/>
            <a:ext cx="969881" cy="792196"/>
          </a:xfrm>
          <a:prstGeom prst="roundRect">
            <a:avLst/>
          </a:prstGeom>
        </p:spPr>
      </p:pic>
    </p:spTree>
    <p:extLst>
      <p:ext uri="{BB962C8B-B14F-4D97-AF65-F5344CB8AC3E}">
        <p14:creationId xmlns:p14="http://schemas.microsoft.com/office/powerpoint/2010/main" val="4203184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5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83128" y="947651"/>
            <a:ext cx="11786820" cy="5395999"/>
          </a:xfrm>
          <a:prstGeom prst="roundRect">
            <a:avLst>
              <a:gd name="adj" fmla="val 20101"/>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882AA52A-0327-4B74-B10B-19BCDF80545F}"/>
              </a:ext>
            </a:extLst>
          </p:cNvPr>
          <p:cNvGraphicFramePr>
            <a:graphicFrameLocks noGrp="1"/>
          </p:cNvGraphicFramePr>
          <p:nvPr>
            <p:extLst/>
          </p:nvPr>
        </p:nvGraphicFramePr>
        <p:xfrm>
          <a:off x="924100" y="1022091"/>
          <a:ext cx="10104876" cy="1486794"/>
        </p:xfrm>
        <a:graphic>
          <a:graphicData uri="http://schemas.openxmlformats.org/drawingml/2006/table">
            <a:tbl>
              <a:tblPr firstRow="1" firstCol="1" bandRow="1"/>
              <a:tblGrid>
                <a:gridCol w="2093300">
                  <a:extLst>
                    <a:ext uri="{9D8B030D-6E8A-4147-A177-3AD203B41FA5}">
                      <a16:colId xmlns:a16="http://schemas.microsoft.com/office/drawing/2014/main" val="3203724279"/>
                    </a:ext>
                  </a:extLst>
                </a:gridCol>
                <a:gridCol w="1793637">
                  <a:extLst>
                    <a:ext uri="{9D8B030D-6E8A-4147-A177-3AD203B41FA5}">
                      <a16:colId xmlns:a16="http://schemas.microsoft.com/office/drawing/2014/main" val="896343890"/>
                    </a:ext>
                  </a:extLst>
                </a:gridCol>
                <a:gridCol w="1947549">
                  <a:extLst>
                    <a:ext uri="{9D8B030D-6E8A-4147-A177-3AD203B41FA5}">
                      <a16:colId xmlns:a16="http://schemas.microsoft.com/office/drawing/2014/main" val="2368404543"/>
                    </a:ext>
                  </a:extLst>
                </a:gridCol>
                <a:gridCol w="1753910">
                  <a:extLst>
                    <a:ext uri="{9D8B030D-6E8A-4147-A177-3AD203B41FA5}">
                      <a16:colId xmlns:a16="http://schemas.microsoft.com/office/drawing/2014/main" val="2614617562"/>
                    </a:ext>
                  </a:extLst>
                </a:gridCol>
                <a:gridCol w="2516480">
                  <a:extLst>
                    <a:ext uri="{9D8B030D-6E8A-4147-A177-3AD203B41FA5}">
                      <a16:colId xmlns:a16="http://schemas.microsoft.com/office/drawing/2014/main" val="2730349843"/>
                    </a:ext>
                  </a:extLst>
                </a:gridCol>
              </a:tblGrid>
              <a:tr h="572394">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5</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4">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ALFABETIZADA NO MUNICÍPIO MATRICULADA NO 3º ANO DO ENSINO FUNDAMENTAL.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59880683"/>
                  </a:ext>
                </a:extLst>
              </a:tr>
              <a:tr h="371475">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8191010"/>
                  </a:ext>
                </a:extLst>
              </a:tr>
              <a:tr h="180975">
                <a:tc rowSpan="3">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até 2020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Leitura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69,24%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ANA 2016 (INEP</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0933133"/>
                  </a:ext>
                </a:extLst>
              </a:tr>
              <a:tr h="180975">
                <a:tc vMerge="1">
                  <a:txBody>
                    <a:bodyPr/>
                    <a:lstStyle/>
                    <a:p>
                      <a:endParaRPr lang="pt-BR"/>
                    </a:p>
                  </a:txBody>
                  <a:tcPr/>
                </a:tc>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Escrita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89,38%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347447260"/>
                  </a:ext>
                </a:extLst>
              </a:tr>
              <a:tr h="180975">
                <a:tc vMerge="1">
                  <a:txBody>
                    <a:bodyPr/>
                    <a:lstStyle/>
                    <a:p>
                      <a:endParaRPr lang="pt-BR"/>
                    </a:p>
                  </a:txBody>
                  <a:tcPr/>
                </a:tc>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Matemática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69,47%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1436485631"/>
                  </a:ext>
                </a:extLst>
              </a:tr>
            </a:tbl>
          </a:graphicData>
        </a:graphic>
      </p:graphicFrame>
      <p:graphicFrame>
        <p:nvGraphicFramePr>
          <p:cNvPr id="8" name="Chart 21" title="Gráfico"/>
          <p:cNvGraphicFramePr>
            <a:graphicFrameLocks/>
          </p:cNvGraphicFramePr>
          <p:nvPr>
            <p:extLst/>
          </p:nvPr>
        </p:nvGraphicFramePr>
        <p:xfrm>
          <a:off x="1857582" y="2665951"/>
          <a:ext cx="8237912" cy="352063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4032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5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83128" y="947651"/>
            <a:ext cx="11786820" cy="5792783"/>
          </a:xfrm>
          <a:prstGeom prst="roundRect">
            <a:avLst>
              <a:gd name="adj" fmla="val 18990"/>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882AA52A-0327-4B74-B10B-19BCDF80545F}"/>
              </a:ext>
            </a:extLst>
          </p:cNvPr>
          <p:cNvGraphicFramePr>
            <a:graphicFrameLocks noGrp="1"/>
          </p:cNvGraphicFramePr>
          <p:nvPr>
            <p:extLst>
              <p:ext uri="{D42A27DB-BD31-4B8C-83A1-F6EECF244321}">
                <p14:modId xmlns:p14="http://schemas.microsoft.com/office/powerpoint/2010/main" val="1514235728"/>
              </p:ext>
            </p:extLst>
          </p:nvPr>
        </p:nvGraphicFramePr>
        <p:xfrm>
          <a:off x="924100" y="1022091"/>
          <a:ext cx="10104876" cy="1486794"/>
        </p:xfrm>
        <a:graphic>
          <a:graphicData uri="http://schemas.openxmlformats.org/drawingml/2006/table">
            <a:tbl>
              <a:tblPr firstRow="1" firstCol="1" bandRow="1"/>
              <a:tblGrid>
                <a:gridCol w="2093300">
                  <a:extLst>
                    <a:ext uri="{9D8B030D-6E8A-4147-A177-3AD203B41FA5}">
                      <a16:colId xmlns:a16="http://schemas.microsoft.com/office/drawing/2014/main" val="3203724279"/>
                    </a:ext>
                  </a:extLst>
                </a:gridCol>
                <a:gridCol w="1793637">
                  <a:extLst>
                    <a:ext uri="{9D8B030D-6E8A-4147-A177-3AD203B41FA5}">
                      <a16:colId xmlns:a16="http://schemas.microsoft.com/office/drawing/2014/main" val="896343890"/>
                    </a:ext>
                  </a:extLst>
                </a:gridCol>
                <a:gridCol w="1947549">
                  <a:extLst>
                    <a:ext uri="{9D8B030D-6E8A-4147-A177-3AD203B41FA5}">
                      <a16:colId xmlns:a16="http://schemas.microsoft.com/office/drawing/2014/main" val="2368404543"/>
                    </a:ext>
                  </a:extLst>
                </a:gridCol>
                <a:gridCol w="1753910">
                  <a:extLst>
                    <a:ext uri="{9D8B030D-6E8A-4147-A177-3AD203B41FA5}">
                      <a16:colId xmlns:a16="http://schemas.microsoft.com/office/drawing/2014/main" val="2614617562"/>
                    </a:ext>
                  </a:extLst>
                </a:gridCol>
                <a:gridCol w="2516480">
                  <a:extLst>
                    <a:ext uri="{9D8B030D-6E8A-4147-A177-3AD203B41FA5}">
                      <a16:colId xmlns:a16="http://schemas.microsoft.com/office/drawing/2014/main" val="2730349843"/>
                    </a:ext>
                  </a:extLst>
                </a:gridCol>
              </a:tblGrid>
              <a:tr h="572394">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5</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4">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DA POPULAÇÃO ALFABETIZADA NO MUNICÍPIO MATRICULADA NO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2º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ANO DO ENSINO FUNDAMENTAL</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FOCO Alfabetizar na idade prevista na BNCC 6 a 7 anos de idade 1º e 2º ano do ensino fundamental.</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59880683"/>
                  </a:ext>
                </a:extLst>
              </a:tr>
              <a:tr h="371475">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3">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8191010"/>
                  </a:ext>
                </a:extLst>
              </a:tr>
              <a:tr h="180975">
                <a:tc rowSpan="3">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até 2020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Leitura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70,00</a:t>
                      </a:r>
                      <a:r>
                        <a:rPr lang="pt-BR" sz="11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CAED +</a:t>
                      </a:r>
                      <a:r>
                        <a:rPr lang="pt-BR" sz="1100" b="1" baseline="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Fluência Leitora (2022)</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90933133"/>
                  </a:ext>
                </a:extLst>
              </a:tr>
              <a:tr h="180975">
                <a:tc vMerge="1">
                  <a:txBody>
                    <a:bodyPr/>
                    <a:lstStyle/>
                    <a:p>
                      <a:endParaRPr lang="pt-BR"/>
                    </a:p>
                  </a:txBody>
                  <a:tcPr/>
                </a:tc>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Escrita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82,00</a:t>
                      </a:r>
                      <a:r>
                        <a:rPr lang="pt-BR" sz="11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347447260"/>
                  </a:ext>
                </a:extLst>
              </a:tr>
              <a:tr h="180975">
                <a:tc vMerge="1">
                  <a:txBody>
                    <a:bodyPr/>
                    <a:lstStyle/>
                    <a:p>
                      <a:endParaRPr lang="pt-BR"/>
                    </a:p>
                  </a:txBody>
                  <a:tcPr/>
                </a:tc>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Valor Matemática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87,00</a:t>
                      </a:r>
                      <a:r>
                        <a:rPr lang="pt-BR" sz="1100" b="1" baseline="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100" b="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1436485631"/>
                  </a:ext>
                </a:extLst>
              </a:tr>
            </a:tbl>
          </a:graphicData>
        </a:graphic>
      </p:graphicFrame>
      <p:graphicFrame>
        <p:nvGraphicFramePr>
          <p:cNvPr id="6" name="Gráfico 5"/>
          <p:cNvGraphicFramePr>
            <a:graphicFrameLocks/>
          </p:cNvGraphicFramePr>
          <p:nvPr>
            <p:extLst>
              <p:ext uri="{D42A27DB-BD31-4B8C-83A1-F6EECF244321}">
                <p14:modId xmlns:p14="http://schemas.microsoft.com/office/powerpoint/2010/main" val="2096674905"/>
              </p:ext>
            </p:extLst>
          </p:nvPr>
        </p:nvGraphicFramePr>
        <p:xfrm>
          <a:off x="924100" y="2643458"/>
          <a:ext cx="10104876" cy="39153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43741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3"/>
            <a:ext cx="8343900" cy="32347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Integral</a:t>
            </a:r>
          </a:p>
          <a:p>
            <a:pPr algn="ctr"/>
            <a:r>
              <a:rPr lang="pt-BR" sz="2500" b="1" dirty="0">
                <a:solidFill>
                  <a:srgbClr val="0088CB"/>
                </a:solidFill>
                <a:latin typeface="Arial Black" panose="020B0A04020102020204" pitchFamily="34" charset="0"/>
              </a:rPr>
              <a:t>META 6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Oferecer educação em tempo integral em, no mínimo, 50% (cinquenta por cento) das escolas públicas, de forma a atender, pelo menos, 30% (trinta por cento) dos (as) alunos (as) da Educação Básica, ao final deste PME. </a:t>
            </a:r>
          </a:p>
        </p:txBody>
      </p:sp>
    </p:spTree>
    <p:extLst>
      <p:ext uri="{BB962C8B-B14F-4D97-AF65-F5344CB8AC3E}">
        <p14:creationId xmlns:p14="http://schemas.microsoft.com/office/powerpoint/2010/main" val="32016488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6  </a:t>
            </a:r>
          </a:p>
          <a:p>
            <a:pPr algn="ctr"/>
            <a:r>
              <a:rPr lang="pt-BR" sz="2400" b="1" dirty="0">
                <a:latin typeface="Arial Black" panose="020B0A04020102020204" pitchFamily="34" charset="0"/>
              </a:rPr>
              <a:t>INDICADORES </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51014"/>
            <a:ext cx="11533517" cy="56244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1A31B8D7-E31B-462B-AD3C-F012DC690BF6}"/>
              </a:ext>
            </a:extLst>
          </p:cNvPr>
          <p:cNvGraphicFramePr>
            <a:graphicFrameLocks noGrp="1"/>
          </p:cNvGraphicFramePr>
          <p:nvPr>
            <p:extLst>
              <p:ext uri="{D42A27DB-BD31-4B8C-83A1-F6EECF244321}">
                <p14:modId xmlns:p14="http://schemas.microsoft.com/office/powerpoint/2010/main" val="768311"/>
              </p:ext>
            </p:extLst>
          </p:nvPr>
        </p:nvGraphicFramePr>
        <p:xfrm>
          <a:off x="1038226" y="1218017"/>
          <a:ext cx="10409027" cy="1218071"/>
        </p:xfrm>
        <a:graphic>
          <a:graphicData uri="http://schemas.openxmlformats.org/drawingml/2006/table">
            <a:tbl>
              <a:tblPr firstRow="1" firstCol="1" bandRow="1"/>
              <a:tblGrid>
                <a:gridCol w="3141750">
                  <a:extLst>
                    <a:ext uri="{9D8B030D-6E8A-4147-A177-3AD203B41FA5}">
                      <a16:colId xmlns:a16="http://schemas.microsoft.com/office/drawing/2014/main" val="1177084315"/>
                    </a:ext>
                  </a:extLst>
                </a:gridCol>
                <a:gridCol w="1671367">
                  <a:extLst>
                    <a:ext uri="{9D8B030D-6E8A-4147-A177-3AD203B41FA5}">
                      <a16:colId xmlns:a16="http://schemas.microsoft.com/office/drawing/2014/main" val="3845529647"/>
                    </a:ext>
                  </a:extLst>
                </a:gridCol>
                <a:gridCol w="1385755">
                  <a:extLst>
                    <a:ext uri="{9D8B030D-6E8A-4147-A177-3AD203B41FA5}">
                      <a16:colId xmlns:a16="http://schemas.microsoft.com/office/drawing/2014/main" val="833596781"/>
                    </a:ext>
                  </a:extLst>
                </a:gridCol>
                <a:gridCol w="4210155">
                  <a:extLst>
                    <a:ext uri="{9D8B030D-6E8A-4147-A177-3AD203B41FA5}">
                      <a16:colId xmlns:a16="http://schemas.microsoft.com/office/drawing/2014/main" val="3422398723"/>
                    </a:ext>
                  </a:extLst>
                </a:gridCol>
              </a:tblGrid>
              <a:tr h="307266">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6A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UNIDADES ESCOLARES MUNICIPAIS COM OFERTA DE JORNADA AMPLIADA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855367774"/>
                  </a:ext>
                </a:extLst>
              </a:tr>
              <a:tr h="37264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2342429"/>
                  </a:ext>
                </a:extLst>
              </a:tr>
              <a:tr h="130751">
                <a:tc row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MUNICIPAL EMEB</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45,45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Censo Escolar da Educação Básica INEP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1736410"/>
                  </a:ext>
                </a:extLst>
              </a:tr>
              <a:tr h="137289">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Conveniada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3838462093"/>
                  </a:ext>
                </a:extLst>
              </a:tr>
              <a:tr h="137289">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55,14 %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2909145175"/>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4129852138"/>
              </p:ext>
            </p:extLst>
          </p:nvPr>
        </p:nvGraphicFramePr>
        <p:xfrm>
          <a:off x="1038226" y="2703091"/>
          <a:ext cx="10177170" cy="3803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6071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1"/>
            <a:ext cx="12192000" cy="57149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1. INTRODUÇÃO</a:t>
            </a:r>
          </a:p>
        </p:txBody>
      </p:sp>
      <p:sp>
        <p:nvSpPr>
          <p:cNvPr id="11" name="CaixaDeTexto 10">
            <a:extLst>
              <a:ext uri="{FF2B5EF4-FFF2-40B4-BE49-F238E27FC236}">
                <a16:creationId xmlns:a16="http://schemas.microsoft.com/office/drawing/2014/main" id="{B13F411B-BC47-4427-B89F-5C79BC244976}"/>
              </a:ext>
            </a:extLst>
          </p:cNvPr>
          <p:cNvSpPr txBox="1"/>
          <p:nvPr/>
        </p:nvSpPr>
        <p:spPr>
          <a:xfrm>
            <a:off x="779929" y="697900"/>
            <a:ext cx="11209857" cy="5940088"/>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kumimoji="0" lang="pt-BR" sz="2500" b="1" i="0" u="none" strike="noStrike" kern="1200" cap="none" spc="0" normalizeH="0" baseline="0" noProof="0" dirty="0">
                <a:ln>
                  <a:noFill/>
                </a:ln>
                <a:solidFill>
                  <a:srgbClr val="0088CB"/>
                </a:solidFill>
                <a:effectLst/>
                <a:uLnTx/>
                <a:uFillTx/>
                <a:latin typeface="Calibri" panose="020F0502020204030204"/>
                <a:ea typeface="+mn-ea"/>
                <a:cs typeface="+mn-cs"/>
              </a:rPr>
              <a:t>SISTEMA NACIONAL DA EDUCAÇÃO (SNE) E A UTILIZAÇÃO DE FERRAMENTAS</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88CB"/>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2000" b="1" i="0" u="none" strike="noStrike" kern="1200" cap="none" spc="0" normalizeH="0" baseline="0" noProof="0" dirty="0">
                <a:ln>
                  <a:noFill/>
                </a:ln>
                <a:solidFill>
                  <a:srgbClr val="0088CB"/>
                </a:solidFill>
                <a:effectLst/>
                <a:uLnTx/>
                <a:uFillTx/>
                <a:latin typeface="Calibri" panose="020F0502020204030204"/>
                <a:ea typeface="+mn-ea"/>
                <a:cs typeface="+mn-cs"/>
              </a:rPr>
              <a:t>SISTEMA NACIONAL DA EDUCAÇÃO (SNE)</a:t>
            </a:r>
          </a:p>
          <a:p>
            <a:pPr marR="0" lvl="0" algn="just" defTabSz="914400" rtl="0" eaLnBrk="1" fontAlgn="auto" latinLnBrk="0" hangingPunct="1">
              <a:lnSpc>
                <a:spcPct val="100000"/>
              </a:lnSpc>
              <a:spcBef>
                <a:spcPts val="0"/>
              </a:spcBef>
              <a:spcAft>
                <a:spcPts val="0"/>
              </a:spcAft>
              <a:buClrTx/>
              <a:buSzTx/>
              <a:tabLst/>
              <a:defRPr/>
            </a:pPr>
            <a:endParaRPr kumimoji="0" lang="pt-BR" sz="1600" b="1" i="0" u="none" strike="noStrike" kern="1200" cap="none" spc="0" normalizeH="0" baseline="0" noProof="0" dirty="0">
              <a:ln>
                <a:noFill/>
              </a:ln>
              <a:solidFill>
                <a:srgbClr val="0088CB"/>
              </a:solidFill>
              <a:effectLst/>
              <a:uLnTx/>
              <a:uFillTx/>
              <a:latin typeface="Calibri" panose="020F0502020204030204"/>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i="0" u="none" strike="noStrike" kern="1200" cap="none" spc="0" normalizeH="0" baseline="0" noProof="0" dirty="0">
                <a:ln>
                  <a:noFill/>
                </a:ln>
                <a:effectLst/>
                <a:uLnTx/>
                <a:uFillTx/>
                <a:latin typeface="Calibri" panose="020F0502020204030204"/>
                <a:ea typeface="+mn-ea"/>
                <a:cs typeface="+mn-cs"/>
              </a:rPr>
              <a:t>Previsto na Constituição Federal de 1988 e na Lei nº 13.005/2014 – Plano Nacional de Educação;</a:t>
            </a:r>
          </a:p>
          <a:p>
            <a:pPr marL="800100" lvl="1" indent="-342900" algn="just">
              <a:buFont typeface="Arial" panose="020B0604020202020204" pitchFamily="34" charset="0"/>
              <a:buChar char="•"/>
            </a:pPr>
            <a:endParaRPr lang="pt-BR" sz="1600" dirty="0">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b="1" dirty="0">
                <a:solidFill>
                  <a:prstClr val="black"/>
                </a:solidFill>
                <a:latin typeface="Calibri" panose="020F0502020204030204"/>
              </a:rPr>
              <a:t>PLP 235/2019: </a:t>
            </a:r>
            <a:r>
              <a:rPr lang="pt-BR" sz="1600" dirty="0">
                <a:solidFill>
                  <a:prstClr val="black"/>
                </a:solidFill>
                <a:latin typeface="Calibri" panose="020F0502020204030204"/>
              </a:rPr>
              <a:t>projeto de lei que cria o Sistema Nacional de Educação (SNE)</a:t>
            </a:r>
          </a:p>
          <a:p>
            <a:pPr marR="0" lvl="0" algn="just" defTabSz="914400" rtl="0" eaLnBrk="1" fontAlgn="auto" latinLnBrk="0" hangingPunct="1">
              <a:lnSpc>
                <a:spcPct val="100000"/>
              </a:lnSpc>
              <a:spcBef>
                <a:spcPts val="0"/>
              </a:spcBef>
              <a:spcAft>
                <a:spcPts val="0"/>
              </a:spcAft>
              <a:buClrTx/>
              <a:buSzTx/>
              <a:tabLst/>
              <a:defRPr/>
            </a:pPr>
            <a:endParaRPr lang="pt-BR" sz="1600" dirty="0">
              <a:solidFill>
                <a:prstClr val="black"/>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1600" b="1" i="0" u="none" strike="noStrike" kern="1200" cap="none" spc="0" normalizeH="0" baseline="0" noProof="0" dirty="0">
                <a:ln>
                  <a:noFill/>
                </a:ln>
                <a:solidFill>
                  <a:prstClr val="black"/>
                </a:solidFill>
                <a:effectLst/>
                <a:uLnTx/>
                <a:uFillTx/>
                <a:latin typeface="Calibri" panose="020F0502020204030204"/>
                <a:ea typeface="+mn-ea"/>
                <a:cs typeface="+mn-cs"/>
              </a:rPr>
              <a:t> Expectativa: </a:t>
            </a:r>
            <a:r>
              <a:rPr kumimoji="0" lang="pt-BR" sz="1600" i="0" u="none" strike="noStrike" kern="1200" cap="none" spc="0" normalizeH="0" baseline="0" noProof="0" dirty="0">
                <a:ln>
                  <a:noFill/>
                </a:ln>
                <a:solidFill>
                  <a:prstClr val="black"/>
                </a:solidFill>
                <a:effectLst/>
                <a:uLnTx/>
                <a:uFillTx/>
                <a:latin typeface="Calibri" panose="020F0502020204030204"/>
                <a:ea typeface="+mn-ea"/>
                <a:cs typeface="+mn-cs"/>
              </a:rPr>
              <a:t>o alinhamento e a harmonização de políticas, programas e ações da União, dos estados e dos municípios nessa área, em articulação colaborativa</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t-BR" sz="2000" b="1" dirty="0">
              <a:solidFill>
                <a:srgbClr val="0088CB"/>
              </a:solidFill>
              <a:latin typeface="Calibri" panose="020F0502020204030204"/>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t-BR" sz="2000" b="1" dirty="0">
                <a:solidFill>
                  <a:srgbClr val="0088CB"/>
                </a:solidFill>
                <a:latin typeface="Calibri" panose="020F0502020204030204"/>
              </a:rPr>
              <a:t>PLATAFORMA +PNE</a:t>
            </a:r>
          </a:p>
          <a:p>
            <a:pPr marR="0" lvl="0" algn="just" defTabSz="914400" rtl="0" eaLnBrk="1" fontAlgn="auto" latinLnBrk="0" hangingPunct="1">
              <a:lnSpc>
                <a:spcPct val="100000"/>
              </a:lnSpc>
              <a:spcBef>
                <a:spcPts val="0"/>
              </a:spcBef>
              <a:spcAft>
                <a:spcPts val="0"/>
              </a:spcAft>
              <a:buClrTx/>
              <a:buSzTx/>
              <a:tabLst/>
              <a:defRPr/>
            </a:pPr>
            <a:endParaRPr lang="pt-BR" sz="2000" b="1" dirty="0">
              <a:solidFill>
                <a:srgbClr val="0088CB"/>
              </a:solidFill>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dirty="0">
                <a:latin typeface="Calibri" panose="020F0502020204030204"/>
              </a:rPr>
              <a:t>Portaria nº 41, de 25 de janeiro de 2021;</a:t>
            </a:r>
          </a:p>
          <a:p>
            <a:pPr marR="0" lvl="0" algn="just" defTabSz="914400" rtl="0" eaLnBrk="1" fontAlgn="auto" latinLnBrk="0" hangingPunct="1">
              <a:lnSpc>
                <a:spcPct val="100000"/>
              </a:lnSpc>
              <a:spcBef>
                <a:spcPts val="0"/>
              </a:spcBef>
              <a:spcAft>
                <a:spcPts val="0"/>
              </a:spcAft>
              <a:buClrTx/>
              <a:buSzTx/>
              <a:tabLst/>
              <a:defRPr/>
            </a:pPr>
            <a:endParaRPr lang="pt-BR" sz="1600" dirty="0">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dirty="0">
                <a:latin typeface="Calibri" panose="020F0502020204030204"/>
              </a:rPr>
              <a:t>Ferramenta do SIMEC* para </a:t>
            </a:r>
            <a:r>
              <a:rPr lang="pt-BR" sz="1600" b="1" dirty="0">
                <a:latin typeface="Calibri" panose="020F0502020204030204"/>
              </a:rPr>
              <a:t>monitoramento e avaliação dos Planos de Educação </a:t>
            </a:r>
            <a:r>
              <a:rPr lang="pt-BR" sz="1600" dirty="0">
                <a:latin typeface="Calibri" panose="020F0502020204030204"/>
              </a:rPr>
              <a:t>dos estados, Distrito Federal e municípios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600" dirty="0">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b="1" dirty="0">
                <a:latin typeface="Calibri" panose="020F0502020204030204"/>
              </a:rPr>
              <a:t>Planejamento e gestão </a:t>
            </a:r>
            <a:r>
              <a:rPr lang="pt-BR" sz="1600" dirty="0">
                <a:latin typeface="Calibri" panose="020F0502020204030204"/>
              </a:rPr>
              <a:t>para a melhoria da qualidade da educação em </a:t>
            </a:r>
            <a:r>
              <a:rPr lang="pt-BR" sz="1600" b="1" dirty="0">
                <a:latin typeface="Calibri" panose="020F0502020204030204"/>
              </a:rPr>
              <a:t>convergência com metas, estratégias e diretrizes do Plano Nacional de Educação;</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pt-BR" sz="1600" b="1" dirty="0">
              <a:latin typeface="Calibri" panose="020F0502020204030204"/>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pt-BR" sz="1600" dirty="0">
                <a:latin typeface="Calibri" panose="020F0502020204030204"/>
              </a:rPr>
              <a:t>Integra-se ao Plano de Ações Articuladas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t-BR" sz="20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p:txBody>
      </p:sp>
      <p:sp>
        <p:nvSpPr>
          <p:cNvPr id="2" name="CaixaDeTexto 1">
            <a:extLst>
              <a:ext uri="{FF2B5EF4-FFF2-40B4-BE49-F238E27FC236}">
                <a16:creationId xmlns:a16="http://schemas.microsoft.com/office/drawing/2014/main" id="{C9A436F5-0ED9-4E1D-8285-E8DC0F3B1CC2}"/>
              </a:ext>
            </a:extLst>
          </p:cNvPr>
          <p:cNvSpPr txBox="1"/>
          <p:nvPr/>
        </p:nvSpPr>
        <p:spPr>
          <a:xfrm>
            <a:off x="845389" y="6581001"/>
            <a:ext cx="9609826" cy="276999"/>
          </a:xfrm>
          <a:prstGeom prst="rect">
            <a:avLst/>
          </a:prstGeom>
          <a:noFill/>
        </p:spPr>
        <p:txBody>
          <a:bodyPr wrap="square" rtlCol="0">
            <a:spAutoFit/>
          </a:bodyPr>
          <a:lstStyle/>
          <a:p>
            <a:r>
              <a:rPr lang="pt-BR" sz="1200" b="1" i="1" dirty="0"/>
              <a:t>*SIMEC: Sistema Integrado de Monitoramento Execução e Controle </a:t>
            </a:r>
          </a:p>
        </p:txBody>
      </p:sp>
    </p:spTree>
    <p:extLst>
      <p:ext uri="{BB962C8B-B14F-4D97-AF65-F5344CB8AC3E}">
        <p14:creationId xmlns:p14="http://schemas.microsoft.com/office/powerpoint/2010/main" val="3370715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6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2"/>
            <a:ext cx="11533517" cy="56244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4" name="Tabela 13">
            <a:extLst>
              <a:ext uri="{FF2B5EF4-FFF2-40B4-BE49-F238E27FC236}">
                <a16:creationId xmlns:a16="http://schemas.microsoft.com/office/drawing/2014/main" id="{53255A5F-1107-4EF1-813C-B0244E16531A}"/>
              </a:ext>
            </a:extLst>
          </p:cNvPr>
          <p:cNvGraphicFramePr>
            <a:graphicFrameLocks noGrp="1"/>
          </p:cNvGraphicFramePr>
          <p:nvPr>
            <p:extLst>
              <p:ext uri="{D42A27DB-BD31-4B8C-83A1-F6EECF244321}">
                <p14:modId xmlns:p14="http://schemas.microsoft.com/office/powerpoint/2010/main" val="1705295461"/>
              </p:ext>
            </p:extLst>
          </p:nvPr>
        </p:nvGraphicFramePr>
        <p:xfrm>
          <a:off x="1047750" y="1415960"/>
          <a:ext cx="10380453" cy="1338983"/>
        </p:xfrm>
        <a:graphic>
          <a:graphicData uri="http://schemas.openxmlformats.org/drawingml/2006/table">
            <a:tbl>
              <a:tblPr firstRow="1" firstCol="1" bandRow="1"/>
              <a:tblGrid>
                <a:gridCol w="3121960">
                  <a:extLst>
                    <a:ext uri="{9D8B030D-6E8A-4147-A177-3AD203B41FA5}">
                      <a16:colId xmlns:a16="http://schemas.microsoft.com/office/drawing/2014/main" val="4256301920"/>
                    </a:ext>
                  </a:extLst>
                </a:gridCol>
                <a:gridCol w="1657285">
                  <a:extLst>
                    <a:ext uri="{9D8B030D-6E8A-4147-A177-3AD203B41FA5}">
                      <a16:colId xmlns:a16="http://schemas.microsoft.com/office/drawing/2014/main" val="3655934325"/>
                    </a:ext>
                  </a:extLst>
                </a:gridCol>
                <a:gridCol w="1374079">
                  <a:extLst>
                    <a:ext uri="{9D8B030D-6E8A-4147-A177-3AD203B41FA5}">
                      <a16:colId xmlns:a16="http://schemas.microsoft.com/office/drawing/2014/main" val="2494581196"/>
                    </a:ext>
                  </a:extLst>
                </a:gridCol>
                <a:gridCol w="4227129">
                  <a:extLst>
                    <a:ext uri="{9D8B030D-6E8A-4147-A177-3AD203B41FA5}">
                      <a16:colId xmlns:a16="http://schemas.microsoft.com/office/drawing/2014/main" val="1335082031"/>
                    </a:ext>
                  </a:extLst>
                </a:gridCol>
              </a:tblGrid>
              <a:tr h="378039">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6B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VAGAS PARA CRIANÇAS E JOVENS, COM JORNADA AMPLIADA, NA REDE MUNICIPAL DE EDUCAÇÃO BÁSICA.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674192807"/>
                  </a:ext>
                </a:extLst>
              </a:tr>
              <a:tr h="305025">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488175"/>
                  </a:ext>
                </a:extLst>
              </a:tr>
              <a:tr h="144824">
                <a:tc row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28%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MUNICIPAL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23,64%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row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Escolar da Educação Básica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34833837"/>
                  </a:ext>
                </a:extLst>
              </a:tr>
              <a:tr h="297143">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REDE CONVENIADA</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vMerge="1">
                  <a:txBody>
                    <a:bodyPr/>
                    <a:lstStyle/>
                    <a:p>
                      <a:endParaRPr lang="pt-BR"/>
                    </a:p>
                  </a:txBody>
                  <a:tcPr/>
                </a:tc>
                <a:extLst>
                  <a:ext uri="{0D108BD9-81ED-4DB2-BD59-A6C34878D82A}">
                    <a16:rowId xmlns:a16="http://schemas.microsoft.com/office/drawing/2014/main" val="2375384380"/>
                  </a:ext>
                </a:extLst>
              </a:tr>
              <a:tr h="144824">
                <a:tc vMerge="1">
                  <a:txBody>
                    <a:bodyPr/>
                    <a:lstStyle/>
                    <a:p>
                      <a:endParaRPr lang="pt-BR"/>
                    </a:p>
                  </a:txBody>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TOTAL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27,73 %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vMerge="1">
                  <a:txBody>
                    <a:bodyPr/>
                    <a:lstStyle/>
                    <a:p>
                      <a:endParaRPr lang="pt-BR"/>
                    </a:p>
                  </a:txBody>
                  <a:tcPr/>
                </a:tc>
                <a:extLst>
                  <a:ext uri="{0D108BD9-81ED-4DB2-BD59-A6C34878D82A}">
                    <a16:rowId xmlns:a16="http://schemas.microsoft.com/office/drawing/2014/main" val="2918302070"/>
                  </a:ext>
                </a:extLst>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1254128109"/>
              </p:ext>
            </p:extLst>
          </p:nvPr>
        </p:nvGraphicFramePr>
        <p:xfrm>
          <a:off x="1047749" y="3013788"/>
          <a:ext cx="10055679" cy="33916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028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29328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Aprendizado Adequado na Idade Certa META 7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Fomentar a qualidade da Educação Básica em todas as etapas e modalidades, com melhoria do fluxo escolar e da aprendizagem, de modo a atingir as seguintes médias nacionais para o IDEB:</a:t>
            </a:r>
          </a:p>
        </p:txBody>
      </p:sp>
    </p:spTree>
    <p:extLst>
      <p:ext uri="{BB962C8B-B14F-4D97-AF65-F5344CB8AC3E}">
        <p14:creationId xmlns:p14="http://schemas.microsoft.com/office/powerpoint/2010/main" val="2096399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7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015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76FA6467-053A-4699-BAC4-F0C9970AC555}"/>
              </a:ext>
            </a:extLst>
          </p:cNvPr>
          <p:cNvGraphicFramePr>
            <a:graphicFrameLocks noGrp="1"/>
          </p:cNvGraphicFramePr>
          <p:nvPr>
            <p:extLst>
              <p:ext uri="{D42A27DB-BD31-4B8C-83A1-F6EECF244321}">
                <p14:modId xmlns:p14="http://schemas.microsoft.com/office/powerpoint/2010/main" val="2733002911"/>
              </p:ext>
            </p:extLst>
          </p:nvPr>
        </p:nvGraphicFramePr>
        <p:xfrm>
          <a:off x="1081895" y="1295763"/>
          <a:ext cx="10071879" cy="1037861"/>
        </p:xfrm>
        <a:graphic>
          <a:graphicData uri="http://schemas.openxmlformats.org/drawingml/2006/table">
            <a:tbl>
              <a:tblPr firstRow="1" firstCol="1" bandRow="1"/>
              <a:tblGrid>
                <a:gridCol w="3153821">
                  <a:extLst>
                    <a:ext uri="{9D8B030D-6E8A-4147-A177-3AD203B41FA5}">
                      <a16:colId xmlns:a16="http://schemas.microsoft.com/office/drawing/2014/main" val="2948981903"/>
                    </a:ext>
                  </a:extLst>
                </a:gridCol>
                <a:gridCol w="2667785">
                  <a:extLst>
                    <a:ext uri="{9D8B030D-6E8A-4147-A177-3AD203B41FA5}">
                      <a16:colId xmlns:a16="http://schemas.microsoft.com/office/drawing/2014/main" val="2257653126"/>
                    </a:ext>
                  </a:extLst>
                </a:gridCol>
                <a:gridCol w="1116361">
                  <a:extLst>
                    <a:ext uri="{9D8B030D-6E8A-4147-A177-3AD203B41FA5}">
                      <a16:colId xmlns:a16="http://schemas.microsoft.com/office/drawing/2014/main" val="3524680043"/>
                    </a:ext>
                  </a:extLst>
                </a:gridCol>
                <a:gridCol w="3133912">
                  <a:extLst>
                    <a:ext uri="{9D8B030D-6E8A-4147-A177-3AD203B41FA5}">
                      <a16:colId xmlns:a16="http://schemas.microsoft.com/office/drawing/2014/main" val="4294887968"/>
                    </a:ext>
                  </a:extLst>
                </a:gridCol>
              </a:tblGrid>
              <a:tr h="280513">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7A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MÉDIA DO IDEB NOS ANOS INICIAIS DO ENSINO FUNDAMENTAL NO MUNICÍPIO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53076446"/>
                  </a:ext>
                </a:extLst>
              </a:tr>
              <a:tr h="379204">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3369538"/>
                  </a:ext>
                </a:extLst>
              </a:tr>
              <a:tr h="378144">
                <a:tc>
                  <a:txBody>
                    <a:bodyPr/>
                    <a:lstStyle/>
                    <a:p>
                      <a:pPr marL="228600"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 (rede Municipal)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6,4</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52211933"/>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584272634"/>
              </p:ext>
            </p:extLst>
          </p:nvPr>
        </p:nvGraphicFramePr>
        <p:xfrm>
          <a:off x="1081895" y="2603241"/>
          <a:ext cx="10071879" cy="35363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3284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7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015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8" name="Tabela 7">
            <a:extLst>
              <a:ext uri="{FF2B5EF4-FFF2-40B4-BE49-F238E27FC236}">
                <a16:creationId xmlns:a16="http://schemas.microsoft.com/office/drawing/2014/main" id="{E0B5C966-664B-4F22-94DF-618D56B9C6A5}"/>
              </a:ext>
            </a:extLst>
          </p:cNvPr>
          <p:cNvGraphicFramePr>
            <a:graphicFrameLocks noGrp="1"/>
          </p:cNvGraphicFramePr>
          <p:nvPr>
            <p:extLst>
              <p:ext uri="{D42A27DB-BD31-4B8C-83A1-F6EECF244321}">
                <p14:modId xmlns:p14="http://schemas.microsoft.com/office/powerpoint/2010/main" val="495329965"/>
              </p:ext>
            </p:extLst>
          </p:nvPr>
        </p:nvGraphicFramePr>
        <p:xfrm>
          <a:off x="1065183" y="1265481"/>
          <a:ext cx="10069541" cy="1010994"/>
        </p:xfrm>
        <a:graphic>
          <a:graphicData uri="http://schemas.openxmlformats.org/drawingml/2006/table">
            <a:tbl>
              <a:tblPr firstRow="1" firstCol="1" bandRow="1"/>
              <a:tblGrid>
                <a:gridCol w="3159501">
                  <a:extLst>
                    <a:ext uri="{9D8B030D-6E8A-4147-A177-3AD203B41FA5}">
                      <a16:colId xmlns:a16="http://schemas.microsoft.com/office/drawing/2014/main" val="758358927"/>
                    </a:ext>
                  </a:extLst>
                </a:gridCol>
                <a:gridCol w="2624194">
                  <a:extLst>
                    <a:ext uri="{9D8B030D-6E8A-4147-A177-3AD203B41FA5}">
                      <a16:colId xmlns:a16="http://schemas.microsoft.com/office/drawing/2014/main" val="3888394747"/>
                    </a:ext>
                  </a:extLst>
                </a:gridCol>
                <a:gridCol w="1195579">
                  <a:extLst>
                    <a:ext uri="{9D8B030D-6E8A-4147-A177-3AD203B41FA5}">
                      <a16:colId xmlns:a16="http://schemas.microsoft.com/office/drawing/2014/main" val="182035789"/>
                    </a:ext>
                  </a:extLst>
                </a:gridCol>
                <a:gridCol w="3090267">
                  <a:extLst>
                    <a:ext uri="{9D8B030D-6E8A-4147-A177-3AD203B41FA5}">
                      <a16:colId xmlns:a16="http://schemas.microsoft.com/office/drawing/2014/main" val="162005224"/>
                    </a:ext>
                  </a:extLst>
                </a:gridCol>
              </a:tblGrid>
              <a:tr h="345485">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7B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MÉDIA DO IDEB NOS ANOS FINAIS DO ENSINO FUNDAMENTAL NO MUNICÍPIO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173666499"/>
                  </a:ext>
                </a:extLst>
              </a:tr>
              <a:tr h="39888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31170227"/>
                  </a:ext>
                </a:extLst>
              </a:tr>
              <a:tr h="266628">
                <a:tc>
                  <a:txBody>
                    <a:bodyPr/>
                    <a:lstStyle/>
                    <a:p>
                      <a:pPr marL="228600"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5,7</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 (rede Estadual)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46537532"/>
                  </a:ext>
                </a:extLst>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2026466627"/>
              </p:ext>
            </p:extLst>
          </p:nvPr>
        </p:nvGraphicFramePr>
        <p:xfrm>
          <a:off x="1065182" y="2618933"/>
          <a:ext cx="9963601" cy="35773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52519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7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015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5" name="Tabela 14">
            <a:extLst>
              <a:ext uri="{FF2B5EF4-FFF2-40B4-BE49-F238E27FC236}">
                <a16:creationId xmlns:a16="http://schemas.microsoft.com/office/drawing/2014/main" id="{BDA43AAC-83CE-4831-A79F-8722A149A4BF}"/>
              </a:ext>
            </a:extLst>
          </p:cNvPr>
          <p:cNvGraphicFramePr>
            <a:graphicFrameLocks noGrp="1"/>
          </p:cNvGraphicFramePr>
          <p:nvPr>
            <p:extLst>
              <p:ext uri="{D42A27DB-BD31-4B8C-83A1-F6EECF244321}">
                <p14:modId xmlns:p14="http://schemas.microsoft.com/office/powerpoint/2010/main" val="4145921588"/>
              </p:ext>
            </p:extLst>
          </p:nvPr>
        </p:nvGraphicFramePr>
        <p:xfrm>
          <a:off x="1064284" y="1301784"/>
          <a:ext cx="10041865" cy="908016"/>
        </p:xfrm>
        <a:graphic>
          <a:graphicData uri="http://schemas.openxmlformats.org/drawingml/2006/table">
            <a:tbl>
              <a:tblPr firstRow="1" firstCol="1" bandRow="1"/>
              <a:tblGrid>
                <a:gridCol w="3134407">
                  <a:extLst>
                    <a:ext uri="{9D8B030D-6E8A-4147-A177-3AD203B41FA5}">
                      <a16:colId xmlns:a16="http://schemas.microsoft.com/office/drawing/2014/main" val="4110887717"/>
                    </a:ext>
                  </a:extLst>
                </a:gridCol>
                <a:gridCol w="2601640">
                  <a:extLst>
                    <a:ext uri="{9D8B030D-6E8A-4147-A177-3AD203B41FA5}">
                      <a16:colId xmlns:a16="http://schemas.microsoft.com/office/drawing/2014/main" val="1838935827"/>
                    </a:ext>
                  </a:extLst>
                </a:gridCol>
                <a:gridCol w="1240317">
                  <a:extLst>
                    <a:ext uri="{9D8B030D-6E8A-4147-A177-3AD203B41FA5}">
                      <a16:colId xmlns:a16="http://schemas.microsoft.com/office/drawing/2014/main" val="1497425458"/>
                    </a:ext>
                  </a:extLst>
                </a:gridCol>
                <a:gridCol w="3065501">
                  <a:extLst>
                    <a:ext uri="{9D8B030D-6E8A-4147-A177-3AD203B41FA5}">
                      <a16:colId xmlns:a16="http://schemas.microsoft.com/office/drawing/2014/main" val="446052533"/>
                    </a:ext>
                  </a:extLst>
                </a:gridCol>
              </a:tblGrid>
              <a:tr h="310295">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7C</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MÉDIA DO IDEB NO ENSINO MÉDIO NO MUNICÍPIO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4277470295"/>
                  </a:ext>
                </a:extLst>
              </a:tr>
              <a:tr h="35825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49480151"/>
                  </a:ext>
                </a:extLst>
              </a:tr>
              <a:tr h="239470">
                <a:tc>
                  <a:txBody>
                    <a:bodyPr/>
                    <a:lstStyle/>
                    <a:p>
                      <a:pPr marL="228600"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 (Estadual)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INEP</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2535424"/>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3134684412"/>
              </p:ext>
            </p:extLst>
          </p:nvPr>
        </p:nvGraphicFramePr>
        <p:xfrm>
          <a:off x="1064283" y="2463282"/>
          <a:ext cx="10041865" cy="3693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0316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1958197"/>
            <a:ext cx="8343900" cy="391639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194883" y="2124793"/>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Escolaridade Média</a:t>
            </a:r>
          </a:p>
          <a:p>
            <a:pPr algn="ctr"/>
            <a:r>
              <a:rPr lang="pt-BR" sz="2500" b="1" dirty="0">
                <a:solidFill>
                  <a:srgbClr val="0088CB"/>
                </a:solidFill>
                <a:latin typeface="Arial Black" panose="020B0A04020102020204" pitchFamily="34" charset="0"/>
              </a:rPr>
              <a:t>META 8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Elevar a escolaridade média da população de 18 (dezoito) a 29 (vinte e nove) anos, de modo a alcançar, no mínimo, 12 (doze) anos de estudo no último ano de vigência deste Plano, para as populações de regiões de menor escolaridade no Município e dos 25% (vinte e cinco por cento) mais pobres, e igualar a escolaridade média entre negros e não negros declarados à Fundação Instituto Brasileiro de Geografia e Estatística- IBGE.</a:t>
            </a:r>
          </a:p>
        </p:txBody>
      </p:sp>
    </p:spTree>
    <p:extLst>
      <p:ext uri="{BB962C8B-B14F-4D97-AF65-F5344CB8AC3E}">
        <p14:creationId xmlns:p14="http://schemas.microsoft.com/office/powerpoint/2010/main" val="8107993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8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5629FA5A-6198-4F4B-B2AA-DEAF6C91F57F}"/>
              </a:ext>
            </a:extLst>
          </p:cNvPr>
          <p:cNvGraphicFramePr>
            <a:graphicFrameLocks noGrp="1"/>
          </p:cNvGraphicFramePr>
          <p:nvPr>
            <p:extLst>
              <p:ext uri="{D42A27DB-BD31-4B8C-83A1-F6EECF244321}">
                <p14:modId xmlns:p14="http://schemas.microsoft.com/office/powerpoint/2010/main" val="3913466404"/>
              </p:ext>
            </p:extLst>
          </p:nvPr>
        </p:nvGraphicFramePr>
        <p:xfrm>
          <a:off x="1053320" y="1270975"/>
          <a:ext cx="10090928" cy="1210053"/>
        </p:xfrm>
        <a:graphic>
          <a:graphicData uri="http://schemas.openxmlformats.org/drawingml/2006/table">
            <a:tbl>
              <a:tblPr firstRow="1" firstCol="1" bandRow="1"/>
              <a:tblGrid>
                <a:gridCol w="3213926">
                  <a:extLst>
                    <a:ext uri="{9D8B030D-6E8A-4147-A177-3AD203B41FA5}">
                      <a16:colId xmlns:a16="http://schemas.microsoft.com/office/drawing/2014/main" val="2158598105"/>
                    </a:ext>
                  </a:extLst>
                </a:gridCol>
                <a:gridCol w="2075842">
                  <a:extLst>
                    <a:ext uri="{9D8B030D-6E8A-4147-A177-3AD203B41FA5}">
                      <a16:colId xmlns:a16="http://schemas.microsoft.com/office/drawing/2014/main" val="3316470138"/>
                    </a:ext>
                  </a:extLst>
                </a:gridCol>
                <a:gridCol w="2497560">
                  <a:extLst>
                    <a:ext uri="{9D8B030D-6E8A-4147-A177-3AD203B41FA5}">
                      <a16:colId xmlns:a16="http://schemas.microsoft.com/office/drawing/2014/main" val="3543363327"/>
                    </a:ext>
                  </a:extLst>
                </a:gridCol>
                <a:gridCol w="2303600">
                  <a:extLst>
                    <a:ext uri="{9D8B030D-6E8A-4147-A177-3AD203B41FA5}">
                      <a16:colId xmlns:a16="http://schemas.microsoft.com/office/drawing/2014/main" val="4153410639"/>
                    </a:ext>
                  </a:extLst>
                </a:gridCol>
              </a:tblGrid>
              <a:tr h="354247">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8A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Bef>
                          <a:spcPts val="1200"/>
                        </a:spcBef>
                        <a:spcAft>
                          <a:spcPts val="12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ESCOLARIDADE MÉDIA DA POPULAÇÃO DE 18 A 29 ANOS DE IDADE COM MENOS DE 12 (DOZE) ANOS DE ESTUDO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98845821"/>
                  </a:ext>
                </a:extLst>
              </a:tr>
              <a:tr h="387539">
                <a:tc>
                  <a:txBody>
                    <a:bodyPr/>
                    <a:lstStyle/>
                    <a:p>
                      <a:pPr algn="ctr">
                        <a:lnSpc>
                          <a:spcPct val="107000"/>
                        </a:lnSpc>
                        <a:spcBef>
                          <a:spcPts val="1200"/>
                        </a:spcBef>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Bef>
                          <a:spcPts val="1200"/>
                        </a:spcBef>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10809214"/>
                  </a:ext>
                </a:extLst>
              </a:tr>
              <a:tr h="387539">
                <a:tc>
                  <a:txBody>
                    <a:bodyPr/>
                    <a:lstStyle/>
                    <a:p>
                      <a:pPr>
                        <a:lnSpc>
                          <a:spcPct val="107000"/>
                        </a:lnSpc>
                        <a:spcBef>
                          <a:spcPts val="1200"/>
                        </a:spcBef>
                        <a:spcAft>
                          <a:spcPts val="12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33,5%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SIMEC/PNAD 2015*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4706785"/>
                  </a:ext>
                </a:extLst>
              </a:tr>
            </a:tbl>
          </a:graphicData>
        </a:graphic>
      </p:graphicFrame>
      <p:sp>
        <p:nvSpPr>
          <p:cNvPr id="5" name="CaixaDeTexto 4">
            <a:extLst>
              <a:ext uri="{FF2B5EF4-FFF2-40B4-BE49-F238E27FC236}">
                <a16:creationId xmlns:a16="http://schemas.microsoft.com/office/drawing/2014/main" id="{960E2AD8-F483-4F29-B9E1-CF44E474F986}"/>
              </a:ext>
            </a:extLst>
          </p:cNvPr>
          <p:cNvSpPr txBox="1"/>
          <p:nvPr/>
        </p:nvSpPr>
        <p:spPr>
          <a:xfrm>
            <a:off x="928059" y="6448245"/>
            <a:ext cx="6495690" cy="276999"/>
          </a:xfrm>
          <a:prstGeom prst="rect">
            <a:avLst/>
          </a:prstGeom>
          <a:noFill/>
        </p:spPr>
        <p:txBody>
          <a:bodyPr wrap="square" rtlCol="0">
            <a:spAutoFit/>
          </a:bodyPr>
          <a:lstStyle/>
          <a:p>
            <a:r>
              <a:rPr lang="pt-BR" sz="1200" i="1" dirty="0">
                <a:solidFill>
                  <a:srgbClr val="000000"/>
                </a:solidFill>
                <a:effectLst/>
                <a:latin typeface="Times New Roman" panose="02020603050405020304" pitchFamily="18" charset="0"/>
                <a:ea typeface="Times New Roman" panose="02020603050405020304" pitchFamily="18" charset="0"/>
              </a:rPr>
              <a:t>*O índice foi extraído do relatório do PME 2017</a:t>
            </a:r>
            <a:endParaRPr lang="pt-BR" sz="1200" i="1" dirty="0"/>
          </a:p>
        </p:txBody>
      </p:sp>
      <p:graphicFrame>
        <p:nvGraphicFramePr>
          <p:cNvPr id="13" name="Gráfico 12"/>
          <p:cNvGraphicFramePr>
            <a:graphicFrameLocks/>
          </p:cNvGraphicFramePr>
          <p:nvPr>
            <p:extLst>
              <p:ext uri="{D42A27DB-BD31-4B8C-83A1-F6EECF244321}">
                <p14:modId xmlns:p14="http://schemas.microsoft.com/office/powerpoint/2010/main" val="3587043856"/>
              </p:ext>
            </p:extLst>
          </p:nvPr>
        </p:nvGraphicFramePr>
        <p:xfrm>
          <a:off x="928059" y="2780523"/>
          <a:ext cx="10206666" cy="342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60682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8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 name="Tabela 2">
            <a:extLst>
              <a:ext uri="{FF2B5EF4-FFF2-40B4-BE49-F238E27FC236}">
                <a16:creationId xmlns:a16="http://schemas.microsoft.com/office/drawing/2014/main" id="{3FD92A9B-8BD9-41C3-AC42-95BD7887933E}"/>
              </a:ext>
            </a:extLst>
          </p:cNvPr>
          <p:cNvGraphicFramePr>
            <a:graphicFrameLocks noGrp="1"/>
          </p:cNvGraphicFramePr>
          <p:nvPr>
            <p:extLst>
              <p:ext uri="{D42A27DB-BD31-4B8C-83A1-F6EECF244321}">
                <p14:modId xmlns:p14="http://schemas.microsoft.com/office/powerpoint/2010/main" val="460039387"/>
              </p:ext>
            </p:extLst>
          </p:nvPr>
        </p:nvGraphicFramePr>
        <p:xfrm>
          <a:off x="1011626" y="1268433"/>
          <a:ext cx="10123099" cy="1266883"/>
        </p:xfrm>
        <a:graphic>
          <a:graphicData uri="http://schemas.openxmlformats.org/drawingml/2006/table">
            <a:tbl>
              <a:tblPr firstRow="1" firstCol="1" bandRow="1"/>
              <a:tblGrid>
                <a:gridCol w="3233349">
                  <a:extLst>
                    <a:ext uri="{9D8B030D-6E8A-4147-A177-3AD203B41FA5}">
                      <a16:colId xmlns:a16="http://schemas.microsoft.com/office/drawing/2014/main" val="3780594711"/>
                    </a:ext>
                  </a:extLst>
                </a:gridCol>
                <a:gridCol w="2280136">
                  <a:extLst>
                    <a:ext uri="{9D8B030D-6E8A-4147-A177-3AD203B41FA5}">
                      <a16:colId xmlns:a16="http://schemas.microsoft.com/office/drawing/2014/main" val="3135675218"/>
                    </a:ext>
                  </a:extLst>
                </a:gridCol>
                <a:gridCol w="2323104">
                  <a:extLst>
                    <a:ext uri="{9D8B030D-6E8A-4147-A177-3AD203B41FA5}">
                      <a16:colId xmlns:a16="http://schemas.microsoft.com/office/drawing/2014/main" val="4113257718"/>
                    </a:ext>
                  </a:extLst>
                </a:gridCol>
                <a:gridCol w="2286510">
                  <a:extLst>
                    <a:ext uri="{9D8B030D-6E8A-4147-A177-3AD203B41FA5}">
                      <a16:colId xmlns:a16="http://schemas.microsoft.com/office/drawing/2014/main" val="29251093"/>
                    </a:ext>
                  </a:extLst>
                </a:gridCol>
              </a:tblGrid>
              <a:tr h="332667">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8B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Bef>
                          <a:spcPts val="1200"/>
                        </a:spcBef>
                        <a:spcAft>
                          <a:spcPts val="12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ESCOLARIDADE MÉDIA DA POPULAÇÃO DE 18 A 29 ANOS DE IDADE COM MENOS DE 12 (DOZE) ANOS DE ESTUDO.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305844261"/>
                  </a:ext>
                </a:extLst>
              </a:tr>
              <a:tr h="415954">
                <a:tc>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Bef>
                          <a:spcPts val="1200"/>
                        </a:spcBef>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265665"/>
                  </a:ext>
                </a:extLst>
              </a:tr>
              <a:tr h="415954">
                <a:tc>
                  <a:txBody>
                    <a:bodyPr/>
                    <a:lstStyle/>
                    <a:p>
                      <a:pPr algn="ctr">
                        <a:lnSpc>
                          <a:spcPct val="107000"/>
                        </a:lnSpc>
                        <a:spcBef>
                          <a:spcPts val="1200"/>
                        </a:spcBef>
                        <a:spcAft>
                          <a:spcPts val="12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Bef>
                          <a:spcPts val="1200"/>
                        </a:spcBef>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 (rede Municipal)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89,09</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Bef>
                          <a:spcPts val="1200"/>
                        </a:spcBef>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SIMEC/PNAD 2013*</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0800" marR="50800" marT="127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298022739"/>
                  </a:ext>
                </a:extLst>
              </a:tr>
            </a:tbl>
          </a:graphicData>
        </a:graphic>
      </p:graphicFrame>
      <p:sp>
        <p:nvSpPr>
          <p:cNvPr id="5" name="CaixaDeTexto 4">
            <a:extLst>
              <a:ext uri="{FF2B5EF4-FFF2-40B4-BE49-F238E27FC236}">
                <a16:creationId xmlns:a16="http://schemas.microsoft.com/office/drawing/2014/main" id="{960E2AD8-F483-4F29-B9E1-CF44E474F986}"/>
              </a:ext>
            </a:extLst>
          </p:cNvPr>
          <p:cNvSpPr txBox="1"/>
          <p:nvPr/>
        </p:nvSpPr>
        <p:spPr>
          <a:xfrm>
            <a:off x="928059" y="6448245"/>
            <a:ext cx="6495690" cy="276999"/>
          </a:xfrm>
          <a:prstGeom prst="rect">
            <a:avLst/>
          </a:prstGeom>
          <a:noFill/>
        </p:spPr>
        <p:txBody>
          <a:bodyPr wrap="square" rtlCol="0">
            <a:spAutoFit/>
          </a:bodyPr>
          <a:lstStyle/>
          <a:p>
            <a:r>
              <a:rPr lang="pt-BR" sz="1200" i="1" dirty="0">
                <a:solidFill>
                  <a:srgbClr val="000000"/>
                </a:solidFill>
                <a:effectLst/>
                <a:latin typeface="Times New Roman" panose="02020603050405020304" pitchFamily="18" charset="0"/>
                <a:ea typeface="Times New Roman" panose="02020603050405020304" pitchFamily="18" charset="0"/>
              </a:rPr>
              <a:t>*O índice foi extraído do relatório do PME 2017</a:t>
            </a:r>
            <a:endParaRPr lang="pt-BR" sz="1200" i="1" dirty="0"/>
          </a:p>
        </p:txBody>
      </p:sp>
      <p:graphicFrame>
        <p:nvGraphicFramePr>
          <p:cNvPr id="14" name="Gráfico 13"/>
          <p:cNvGraphicFramePr>
            <a:graphicFrameLocks/>
          </p:cNvGraphicFramePr>
          <p:nvPr>
            <p:extLst>
              <p:ext uri="{D42A27DB-BD31-4B8C-83A1-F6EECF244321}">
                <p14:modId xmlns:p14="http://schemas.microsoft.com/office/powerpoint/2010/main" val="3640035614"/>
              </p:ext>
            </p:extLst>
          </p:nvPr>
        </p:nvGraphicFramePr>
        <p:xfrm>
          <a:off x="928059" y="2715209"/>
          <a:ext cx="10206666" cy="348681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50635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4999" y="2105024"/>
            <a:ext cx="8505825" cy="355390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Alfabetização e Alfabetismo Funcional de Jovens e Adultos</a:t>
            </a:r>
          </a:p>
          <a:p>
            <a:pPr algn="ctr"/>
            <a:r>
              <a:rPr lang="pt-BR" sz="2500" b="1" dirty="0">
                <a:solidFill>
                  <a:srgbClr val="0088CB"/>
                </a:solidFill>
                <a:latin typeface="Arial Black" panose="020B0A04020102020204" pitchFamily="34" charset="0"/>
              </a:rPr>
              <a:t>META 9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Elevar a taxa de alfabetização da população com 15 (quinze) anos ou mais e, até o final da vigência deste PME, erradicar o analfabetismo absoluto e reduzir em 50% (cinquenta por cento) a taxa de analfabetismo funcional.</a:t>
            </a:r>
          </a:p>
        </p:txBody>
      </p:sp>
      <p:sp>
        <p:nvSpPr>
          <p:cNvPr id="7" name="Retângulo: Cantos Arredondados 6">
            <a:extLst>
              <a:ext uri="{FF2B5EF4-FFF2-40B4-BE49-F238E27FC236}">
                <a16:creationId xmlns:a16="http://schemas.microsoft.com/office/drawing/2014/main" id="{559E4133-8684-4F4B-B992-E0ABA36FEFC7}"/>
              </a:ext>
            </a:extLst>
          </p:cNvPr>
          <p:cNvSpPr/>
          <p:nvPr/>
        </p:nvSpPr>
        <p:spPr>
          <a:xfrm>
            <a:off x="3905250" y="5876925"/>
            <a:ext cx="6553200" cy="828492"/>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2467D6AF-0F53-452E-9946-6AC28746771C}"/>
              </a:ext>
            </a:extLst>
          </p:cNvPr>
          <p:cNvSpPr txBox="1"/>
          <p:nvPr/>
        </p:nvSpPr>
        <p:spPr>
          <a:xfrm>
            <a:off x="4994154" y="5973609"/>
            <a:ext cx="4807071" cy="692497"/>
          </a:xfrm>
          <a:prstGeom prst="rect">
            <a:avLst/>
          </a:prstGeom>
          <a:noFill/>
        </p:spPr>
        <p:txBody>
          <a:bodyPr wrap="square" rtlCol="0">
            <a:spAutoFit/>
          </a:bodyPr>
          <a:lstStyle/>
          <a:p>
            <a:pPr algn="just"/>
            <a:r>
              <a:rPr lang="pt-BR" sz="1300" b="1" dirty="0">
                <a:solidFill>
                  <a:schemeClr val="bg1"/>
                </a:solidFill>
              </a:rPr>
              <a:t>ODS 4 – META 4.6: </a:t>
            </a:r>
            <a:r>
              <a:rPr lang="pt-BR" sz="1300" dirty="0">
                <a:solidFill>
                  <a:schemeClr val="bg1"/>
                </a:solidFill>
              </a:rPr>
              <a:t>Até 2030, garantir que todos os jovens e adultos estejam alfabetizados, tendo adquirido os conhecimentos básicos em leitura, escrita e matemática.</a:t>
            </a:r>
            <a:endParaRPr lang="pt-BR" sz="1300" dirty="0"/>
          </a:p>
        </p:txBody>
      </p:sp>
      <p:pic>
        <p:nvPicPr>
          <p:cNvPr id="9" name="Imagem 8">
            <a:extLst>
              <a:ext uri="{FF2B5EF4-FFF2-40B4-BE49-F238E27FC236}">
                <a16:creationId xmlns:a16="http://schemas.microsoft.com/office/drawing/2014/main" id="{31D97B32-9872-455E-9A1D-A69F6C380DA2}"/>
              </a:ext>
            </a:extLst>
          </p:cNvPr>
          <p:cNvPicPr>
            <a:picLocks noChangeAspect="1"/>
          </p:cNvPicPr>
          <p:nvPr/>
        </p:nvPicPr>
        <p:blipFill>
          <a:blip r:embed="rId3"/>
          <a:stretch>
            <a:fillRect/>
          </a:stretch>
        </p:blipFill>
        <p:spPr>
          <a:xfrm>
            <a:off x="4037611" y="5964983"/>
            <a:ext cx="790119" cy="645367"/>
          </a:xfrm>
          <a:prstGeom prst="roundRect">
            <a:avLst/>
          </a:prstGeom>
        </p:spPr>
      </p:pic>
    </p:spTree>
    <p:extLst>
      <p:ext uri="{BB962C8B-B14F-4D97-AF65-F5344CB8AC3E}">
        <p14:creationId xmlns:p14="http://schemas.microsoft.com/office/powerpoint/2010/main" val="1021808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9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4" name="Tabela 3">
            <a:extLst>
              <a:ext uri="{FF2B5EF4-FFF2-40B4-BE49-F238E27FC236}">
                <a16:creationId xmlns:a16="http://schemas.microsoft.com/office/drawing/2014/main" id="{B6332ADD-C69C-4DD0-BFBF-5A690441F3D9}"/>
              </a:ext>
            </a:extLst>
          </p:cNvPr>
          <p:cNvGraphicFramePr>
            <a:graphicFrameLocks noGrp="1"/>
          </p:cNvGraphicFramePr>
          <p:nvPr>
            <p:extLst>
              <p:ext uri="{D42A27DB-BD31-4B8C-83A1-F6EECF244321}">
                <p14:modId xmlns:p14="http://schemas.microsoft.com/office/powerpoint/2010/main" val="2882784063"/>
              </p:ext>
            </p:extLst>
          </p:nvPr>
        </p:nvGraphicFramePr>
        <p:xfrm>
          <a:off x="1063744" y="1269883"/>
          <a:ext cx="10099556" cy="838018"/>
        </p:xfrm>
        <a:graphic>
          <a:graphicData uri="http://schemas.openxmlformats.org/drawingml/2006/table">
            <a:tbl>
              <a:tblPr firstRow="1" firstCol="1" bandRow="1"/>
              <a:tblGrid>
                <a:gridCol w="3182665">
                  <a:extLst>
                    <a:ext uri="{9D8B030D-6E8A-4147-A177-3AD203B41FA5}">
                      <a16:colId xmlns:a16="http://schemas.microsoft.com/office/drawing/2014/main" val="2534634106"/>
                    </a:ext>
                  </a:extLst>
                </a:gridCol>
                <a:gridCol w="1867113">
                  <a:extLst>
                    <a:ext uri="{9D8B030D-6E8A-4147-A177-3AD203B41FA5}">
                      <a16:colId xmlns:a16="http://schemas.microsoft.com/office/drawing/2014/main" val="868716113"/>
                    </a:ext>
                  </a:extLst>
                </a:gridCol>
                <a:gridCol w="2524889">
                  <a:extLst>
                    <a:ext uri="{9D8B030D-6E8A-4147-A177-3AD203B41FA5}">
                      <a16:colId xmlns:a16="http://schemas.microsoft.com/office/drawing/2014/main" val="2186818208"/>
                    </a:ext>
                  </a:extLst>
                </a:gridCol>
                <a:gridCol w="2524889">
                  <a:extLst>
                    <a:ext uri="{9D8B030D-6E8A-4147-A177-3AD203B41FA5}">
                      <a16:colId xmlns:a16="http://schemas.microsoft.com/office/drawing/2014/main" val="1664736114"/>
                    </a:ext>
                  </a:extLst>
                </a:gridCol>
              </a:tblGrid>
              <a:tr h="226499">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9A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TAXA DE ALFABETIZAÇÃO DA POPULAÇÃO COM 15 (QUINZE) ANOS OU MAIS DE IDADE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701634356"/>
                  </a:ext>
                </a:extLst>
              </a:tr>
              <a:tr h="306188">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9426666"/>
                  </a:ext>
                </a:extLst>
              </a:tr>
              <a:tr h="305331">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em 2020</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97,00%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SEADE MUNICÍPIO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9066773"/>
                  </a:ext>
                </a:extLst>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1468459321"/>
              </p:ext>
            </p:extLst>
          </p:nvPr>
        </p:nvGraphicFramePr>
        <p:xfrm>
          <a:off x="1063743" y="2360646"/>
          <a:ext cx="10011693" cy="38616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9655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7CC3CD10-82B5-4909-9C67-097BC1E36E30}"/>
              </a:ext>
            </a:extLst>
          </p:cNvPr>
          <p:cNvSpPr/>
          <p:nvPr/>
        </p:nvSpPr>
        <p:spPr>
          <a:xfrm>
            <a:off x="4673008" y="3570058"/>
            <a:ext cx="2880000" cy="2880000"/>
          </a:xfrm>
          <a:prstGeom prst="ellipse">
            <a:avLst/>
          </a:prstGeom>
          <a:solidFill>
            <a:srgbClr val="0088CB"/>
          </a:solidFill>
          <a:ln>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500" b="1" dirty="0"/>
              <a:t>EIXOS</a:t>
            </a:r>
            <a:endParaRPr lang="pt-BR" sz="2000" b="1" dirty="0"/>
          </a:p>
          <a:p>
            <a:pPr algn="ctr"/>
            <a:endParaRPr lang="pt-BR" sz="2000" b="1" dirty="0"/>
          </a:p>
          <a:p>
            <a:pPr algn="ctr"/>
            <a:endParaRPr lang="pt-BR" sz="2000" b="1" dirty="0"/>
          </a:p>
          <a:p>
            <a:pPr algn="ctr"/>
            <a:endParaRPr lang="pt-BR" sz="2000" b="1" dirty="0"/>
          </a:p>
        </p:txBody>
      </p:sp>
      <p:sp>
        <p:nvSpPr>
          <p:cNvPr id="5" name="Elipse 4">
            <a:extLst>
              <a:ext uri="{FF2B5EF4-FFF2-40B4-BE49-F238E27FC236}">
                <a16:creationId xmlns:a16="http://schemas.microsoft.com/office/drawing/2014/main" id="{481D1B51-DD59-4BAF-8037-32C235CFF0DC}"/>
              </a:ext>
            </a:extLst>
          </p:cNvPr>
          <p:cNvSpPr/>
          <p:nvPr/>
        </p:nvSpPr>
        <p:spPr>
          <a:xfrm>
            <a:off x="4304229" y="3214458"/>
            <a:ext cx="3600000" cy="3600000"/>
          </a:xfrm>
          <a:prstGeom prst="ellipse">
            <a:avLst/>
          </a:prstGeom>
          <a:noFill/>
          <a:ln w="76200">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6" name="Elipse 5">
            <a:extLst>
              <a:ext uri="{FF2B5EF4-FFF2-40B4-BE49-F238E27FC236}">
                <a16:creationId xmlns:a16="http://schemas.microsoft.com/office/drawing/2014/main" id="{23791A1C-305C-4267-A002-AAABCB883206}"/>
              </a:ext>
            </a:extLst>
          </p:cNvPr>
          <p:cNvSpPr/>
          <p:nvPr/>
        </p:nvSpPr>
        <p:spPr>
          <a:xfrm>
            <a:off x="2242937" y="5253889"/>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Elipse 7">
            <a:extLst>
              <a:ext uri="{FF2B5EF4-FFF2-40B4-BE49-F238E27FC236}">
                <a16:creationId xmlns:a16="http://schemas.microsoft.com/office/drawing/2014/main" id="{B547B9FE-73F1-40C3-895A-04FE0502BDBE}"/>
              </a:ext>
            </a:extLst>
          </p:cNvPr>
          <p:cNvSpPr/>
          <p:nvPr/>
        </p:nvSpPr>
        <p:spPr>
          <a:xfrm>
            <a:off x="2293192" y="3164968"/>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9" name="Conector reto 8">
            <a:extLst>
              <a:ext uri="{FF2B5EF4-FFF2-40B4-BE49-F238E27FC236}">
                <a16:creationId xmlns:a16="http://schemas.microsoft.com/office/drawing/2014/main" id="{E7C23ACE-9014-4E6D-98F0-C1B746DE6630}"/>
              </a:ext>
            </a:extLst>
          </p:cNvPr>
          <p:cNvCxnSpPr>
            <a:cxnSpLocks/>
          </p:cNvCxnSpPr>
          <p:nvPr/>
        </p:nvCxnSpPr>
        <p:spPr>
          <a:xfrm flipH="1" flipV="1">
            <a:off x="3778786" y="4219460"/>
            <a:ext cx="944543" cy="295840"/>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0" name="Elipse 9">
            <a:extLst>
              <a:ext uri="{FF2B5EF4-FFF2-40B4-BE49-F238E27FC236}">
                <a16:creationId xmlns:a16="http://schemas.microsoft.com/office/drawing/2014/main" id="{6864137E-111F-4975-BBD8-DACF1C5B45F2}"/>
              </a:ext>
            </a:extLst>
          </p:cNvPr>
          <p:cNvSpPr/>
          <p:nvPr/>
        </p:nvSpPr>
        <p:spPr>
          <a:xfrm>
            <a:off x="3471560" y="1577840"/>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2" name="Conector reto 11">
            <a:extLst>
              <a:ext uri="{FF2B5EF4-FFF2-40B4-BE49-F238E27FC236}">
                <a16:creationId xmlns:a16="http://schemas.microsoft.com/office/drawing/2014/main" id="{13223707-0EAE-4CA0-9474-2CA18E2823E7}"/>
              </a:ext>
            </a:extLst>
          </p:cNvPr>
          <p:cNvCxnSpPr>
            <a:cxnSpLocks/>
          </p:cNvCxnSpPr>
          <p:nvPr/>
        </p:nvCxnSpPr>
        <p:spPr>
          <a:xfrm flipH="1" flipV="1">
            <a:off x="4717143" y="2946400"/>
            <a:ext cx="624114" cy="885371"/>
          </a:xfrm>
          <a:prstGeom prst="line">
            <a:avLst/>
          </a:prstGeom>
          <a:ln w="38100">
            <a:solidFill>
              <a:srgbClr val="DB9033"/>
            </a:solidFill>
            <a:prstDash val="dash"/>
          </a:ln>
        </p:spPr>
        <p:style>
          <a:lnRef idx="1">
            <a:schemeClr val="accent1"/>
          </a:lnRef>
          <a:fillRef idx="0">
            <a:schemeClr val="accent1"/>
          </a:fillRef>
          <a:effectRef idx="0">
            <a:schemeClr val="accent1"/>
          </a:effectRef>
          <a:fontRef idx="minor">
            <a:schemeClr val="tx1"/>
          </a:fontRef>
        </p:style>
      </p:cxnSp>
      <p:sp>
        <p:nvSpPr>
          <p:cNvPr id="13" name="Elipse 12">
            <a:extLst>
              <a:ext uri="{FF2B5EF4-FFF2-40B4-BE49-F238E27FC236}">
                <a16:creationId xmlns:a16="http://schemas.microsoft.com/office/drawing/2014/main" id="{0D252C20-34C4-412F-BC32-2C2DC3C43BB9}"/>
              </a:ext>
            </a:extLst>
          </p:cNvPr>
          <p:cNvSpPr/>
          <p:nvPr/>
        </p:nvSpPr>
        <p:spPr>
          <a:xfrm>
            <a:off x="5308163" y="999345"/>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4" name="Conector reto 13">
            <a:extLst>
              <a:ext uri="{FF2B5EF4-FFF2-40B4-BE49-F238E27FC236}">
                <a16:creationId xmlns:a16="http://schemas.microsoft.com/office/drawing/2014/main" id="{5127E4D2-64EE-4618-BE9A-8F1E34E40927}"/>
              </a:ext>
            </a:extLst>
          </p:cNvPr>
          <p:cNvCxnSpPr>
            <a:cxnSpLocks/>
            <a:stCxn id="4" idx="0"/>
            <a:endCxn id="13" idx="4"/>
          </p:cNvCxnSpPr>
          <p:nvPr/>
        </p:nvCxnSpPr>
        <p:spPr>
          <a:xfrm flipH="1" flipV="1">
            <a:off x="6028163" y="2439345"/>
            <a:ext cx="84845" cy="1130713"/>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to 14">
            <a:extLst>
              <a:ext uri="{FF2B5EF4-FFF2-40B4-BE49-F238E27FC236}">
                <a16:creationId xmlns:a16="http://schemas.microsoft.com/office/drawing/2014/main" id="{5F97C2AD-C06C-42FA-9293-91CFB60EF70B}"/>
              </a:ext>
            </a:extLst>
          </p:cNvPr>
          <p:cNvCxnSpPr>
            <a:cxnSpLocks/>
          </p:cNvCxnSpPr>
          <p:nvPr/>
        </p:nvCxnSpPr>
        <p:spPr>
          <a:xfrm flipH="1">
            <a:off x="3701143" y="5524414"/>
            <a:ext cx="1036111" cy="281300"/>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6" name="Elipse 15">
            <a:extLst>
              <a:ext uri="{FF2B5EF4-FFF2-40B4-BE49-F238E27FC236}">
                <a16:creationId xmlns:a16="http://schemas.microsoft.com/office/drawing/2014/main" id="{21929F33-4458-42E2-A0F9-5033F9511537}"/>
              </a:ext>
            </a:extLst>
          </p:cNvPr>
          <p:cNvSpPr/>
          <p:nvPr/>
        </p:nvSpPr>
        <p:spPr>
          <a:xfrm>
            <a:off x="8418067" y="3241099"/>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Elipse 16">
            <a:extLst>
              <a:ext uri="{FF2B5EF4-FFF2-40B4-BE49-F238E27FC236}">
                <a16:creationId xmlns:a16="http://schemas.microsoft.com/office/drawing/2014/main" id="{E02203A4-B05B-4F6F-B265-8CAAF3A56D9D}"/>
              </a:ext>
            </a:extLst>
          </p:cNvPr>
          <p:cNvSpPr/>
          <p:nvPr/>
        </p:nvSpPr>
        <p:spPr>
          <a:xfrm>
            <a:off x="7252792" y="1653884"/>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8" name="Conector reto 17">
            <a:extLst>
              <a:ext uri="{FF2B5EF4-FFF2-40B4-BE49-F238E27FC236}">
                <a16:creationId xmlns:a16="http://schemas.microsoft.com/office/drawing/2014/main" id="{70C3E0C8-4279-4A7E-80E4-547866D670CE}"/>
              </a:ext>
            </a:extLst>
          </p:cNvPr>
          <p:cNvCxnSpPr>
            <a:cxnSpLocks/>
            <a:stCxn id="17" idx="3"/>
          </p:cNvCxnSpPr>
          <p:nvPr/>
        </p:nvCxnSpPr>
        <p:spPr>
          <a:xfrm flipH="1">
            <a:off x="6875253" y="2883001"/>
            <a:ext cx="588422" cy="903995"/>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9" name="Conector reto 18">
            <a:extLst>
              <a:ext uri="{FF2B5EF4-FFF2-40B4-BE49-F238E27FC236}">
                <a16:creationId xmlns:a16="http://schemas.microsoft.com/office/drawing/2014/main" id="{36AE990B-11A3-4A04-9BCD-A9D3C153708A}"/>
              </a:ext>
            </a:extLst>
          </p:cNvPr>
          <p:cNvCxnSpPr>
            <a:cxnSpLocks/>
          </p:cNvCxnSpPr>
          <p:nvPr/>
        </p:nvCxnSpPr>
        <p:spPr>
          <a:xfrm flipH="1" flipV="1">
            <a:off x="7428889" y="5469328"/>
            <a:ext cx="987998" cy="308474"/>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5" name="Espaço Reservado para Texto 153">
            <a:extLst>
              <a:ext uri="{FF2B5EF4-FFF2-40B4-BE49-F238E27FC236}">
                <a16:creationId xmlns:a16="http://schemas.microsoft.com/office/drawing/2014/main" id="{E3E88790-7579-4076-B292-BB3F741611DD}"/>
              </a:ext>
            </a:extLst>
          </p:cNvPr>
          <p:cNvSpPr txBox="1">
            <a:spLocks/>
          </p:cNvSpPr>
          <p:nvPr/>
        </p:nvSpPr>
        <p:spPr>
          <a:xfrm>
            <a:off x="0" y="4966578"/>
            <a:ext cx="2291508" cy="408780"/>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b="1" dirty="0">
                <a:solidFill>
                  <a:schemeClr val="tx1">
                    <a:lumMod val="65000"/>
                    <a:lumOff val="35000"/>
                  </a:schemeClr>
                </a:solidFill>
              </a:rPr>
              <a:t>VALORIZAÇÃO DOS PROFISSIONAIS DA EDUCAÇÃO</a:t>
            </a:r>
          </a:p>
          <a:p>
            <a:pPr marL="0" indent="0" algn="ctr">
              <a:buNone/>
            </a:pPr>
            <a:r>
              <a:rPr lang="pt-BR" sz="1500" i="1" dirty="0">
                <a:solidFill>
                  <a:schemeClr val="tx1">
                    <a:lumMod val="65000"/>
                    <a:lumOff val="35000"/>
                  </a:schemeClr>
                </a:solidFill>
              </a:rPr>
              <a:t>formação, carreira, remuneração e condições de trabalho e saúde</a:t>
            </a:r>
          </a:p>
        </p:txBody>
      </p:sp>
      <p:sp>
        <p:nvSpPr>
          <p:cNvPr id="27" name="Espaço Reservado para Texto 153">
            <a:extLst>
              <a:ext uri="{FF2B5EF4-FFF2-40B4-BE49-F238E27FC236}">
                <a16:creationId xmlns:a16="http://schemas.microsoft.com/office/drawing/2014/main" id="{F80F8506-2472-4491-8A79-8DDA2F8377D6}"/>
              </a:ext>
            </a:extLst>
          </p:cNvPr>
          <p:cNvSpPr txBox="1">
            <a:spLocks/>
          </p:cNvSpPr>
          <p:nvPr/>
        </p:nvSpPr>
        <p:spPr>
          <a:xfrm>
            <a:off x="0" y="2386794"/>
            <a:ext cx="2324558" cy="110555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1500" b="1" dirty="0">
                <a:solidFill>
                  <a:schemeClr val="tx1">
                    <a:lumMod val="65000"/>
                    <a:lumOff val="35000"/>
                  </a:schemeClr>
                </a:solidFill>
              </a:rPr>
              <a:t> INCLUSÃO</a:t>
            </a:r>
          </a:p>
          <a:p>
            <a:pPr marL="0" indent="0" algn="ctr">
              <a:buNone/>
            </a:pPr>
            <a:r>
              <a:rPr lang="pt-BR" sz="1500" i="1" dirty="0">
                <a:solidFill>
                  <a:schemeClr val="tx1">
                    <a:lumMod val="65000"/>
                    <a:lumOff val="35000"/>
                  </a:schemeClr>
                </a:solidFill>
              </a:rPr>
              <a:t>acessibilidade, direitos humanos e ambientais, justiça social, políticas de cotas, educação especial e diversidade</a:t>
            </a:r>
          </a:p>
        </p:txBody>
      </p:sp>
      <p:sp>
        <p:nvSpPr>
          <p:cNvPr id="28" name="Espaço Reservado para Texto 153">
            <a:extLst>
              <a:ext uri="{FF2B5EF4-FFF2-40B4-BE49-F238E27FC236}">
                <a16:creationId xmlns:a16="http://schemas.microsoft.com/office/drawing/2014/main" id="{74091E72-99DB-412D-B01D-3FB285C5EBF4}"/>
              </a:ext>
            </a:extLst>
          </p:cNvPr>
          <p:cNvSpPr txBox="1">
            <a:spLocks/>
          </p:cNvSpPr>
          <p:nvPr/>
        </p:nvSpPr>
        <p:spPr>
          <a:xfrm>
            <a:off x="1267463" y="730329"/>
            <a:ext cx="2891471"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EQUIDADE</a:t>
            </a:r>
          </a:p>
          <a:p>
            <a:pPr marL="0" indent="0" algn="ctr">
              <a:lnSpc>
                <a:spcPct val="100000"/>
              </a:lnSpc>
              <a:spcBef>
                <a:spcPts val="600"/>
              </a:spcBef>
              <a:buNone/>
            </a:pPr>
            <a:r>
              <a:rPr lang="pt-BR" sz="1500" i="1" dirty="0">
                <a:solidFill>
                  <a:schemeClr val="tx1">
                    <a:lumMod val="65000"/>
                    <a:lumOff val="35000"/>
                  </a:schemeClr>
                </a:solidFill>
              </a:rPr>
              <a:t>democratização do acesso, permanência, aprendizagem e gestão do fluxo escolar</a:t>
            </a:r>
          </a:p>
          <a:p>
            <a:pPr marL="0" indent="0" algn="ctr">
              <a:lnSpc>
                <a:spcPct val="100000"/>
              </a:lnSpc>
              <a:spcBef>
                <a:spcPts val="600"/>
              </a:spcBef>
              <a:buNone/>
            </a:pPr>
            <a:endParaRPr lang="pt-BR" sz="1500" b="1" dirty="0">
              <a:solidFill>
                <a:schemeClr val="tx1">
                  <a:lumMod val="65000"/>
                  <a:lumOff val="35000"/>
                </a:schemeClr>
              </a:solidFill>
            </a:endParaRPr>
          </a:p>
        </p:txBody>
      </p:sp>
      <p:sp>
        <p:nvSpPr>
          <p:cNvPr id="22" name="Espaço Reservado para Texto 153">
            <a:extLst>
              <a:ext uri="{FF2B5EF4-FFF2-40B4-BE49-F238E27FC236}">
                <a16:creationId xmlns:a16="http://schemas.microsoft.com/office/drawing/2014/main" id="{CA9A5509-E901-4B37-9AC4-9D48FE6D3EC3}"/>
              </a:ext>
            </a:extLst>
          </p:cNvPr>
          <p:cNvSpPr txBox="1">
            <a:spLocks/>
          </p:cNvSpPr>
          <p:nvPr/>
        </p:nvSpPr>
        <p:spPr>
          <a:xfrm>
            <a:off x="4804229" y="0"/>
            <a:ext cx="2467428"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QUALIDADE</a:t>
            </a:r>
          </a:p>
          <a:p>
            <a:pPr marL="0" indent="0" algn="ctr">
              <a:lnSpc>
                <a:spcPct val="100000"/>
              </a:lnSpc>
              <a:spcBef>
                <a:spcPts val="600"/>
              </a:spcBef>
              <a:buNone/>
            </a:pPr>
            <a:r>
              <a:rPr lang="pt-BR" sz="1500" i="1" dirty="0">
                <a:solidFill>
                  <a:schemeClr val="tx1">
                    <a:lumMod val="65000"/>
                    <a:lumOff val="35000"/>
                  </a:schemeClr>
                </a:solidFill>
              </a:rPr>
              <a:t>avaliação e regulação das políticas educacionais, BNCC</a:t>
            </a:r>
            <a:endParaRPr lang="pt-BR" sz="1500" b="1" dirty="0">
              <a:solidFill>
                <a:schemeClr val="tx1">
                  <a:lumMod val="65000"/>
                  <a:lumOff val="35000"/>
                </a:schemeClr>
              </a:solidFill>
            </a:endParaRPr>
          </a:p>
        </p:txBody>
      </p:sp>
      <p:sp>
        <p:nvSpPr>
          <p:cNvPr id="23" name="Espaço Reservado para Texto 153">
            <a:extLst>
              <a:ext uri="{FF2B5EF4-FFF2-40B4-BE49-F238E27FC236}">
                <a16:creationId xmlns:a16="http://schemas.microsoft.com/office/drawing/2014/main" id="{493B3940-7CDF-46F3-9AF4-43B74D5EB38D}"/>
              </a:ext>
            </a:extLst>
          </p:cNvPr>
          <p:cNvSpPr txBox="1">
            <a:spLocks/>
          </p:cNvSpPr>
          <p:nvPr/>
        </p:nvSpPr>
        <p:spPr>
          <a:xfrm>
            <a:off x="8505371" y="1117842"/>
            <a:ext cx="229815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GESTÃO DEMOCRÁTICA</a:t>
            </a:r>
          </a:p>
          <a:p>
            <a:pPr marL="0" indent="0" algn="ctr">
              <a:lnSpc>
                <a:spcPct val="100000"/>
              </a:lnSpc>
              <a:spcBef>
                <a:spcPts val="600"/>
              </a:spcBef>
              <a:buNone/>
            </a:pPr>
            <a:r>
              <a:rPr lang="pt-BR" sz="1500" i="1" dirty="0">
                <a:solidFill>
                  <a:schemeClr val="tx1">
                    <a:lumMod val="65000"/>
                    <a:lumOff val="35000"/>
                  </a:schemeClr>
                </a:solidFill>
              </a:rPr>
              <a:t>participação popular e controle social</a:t>
            </a:r>
            <a:endParaRPr lang="pt-BR" sz="1500" b="1" dirty="0">
              <a:solidFill>
                <a:schemeClr val="tx1">
                  <a:lumMod val="65000"/>
                  <a:lumOff val="35000"/>
                </a:schemeClr>
              </a:solidFill>
            </a:endParaRPr>
          </a:p>
        </p:txBody>
      </p:sp>
      <p:sp>
        <p:nvSpPr>
          <p:cNvPr id="24" name="Espaço Reservado para Texto 153">
            <a:extLst>
              <a:ext uri="{FF2B5EF4-FFF2-40B4-BE49-F238E27FC236}">
                <a16:creationId xmlns:a16="http://schemas.microsoft.com/office/drawing/2014/main" id="{A54908FB-B67F-4F2D-BD8A-7CB3E7092085}"/>
              </a:ext>
            </a:extLst>
          </p:cNvPr>
          <p:cNvSpPr txBox="1">
            <a:spLocks/>
          </p:cNvSpPr>
          <p:nvPr/>
        </p:nvSpPr>
        <p:spPr>
          <a:xfrm>
            <a:off x="9701246" y="2957921"/>
            <a:ext cx="249075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LIMITES E NECESSIDADES IMPOSTAS POR CRISES</a:t>
            </a:r>
          </a:p>
          <a:p>
            <a:pPr marL="0" indent="0" algn="ctr">
              <a:lnSpc>
                <a:spcPct val="100000"/>
              </a:lnSpc>
              <a:spcBef>
                <a:spcPts val="600"/>
              </a:spcBef>
              <a:buNone/>
            </a:pPr>
            <a:r>
              <a:rPr lang="pt-BR" sz="1500" b="1" dirty="0">
                <a:solidFill>
                  <a:schemeClr val="tx1">
                    <a:lumMod val="65000"/>
                    <a:lumOff val="35000"/>
                  </a:schemeClr>
                </a:solidFill>
              </a:rPr>
              <a:t>QUE IMPACTEM A ESCOLA</a:t>
            </a:r>
          </a:p>
          <a:p>
            <a:pPr marL="0" indent="0" algn="ctr">
              <a:lnSpc>
                <a:spcPct val="100000"/>
              </a:lnSpc>
              <a:spcBef>
                <a:spcPts val="600"/>
              </a:spcBef>
              <a:buNone/>
            </a:pPr>
            <a:r>
              <a:rPr lang="pt-BR" sz="1500" i="1" dirty="0">
                <a:solidFill>
                  <a:schemeClr val="tx1">
                    <a:lumMod val="65000"/>
                    <a:lumOff val="35000"/>
                  </a:schemeClr>
                </a:solidFill>
              </a:rPr>
              <a:t>educação em tempos de pandemia</a:t>
            </a:r>
            <a:endParaRPr lang="pt-BR" sz="1500" b="1" dirty="0">
              <a:solidFill>
                <a:schemeClr val="tx1">
                  <a:lumMod val="65000"/>
                  <a:lumOff val="35000"/>
                </a:schemeClr>
              </a:solidFill>
            </a:endParaRPr>
          </a:p>
        </p:txBody>
      </p:sp>
      <p:pic>
        <p:nvPicPr>
          <p:cNvPr id="2052" name="Picture 4">
            <a:extLst>
              <a:ext uri="{FF2B5EF4-FFF2-40B4-BE49-F238E27FC236}">
                <a16:creationId xmlns:a16="http://schemas.microsoft.com/office/drawing/2014/main" id="{5ECB5A44-DF01-4CAC-8ADA-CF8C85663872}"/>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082449" y="4794899"/>
            <a:ext cx="2089532" cy="865197"/>
          </a:xfrm>
          <a:prstGeom prst="rect">
            <a:avLst/>
          </a:prstGeom>
          <a:noFill/>
          <a:extLst>
            <a:ext uri="{909E8E84-426E-40DD-AFC4-6F175D3DCCD1}">
              <a14:hiddenFill xmlns:a14="http://schemas.microsoft.com/office/drawing/2010/main">
                <a:solidFill>
                  <a:srgbClr val="FFFFFF"/>
                </a:solidFill>
              </a14:hiddenFill>
            </a:ext>
          </a:extLst>
        </p:spPr>
      </p:pic>
      <p:sp>
        <p:nvSpPr>
          <p:cNvPr id="41" name="Elipse 40">
            <a:extLst>
              <a:ext uri="{FF2B5EF4-FFF2-40B4-BE49-F238E27FC236}">
                <a16:creationId xmlns:a16="http://schemas.microsoft.com/office/drawing/2014/main" id="{05673C6D-0B50-4E30-AC1F-12C0C787B65B}"/>
              </a:ext>
            </a:extLst>
          </p:cNvPr>
          <p:cNvSpPr/>
          <p:nvPr/>
        </p:nvSpPr>
        <p:spPr>
          <a:xfrm>
            <a:off x="8396296" y="5214800"/>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5" name="Conector reto 44">
            <a:extLst>
              <a:ext uri="{FF2B5EF4-FFF2-40B4-BE49-F238E27FC236}">
                <a16:creationId xmlns:a16="http://schemas.microsoft.com/office/drawing/2014/main" id="{50788603-4DA9-4933-AEB4-ACAEA9F225A0}"/>
              </a:ext>
            </a:extLst>
          </p:cNvPr>
          <p:cNvCxnSpPr>
            <a:cxnSpLocks/>
          </p:cNvCxnSpPr>
          <p:nvPr/>
        </p:nvCxnSpPr>
        <p:spPr>
          <a:xfrm flipH="1">
            <a:off x="7522234" y="4281714"/>
            <a:ext cx="939595" cy="307539"/>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48" name="Espaço Reservado para Texto 153">
            <a:extLst>
              <a:ext uri="{FF2B5EF4-FFF2-40B4-BE49-F238E27FC236}">
                <a16:creationId xmlns:a16="http://schemas.microsoft.com/office/drawing/2014/main" id="{A34550D8-B5C3-4FC4-9747-C455EB89E858}"/>
              </a:ext>
            </a:extLst>
          </p:cNvPr>
          <p:cNvSpPr txBox="1">
            <a:spLocks/>
          </p:cNvSpPr>
          <p:nvPr/>
        </p:nvSpPr>
        <p:spPr>
          <a:xfrm>
            <a:off x="9831875" y="5505178"/>
            <a:ext cx="249075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DESENVOLVIMENTO DA EDUCAÇÃO PROFISSIONAL</a:t>
            </a:r>
          </a:p>
          <a:p>
            <a:pPr marL="0" indent="0" algn="ctr">
              <a:lnSpc>
                <a:spcPct val="100000"/>
              </a:lnSpc>
              <a:spcBef>
                <a:spcPts val="600"/>
              </a:spcBef>
              <a:buNone/>
            </a:pPr>
            <a:r>
              <a:rPr lang="pt-BR" sz="1500" b="1" dirty="0">
                <a:solidFill>
                  <a:schemeClr val="tx1">
                    <a:lumMod val="65000"/>
                    <a:lumOff val="35000"/>
                  </a:schemeClr>
                </a:solidFill>
              </a:rPr>
              <a:t> E TECNOLÓGICA</a:t>
            </a:r>
          </a:p>
        </p:txBody>
      </p:sp>
      <p:pic>
        <p:nvPicPr>
          <p:cNvPr id="20" name="Imagem 19">
            <a:extLst>
              <a:ext uri="{FF2B5EF4-FFF2-40B4-BE49-F238E27FC236}">
                <a16:creationId xmlns:a16="http://schemas.microsoft.com/office/drawing/2014/main" id="{9C54D009-6893-4D04-85F3-D718590A777B}"/>
              </a:ext>
            </a:extLst>
          </p:cNvPr>
          <p:cNvPicPr>
            <a:picLocks noChangeAspect="1"/>
          </p:cNvPicPr>
          <p:nvPr/>
        </p:nvPicPr>
        <p:blipFill rotWithShape="1">
          <a:blip r:embed="rId3"/>
          <a:srcRect t="188" r="-1831" b="1"/>
          <a:stretch/>
        </p:blipFill>
        <p:spPr>
          <a:xfrm>
            <a:off x="7382145" y="1768416"/>
            <a:ext cx="1193980" cy="1229084"/>
          </a:xfrm>
          <a:prstGeom prst="flowChartConnector">
            <a:avLst/>
          </a:prstGeom>
        </p:spPr>
      </p:pic>
      <p:pic>
        <p:nvPicPr>
          <p:cNvPr id="2050" name="Picture 2" descr="Inclusão fundo png &amp;amp; imagem png - Tipos de deficiência Intellectual  disability Physical disability Educação inclusiva - inclusão png  transparente grátis">
            <a:extLst>
              <a:ext uri="{FF2B5EF4-FFF2-40B4-BE49-F238E27FC236}">
                <a16:creationId xmlns:a16="http://schemas.microsoft.com/office/drawing/2014/main" id="{9170210A-D488-45D2-9FBF-32FF86E30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649" y="3329796"/>
            <a:ext cx="1131497" cy="1131497"/>
          </a:xfrm>
          <a:prstGeom prst="flowChartConnector">
            <a:avLst/>
          </a:prstGeom>
          <a:noFill/>
          <a:extLst>
            <a:ext uri="{909E8E84-426E-40DD-AFC4-6F175D3DCCD1}">
              <a14:hiddenFill xmlns:a14="http://schemas.microsoft.com/office/drawing/2010/main">
                <a:solidFill>
                  <a:srgbClr val="FFFFFF"/>
                </a:solidFill>
              </a14:hiddenFill>
            </a:ext>
          </a:extLst>
        </p:spPr>
      </p:pic>
      <p:pic>
        <p:nvPicPr>
          <p:cNvPr id="21" name="Imagem 20">
            <a:extLst>
              <a:ext uri="{FF2B5EF4-FFF2-40B4-BE49-F238E27FC236}">
                <a16:creationId xmlns:a16="http://schemas.microsoft.com/office/drawing/2014/main" id="{C8C38EF5-8281-4A44-BDD2-7FCFFF71EE11}"/>
              </a:ext>
            </a:extLst>
          </p:cNvPr>
          <p:cNvPicPr>
            <a:picLocks noChangeAspect="1"/>
          </p:cNvPicPr>
          <p:nvPr/>
        </p:nvPicPr>
        <p:blipFill>
          <a:blip r:embed="rId5"/>
          <a:stretch>
            <a:fillRect/>
          </a:stretch>
        </p:blipFill>
        <p:spPr>
          <a:xfrm>
            <a:off x="5473010" y="1157376"/>
            <a:ext cx="1126197" cy="1126197"/>
          </a:xfrm>
          <a:prstGeom prst="flowChartConnector">
            <a:avLst/>
          </a:prstGeom>
        </p:spPr>
      </p:pic>
      <p:pic>
        <p:nvPicPr>
          <p:cNvPr id="29" name="Imagem 28">
            <a:extLst>
              <a:ext uri="{FF2B5EF4-FFF2-40B4-BE49-F238E27FC236}">
                <a16:creationId xmlns:a16="http://schemas.microsoft.com/office/drawing/2014/main" id="{2DFFB4FC-F5EB-499D-AA15-A7A1F4A11AD5}"/>
              </a:ext>
            </a:extLst>
          </p:cNvPr>
          <p:cNvPicPr>
            <a:picLocks noChangeAspect="1"/>
          </p:cNvPicPr>
          <p:nvPr/>
        </p:nvPicPr>
        <p:blipFill rotWithShape="1">
          <a:blip r:embed="rId6"/>
          <a:srcRect l="404" t="-532" r="6109" b="9986"/>
          <a:stretch/>
        </p:blipFill>
        <p:spPr>
          <a:xfrm>
            <a:off x="2354184" y="5408761"/>
            <a:ext cx="1216873" cy="1190445"/>
          </a:xfrm>
          <a:prstGeom prst="flowChartConnector">
            <a:avLst/>
          </a:prstGeom>
        </p:spPr>
      </p:pic>
      <p:pic>
        <p:nvPicPr>
          <p:cNvPr id="30" name="Imagem 29">
            <a:extLst>
              <a:ext uri="{FF2B5EF4-FFF2-40B4-BE49-F238E27FC236}">
                <a16:creationId xmlns:a16="http://schemas.microsoft.com/office/drawing/2014/main" id="{2EB70A3B-38D1-4C03-B21A-21BE95100B14}"/>
              </a:ext>
            </a:extLst>
          </p:cNvPr>
          <p:cNvPicPr>
            <a:picLocks noChangeAspect="1"/>
          </p:cNvPicPr>
          <p:nvPr/>
        </p:nvPicPr>
        <p:blipFill rotWithShape="1">
          <a:blip r:embed="rId7"/>
          <a:srcRect l="18326" t="18124" r="18860" b="21652"/>
          <a:stretch/>
        </p:blipFill>
        <p:spPr>
          <a:xfrm>
            <a:off x="3562709" y="1664897"/>
            <a:ext cx="1216325" cy="1259457"/>
          </a:xfrm>
          <a:prstGeom prst="flowChartConnector">
            <a:avLst/>
          </a:prstGeom>
        </p:spPr>
      </p:pic>
      <p:pic>
        <p:nvPicPr>
          <p:cNvPr id="31" name="Imagem 30">
            <a:extLst>
              <a:ext uri="{FF2B5EF4-FFF2-40B4-BE49-F238E27FC236}">
                <a16:creationId xmlns:a16="http://schemas.microsoft.com/office/drawing/2014/main" id="{14F1E326-C679-46F5-8A9A-60D5D1695D69}"/>
              </a:ext>
            </a:extLst>
          </p:cNvPr>
          <p:cNvPicPr>
            <a:picLocks noChangeAspect="1"/>
          </p:cNvPicPr>
          <p:nvPr/>
        </p:nvPicPr>
        <p:blipFill>
          <a:blip r:embed="rId8"/>
          <a:stretch>
            <a:fillRect/>
          </a:stretch>
        </p:blipFill>
        <p:spPr>
          <a:xfrm>
            <a:off x="8509509" y="3348485"/>
            <a:ext cx="1290099" cy="1290099"/>
          </a:xfrm>
          <a:prstGeom prst="flowChartConnector">
            <a:avLst/>
          </a:prstGeom>
        </p:spPr>
      </p:pic>
      <p:pic>
        <p:nvPicPr>
          <p:cNvPr id="34" name="Imagem 33">
            <a:extLst>
              <a:ext uri="{FF2B5EF4-FFF2-40B4-BE49-F238E27FC236}">
                <a16:creationId xmlns:a16="http://schemas.microsoft.com/office/drawing/2014/main" id="{CAC9D7D2-9BAB-4515-A746-585E3BF940B8}"/>
              </a:ext>
            </a:extLst>
          </p:cNvPr>
          <p:cNvPicPr>
            <a:picLocks noChangeAspect="1"/>
          </p:cNvPicPr>
          <p:nvPr/>
        </p:nvPicPr>
        <p:blipFill>
          <a:blip r:embed="rId9"/>
          <a:stretch>
            <a:fillRect/>
          </a:stretch>
        </p:blipFill>
        <p:spPr>
          <a:xfrm>
            <a:off x="8498457" y="5306683"/>
            <a:ext cx="1189008" cy="1189008"/>
          </a:xfrm>
          <a:prstGeom prst="flowChartConnector">
            <a:avLst/>
          </a:prstGeom>
        </p:spPr>
      </p:pic>
    </p:spTree>
    <p:extLst>
      <p:ext uri="{BB962C8B-B14F-4D97-AF65-F5344CB8AC3E}">
        <p14:creationId xmlns:p14="http://schemas.microsoft.com/office/powerpoint/2010/main" val="2278473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9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8EC3347D-1A3C-4D5F-8406-CB6872BBE6C4}"/>
              </a:ext>
            </a:extLst>
          </p:cNvPr>
          <p:cNvGraphicFramePr>
            <a:graphicFrameLocks noGrp="1"/>
          </p:cNvGraphicFramePr>
          <p:nvPr>
            <p:extLst>
              <p:ext uri="{D42A27DB-BD31-4B8C-83A1-F6EECF244321}">
                <p14:modId xmlns:p14="http://schemas.microsoft.com/office/powerpoint/2010/main" val="4020951439"/>
              </p:ext>
            </p:extLst>
          </p:nvPr>
        </p:nvGraphicFramePr>
        <p:xfrm>
          <a:off x="985127" y="1046826"/>
          <a:ext cx="10027328" cy="1303843"/>
        </p:xfrm>
        <a:graphic>
          <a:graphicData uri="http://schemas.openxmlformats.org/drawingml/2006/table">
            <a:tbl>
              <a:tblPr firstRow="1" firstCol="1" bandRow="1"/>
              <a:tblGrid>
                <a:gridCol w="3134815">
                  <a:extLst>
                    <a:ext uri="{9D8B030D-6E8A-4147-A177-3AD203B41FA5}">
                      <a16:colId xmlns:a16="http://schemas.microsoft.com/office/drawing/2014/main" val="582791294"/>
                    </a:ext>
                  </a:extLst>
                </a:gridCol>
                <a:gridCol w="1805176">
                  <a:extLst>
                    <a:ext uri="{9D8B030D-6E8A-4147-A177-3AD203B41FA5}">
                      <a16:colId xmlns:a16="http://schemas.microsoft.com/office/drawing/2014/main" val="2336372504"/>
                    </a:ext>
                  </a:extLst>
                </a:gridCol>
                <a:gridCol w="1541046">
                  <a:extLst>
                    <a:ext uri="{9D8B030D-6E8A-4147-A177-3AD203B41FA5}">
                      <a16:colId xmlns:a16="http://schemas.microsoft.com/office/drawing/2014/main" val="860415474"/>
                    </a:ext>
                  </a:extLst>
                </a:gridCol>
                <a:gridCol w="3546291">
                  <a:extLst>
                    <a:ext uri="{9D8B030D-6E8A-4147-A177-3AD203B41FA5}">
                      <a16:colId xmlns:a16="http://schemas.microsoft.com/office/drawing/2014/main" val="4285483102"/>
                    </a:ext>
                  </a:extLst>
                </a:gridCol>
              </a:tblGrid>
              <a:tr h="352402">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9B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TAXA DE ANALFABETISMO FUNCIONAL DE PESSOAS DE QUINZE ANOS OU MAIS DE IDADE.</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41520600"/>
                  </a:ext>
                </a:extLst>
              </a:tr>
              <a:tr h="476387">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79522910"/>
                  </a:ext>
                </a:extLst>
              </a:tr>
              <a:tr h="475054">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Reduzir em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50,00% </a:t>
                      </a: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até 2025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15,10%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SIMEC/PNAD 2015*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84682259"/>
                  </a:ext>
                </a:extLst>
              </a:tr>
            </a:tbl>
          </a:graphicData>
        </a:graphic>
      </p:graphicFrame>
      <p:graphicFrame>
        <p:nvGraphicFramePr>
          <p:cNvPr id="9" name="Gráfico 8"/>
          <p:cNvGraphicFramePr>
            <a:graphicFrameLocks/>
          </p:cNvGraphicFramePr>
          <p:nvPr>
            <p:extLst>
              <p:ext uri="{D42A27DB-BD31-4B8C-83A1-F6EECF244321}">
                <p14:modId xmlns:p14="http://schemas.microsoft.com/office/powerpoint/2010/main" val="3346543945"/>
              </p:ext>
            </p:extLst>
          </p:nvPr>
        </p:nvGraphicFramePr>
        <p:xfrm>
          <a:off x="985127" y="2565919"/>
          <a:ext cx="10027328" cy="36843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783765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885949" y="2133599"/>
            <a:ext cx="8524875" cy="277177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EJA Integrada à Educação Profissional</a:t>
            </a:r>
          </a:p>
          <a:p>
            <a:pPr algn="ctr"/>
            <a:r>
              <a:rPr lang="pt-BR" sz="2500" b="1" dirty="0">
                <a:solidFill>
                  <a:srgbClr val="0088CB"/>
                </a:solidFill>
                <a:latin typeface="Arial Black" panose="020B0A04020102020204" pitchFamily="34" charset="0"/>
              </a:rPr>
              <a:t>META 10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Oferecer, no mínimo, 25% (vinte e cinco por cento) das matrículas de educação de jovens e adultos, nos ensinos fundamental e médio, na forma integrada à educação profissional.</a:t>
            </a:r>
          </a:p>
        </p:txBody>
      </p:sp>
      <p:sp>
        <p:nvSpPr>
          <p:cNvPr id="7" name="Retângulo: Cantos Arredondados 6">
            <a:extLst>
              <a:ext uri="{FF2B5EF4-FFF2-40B4-BE49-F238E27FC236}">
                <a16:creationId xmlns:a16="http://schemas.microsoft.com/office/drawing/2014/main" id="{59385180-8ABB-4DEA-84A7-6A7FF428BB7D}"/>
              </a:ext>
            </a:extLst>
          </p:cNvPr>
          <p:cNvSpPr/>
          <p:nvPr/>
        </p:nvSpPr>
        <p:spPr>
          <a:xfrm>
            <a:off x="3495675" y="5895975"/>
            <a:ext cx="6953250" cy="809625"/>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57243090-4FCC-409A-B70B-012B890C4F6E}"/>
              </a:ext>
            </a:extLst>
          </p:cNvPr>
          <p:cNvSpPr txBox="1"/>
          <p:nvPr/>
        </p:nvSpPr>
        <p:spPr>
          <a:xfrm>
            <a:off x="4451229" y="5964084"/>
            <a:ext cx="5997696" cy="692497"/>
          </a:xfrm>
          <a:prstGeom prst="rect">
            <a:avLst/>
          </a:prstGeom>
          <a:noFill/>
        </p:spPr>
        <p:txBody>
          <a:bodyPr wrap="square" rtlCol="0">
            <a:spAutoFit/>
          </a:bodyPr>
          <a:lstStyle/>
          <a:p>
            <a:pPr algn="just"/>
            <a:r>
              <a:rPr lang="pt-BR" sz="1300" b="1" dirty="0">
                <a:solidFill>
                  <a:schemeClr val="bg1"/>
                </a:solidFill>
              </a:rPr>
              <a:t>ODS 4 – META 4.4: </a:t>
            </a:r>
            <a:r>
              <a:rPr lang="pt-BR" sz="1300" dirty="0">
                <a:solidFill>
                  <a:schemeClr val="bg1"/>
                </a:solidFill>
              </a:rPr>
              <a:t>Até 2030, aumentar substancialmente o número de jovens e adultos que tenham as competências necessárias, sobretudo técnicas e profissionais, para o emprego, trabalho decente e empreendedorismo. +</a:t>
            </a:r>
            <a:endParaRPr lang="pt-BR" sz="1300" dirty="0"/>
          </a:p>
        </p:txBody>
      </p:sp>
      <p:pic>
        <p:nvPicPr>
          <p:cNvPr id="9" name="Imagem 8">
            <a:extLst>
              <a:ext uri="{FF2B5EF4-FFF2-40B4-BE49-F238E27FC236}">
                <a16:creationId xmlns:a16="http://schemas.microsoft.com/office/drawing/2014/main" id="{0773DC38-36E5-4EB3-940F-0A8A33229273}"/>
              </a:ext>
            </a:extLst>
          </p:cNvPr>
          <p:cNvPicPr>
            <a:picLocks noChangeAspect="1"/>
          </p:cNvPicPr>
          <p:nvPr/>
        </p:nvPicPr>
        <p:blipFill>
          <a:blip r:embed="rId3"/>
          <a:stretch>
            <a:fillRect/>
          </a:stretch>
        </p:blipFill>
        <p:spPr>
          <a:xfrm>
            <a:off x="3599461" y="5984033"/>
            <a:ext cx="782039" cy="638767"/>
          </a:xfrm>
          <a:prstGeom prst="roundRect">
            <a:avLst/>
          </a:prstGeom>
        </p:spPr>
      </p:pic>
    </p:spTree>
    <p:extLst>
      <p:ext uri="{BB962C8B-B14F-4D97-AF65-F5344CB8AC3E}">
        <p14:creationId xmlns:p14="http://schemas.microsoft.com/office/powerpoint/2010/main" val="982715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10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206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1256A576-23BE-4570-A45C-4F1E767DB04C}"/>
              </a:ext>
            </a:extLst>
          </p:cNvPr>
          <p:cNvGraphicFramePr>
            <a:graphicFrameLocks noGrp="1"/>
          </p:cNvGraphicFramePr>
          <p:nvPr>
            <p:extLst>
              <p:ext uri="{D42A27DB-BD31-4B8C-83A1-F6EECF244321}">
                <p14:modId xmlns:p14="http://schemas.microsoft.com/office/powerpoint/2010/main" val="2711946833"/>
              </p:ext>
            </p:extLst>
          </p:nvPr>
        </p:nvGraphicFramePr>
        <p:xfrm>
          <a:off x="1052403" y="1314452"/>
          <a:ext cx="10101372" cy="1022808"/>
        </p:xfrm>
        <a:graphic>
          <a:graphicData uri="http://schemas.openxmlformats.org/drawingml/2006/table">
            <a:tbl>
              <a:tblPr firstRow="1" firstCol="1" bandRow="1"/>
              <a:tblGrid>
                <a:gridCol w="3323820">
                  <a:extLst>
                    <a:ext uri="{9D8B030D-6E8A-4147-A177-3AD203B41FA5}">
                      <a16:colId xmlns:a16="http://schemas.microsoft.com/office/drawing/2014/main" val="3925377257"/>
                    </a:ext>
                  </a:extLst>
                </a:gridCol>
                <a:gridCol w="1613587">
                  <a:extLst>
                    <a:ext uri="{9D8B030D-6E8A-4147-A177-3AD203B41FA5}">
                      <a16:colId xmlns:a16="http://schemas.microsoft.com/office/drawing/2014/main" val="3884131431"/>
                    </a:ext>
                  </a:extLst>
                </a:gridCol>
                <a:gridCol w="1902867">
                  <a:extLst>
                    <a:ext uri="{9D8B030D-6E8A-4147-A177-3AD203B41FA5}">
                      <a16:colId xmlns:a16="http://schemas.microsoft.com/office/drawing/2014/main" val="2202910397"/>
                    </a:ext>
                  </a:extLst>
                </a:gridCol>
                <a:gridCol w="3261098">
                  <a:extLst>
                    <a:ext uri="{9D8B030D-6E8A-4147-A177-3AD203B41FA5}">
                      <a16:colId xmlns:a16="http://schemas.microsoft.com/office/drawing/2014/main" val="1564428832"/>
                    </a:ext>
                  </a:extLst>
                </a:gridCol>
              </a:tblGrid>
              <a:tr h="321532">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10</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MATRÍCULAS NA EDUCAÇÃO DE JOVENS E ADULTOS NA FORMA INTEGRADA À EDUCAÇÃO PROFISSIONAL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382168239"/>
                  </a:ext>
                </a:extLst>
              </a:tr>
              <a:tr h="327713">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06245303"/>
                  </a:ext>
                </a:extLst>
              </a:tr>
              <a:tr h="326795">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a:t>
                      </a:r>
                      <a:r>
                        <a:rPr lang="pt-BR" sz="11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Microdados do Censo da Educação </a:t>
                      </a:r>
                      <a:r>
                        <a:rPr lang="pt-BR" sz="1100" kern="1200" dirty="0" smtClean="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85047012"/>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1128841609"/>
              </p:ext>
            </p:extLst>
          </p:nvPr>
        </p:nvGraphicFramePr>
        <p:xfrm>
          <a:off x="1052403" y="2509936"/>
          <a:ext cx="10101372" cy="36936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36591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496300" cy="277177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Profissional </a:t>
            </a:r>
          </a:p>
          <a:p>
            <a:pPr algn="ctr"/>
            <a:r>
              <a:rPr lang="pt-BR" sz="2500" b="1" dirty="0">
                <a:solidFill>
                  <a:srgbClr val="0088CB"/>
                </a:solidFill>
                <a:latin typeface="Arial Black" panose="020B0A04020102020204" pitchFamily="34" charset="0"/>
              </a:rPr>
              <a:t>META 11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Triplicar as matrículas da educação profissional técnica de nível médio, assegurando a qualidade da oferta e pelo menos 50% (cinquenta por cento) da expansão no segmento público.</a:t>
            </a:r>
          </a:p>
        </p:txBody>
      </p:sp>
      <p:sp>
        <p:nvSpPr>
          <p:cNvPr id="7" name="Retângulo: Cantos Arredondados 6">
            <a:extLst>
              <a:ext uri="{FF2B5EF4-FFF2-40B4-BE49-F238E27FC236}">
                <a16:creationId xmlns:a16="http://schemas.microsoft.com/office/drawing/2014/main" id="{8C52A248-56A9-4486-B64B-3DE659DA4F92}"/>
              </a:ext>
            </a:extLst>
          </p:cNvPr>
          <p:cNvSpPr/>
          <p:nvPr/>
        </p:nvSpPr>
        <p:spPr>
          <a:xfrm>
            <a:off x="4324349" y="5734050"/>
            <a:ext cx="6105525" cy="981075"/>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00" dirty="0"/>
          </a:p>
        </p:txBody>
      </p:sp>
      <p:sp>
        <p:nvSpPr>
          <p:cNvPr id="8" name="CaixaDeTexto 7">
            <a:extLst>
              <a:ext uri="{FF2B5EF4-FFF2-40B4-BE49-F238E27FC236}">
                <a16:creationId xmlns:a16="http://schemas.microsoft.com/office/drawing/2014/main" id="{57B3EB39-904B-46B3-8810-C58B44912ED7}"/>
              </a:ext>
            </a:extLst>
          </p:cNvPr>
          <p:cNvSpPr txBox="1"/>
          <p:nvPr/>
        </p:nvSpPr>
        <p:spPr>
          <a:xfrm>
            <a:off x="5486756" y="5819232"/>
            <a:ext cx="5200293" cy="892552"/>
          </a:xfrm>
          <a:prstGeom prst="rect">
            <a:avLst/>
          </a:prstGeom>
          <a:noFill/>
        </p:spPr>
        <p:txBody>
          <a:bodyPr wrap="square" rtlCol="0">
            <a:spAutoFit/>
          </a:bodyPr>
          <a:lstStyle/>
          <a:p>
            <a:r>
              <a:rPr lang="pt-BR" sz="1300" b="1" dirty="0">
                <a:solidFill>
                  <a:schemeClr val="bg1"/>
                </a:solidFill>
              </a:rPr>
              <a:t>ODS 4 – META 4.4: </a:t>
            </a:r>
            <a:r>
              <a:rPr lang="pt-BR" sz="1300" dirty="0">
                <a:solidFill>
                  <a:schemeClr val="bg1"/>
                </a:solidFill>
              </a:rPr>
              <a:t>Até 2030, aumentar substancialmente o número de jovens e adultos que tenham as competências necessárias, sobretudo técnicas e profissionais, para o emprego, trabalho decente e empreendedorismo. +</a:t>
            </a:r>
            <a:endParaRPr lang="pt-BR" sz="1300" dirty="0"/>
          </a:p>
        </p:txBody>
      </p:sp>
      <p:pic>
        <p:nvPicPr>
          <p:cNvPr id="9" name="Imagem 8">
            <a:extLst>
              <a:ext uri="{FF2B5EF4-FFF2-40B4-BE49-F238E27FC236}">
                <a16:creationId xmlns:a16="http://schemas.microsoft.com/office/drawing/2014/main" id="{63969FF8-5196-4CCF-AB67-2A0C2DC624A3}"/>
              </a:ext>
            </a:extLst>
          </p:cNvPr>
          <p:cNvPicPr>
            <a:picLocks noChangeAspect="1"/>
          </p:cNvPicPr>
          <p:nvPr/>
        </p:nvPicPr>
        <p:blipFill>
          <a:blip r:embed="rId3"/>
          <a:stretch>
            <a:fillRect/>
          </a:stretch>
        </p:blipFill>
        <p:spPr>
          <a:xfrm>
            <a:off x="4397647" y="5867756"/>
            <a:ext cx="910868" cy="710717"/>
          </a:xfrm>
          <a:prstGeom prst="roundRect">
            <a:avLst/>
          </a:prstGeom>
        </p:spPr>
      </p:pic>
    </p:spTree>
    <p:extLst>
      <p:ext uri="{BB962C8B-B14F-4D97-AF65-F5344CB8AC3E}">
        <p14:creationId xmlns:p14="http://schemas.microsoft.com/office/powerpoint/2010/main" val="25536403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11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015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 name="Tabela 2">
            <a:extLst>
              <a:ext uri="{FF2B5EF4-FFF2-40B4-BE49-F238E27FC236}">
                <a16:creationId xmlns:a16="http://schemas.microsoft.com/office/drawing/2014/main" id="{F93F587F-A5D5-471A-9875-1702A38C0595}"/>
              </a:ext>
            </a:extLst>
          </p:cNvPr>
          <p:cNvGraphicFramePr>
            <a:graphicFrameLocks noGrp="1"/>
          </p:cNvGraphicFramePr>
          <p:nvPr>
            <p:extLst>
              <p:ext uri="{D42A27DB-BD31-4B8C-83A1-F6EECF244321}">
                <p14:modId xmlns:p14="http://schemas.microsoft.com/office/powerpoint/2010/main" val="3396852386"/>
              </p:ext>
            </p:extLst>
          </p:nvPr>
        </p:nvGraphicFramePr>
        <p:xfrm>
          <a:off x="1057275" y="1279588"/>
          <a:ext cx="10077450" cy="1482861"/>
        </p:xfrm>
        <a:graphic>
          <a:graphicData uri="http://schemas.openxmlformats.org/drawingml/2006/table">
            <a:tbl>
              <a:tblPr firstRow="1" firstCol="1" bandRow="1"/>
              <a:tblGrid>
                <a:gridCol w="3589252">
                  <a:extLst>
                    <a:ext uri="{9D8B030D-6E8A-4147-A177-3AD203B41FA5}">
                      <a16:colId xmlns:a16="http://schemas.microsoft.com/office/drawing/2014/main" val="1409397668"/>
                    </a:ext>
                  </a:extLst>
                </a:gridCol>
                <a:gridCol w="1955105">
                  <a:extLst>
                    <a:ext uri="{9D8B030D-6E8A-4147-A177-3AD203B41FA5}">
                      <a16:colId xmlns:a16="http://schemas.microsoft.com/office/drawing/2014/main" val="1182762588"/>
                    </a:ext>
                  </a:extLst>
                </a:gridCol>
                <a:gridCol w="2013730">
                  <a:extLst>
                    <a:ext uri="{9D8B030D-6E8A-4147-A177-3AD203B41FA5}">
                      <a16:colId xmlns:a16="http://schemas.microsoft.com/office/drawing/2014/main" val="2786687234"/>
                    </a:ext>
                  </a:extLst>
                </a:gridCol>
                <a:gridCol w="2519363">
                  <a:extLst>
                    <a:ext uri="{9D8B030D-6E8A-4147-A177-3AD203B41FA5}">
                      <a16:colId xmlns:a16="http://schemas.microsoft.com/office/drawing/2014/main" val="1938223818"/>
                    </a:ext>
                  </a:extLst>
                </a:gridCol>
              </a:tblGrid>
              <a:tr h="463487">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11</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RELAÇÃO DE MATRÍCULAS NA EDUCAÇÃO PROFISSIONAL TÉCNICA DE NÍVEL MÉDIO, EM REDE PÚBLICA.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705159141"/>
                  </a:ext>
                </a:extLst>
              </a:tr>
              <a:tr h="51040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273449"/>
                  </a:ext>
                </a:extLst>
              </a:tr>
              <a:tr h="508973">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Triplicar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baseline="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9,33</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da Educação </a:t>
                      </a:r>
                      <a:r>
                        <a:rPr lang="pt-BR" sz="1100" b="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2021</a:t>
                      </a:r>
                      <a:endParaRPr lang="pt-BR"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10523687"/>
                  </a:ext>
                </a:extLst>
              </a:tr>
            </a:tbl>
          </a:graphicData>
        </a:graphic>
      </p:graphicFrame>
      <p:graphicFrame>
        <p:nvGraphicFramePr>
          <p:cNvPr id="13" name="Gráfico 12"/>
          <p:cNvGraphicFramePr>
            <a:graphicFrameLocks/>
          </p:cNvGraphicFramePr>
          <p:nvPr>
            <p:extLst>
              <p:ext uri="{D42A27DB-BD31-4B8C-83A1-F6EECF244321}">
                <p14:modId xmlns:p14="http://schemas.microsoft.com/office/powerpoint/2010/main" val="37735252"/>
              </p:ext>
            </p:extLst>
          </p:nvPr>
        </p:nvGraphicFramePr>
        <p:xfrm>
          <a:off x="1057275" y="2967135"/>
          <a:ext cx="10077450" cy="32296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92785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4999" y="2105024"/>
            <a:ext cx="8943976" cy="3219451"/>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Educação Superior </a:t>
            </a:r>
          </a:p>
          <a:p>
            <a:pPr algn="ctr"/>
            <a:r>
              <a:rPr lang="pt-BR" sz="2500" b="1" dirty="0">
                <a:solidFill>
                  <a:srgbClr val="0088CB"/>
                </a:solidFill>
                <a:latin typeface="Arial Black" panose="020B0A04020102020204" pitchFamily="34" charset="0"/>
              </a:rPr>
              <a:t>META 12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Estimular e fomentar, em regime de colaboração com o Estado de São Paulo e a União, a expansão das vagas nas instituições de ensino superior pública no Município de São Bernardo do Campo, considerando suas vocações econômicas, sociais e culturais.</a:t>
            </a:r>
          </a:p>
        </p:txBody>
      </p:sp>
      <p:sp>
        <p:nvSpPr>
          <p:cNvPr id="7" name="Retângulo: Cantos Arredondados 6">
            <a:extLst>
              <a:ext uri="{FF2B5EF4-FFF2-40B4-BE49-F238E27FC236}">
                <a16:creationId xmlns:a16="http://schemas.microsoft.com/office/drawing/2014/main" id="{A449FA4A-0344-4FE5-AAA9-B72851C72A49}"/>
              </a:ext>
            </a:extLst>
          </p:cNvPr>
          <p:cNvSpPr/>
          <p:nvPr/>
        </p:nvSpPr>
        <p:spPr>
          <a:xfrm>
            <a:off x="3324224" y="5413435"/>
            <a:ext cx="7534275" cy="1244540"/>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17515365-BAB6-4A8F-BDC0-23E6C1F18C4E}"/>
              </a:ext>
            </a:extLst>
          </p:cNvPr>
          <p:cNvSpPr txBox="1"/>
          <p:nvPr/>
        </p:nvSpPr>
        <p:spPr>
          <a:xfrm>
            <a:off x="4419600" y="5409118"/>
            <a:ext cx="6400800" cy="1292662"/>
          </a:xfrm>
          <a:prstGeom prst="rect">
            <a:avLst/>
          </a:prstGeom>
          <a:noFill/>
        </p:spPr>
        <p:txBody>
          <a:bodyPr wrap="square" rtlCol="0">
            <a:spAutoFit/>
          </a:bodyPr>
          <a:lstStyle/>
          <a:p>
            <a:pPr algn="just"/>
            <a:r>
              <a:rPr lang="pt-BR" sz="1300" b="1" dirty="0">
                <a:solidFill>
                  <a:schemeClr val="bg1"/>
                </a:solidFill>
              </a:rPr>
              <a:t>ODS 4 – META 4.B: </a:t>
            </a:r>
            <a:r>
              <a:rPr lang="pt-BR" sz="1300" dirty="0">
                <a:solidFill>
                  <a:schemeClr val="bg1"/>
                </a:solidFill>
              </a:rPr>
              <a:t>Até 2020, ampliar em 50% o número de vagas efetivamente preenchidas por alunos dos países em desenvolvimento, em particular os países de menor desenvolvimento relativo, tais como os países africanos de língua portuguesa e países latino-americanos, para o ensino superior, incluindo programas de formação profissional, de tecnologia da informação e da comunicação, programas técnicos, de engenharia e científicos no Brasil</a:t>
            </a:r>
            <a:endParaRPr lang="pt-BR" sz="1300" dirty="0"/>
          </a:p>
        </p:txBody>
      </p:sp>
      <p:pic>
        <p:nvPicPr>
          <p:cNvPr id="9" name="Imagem 8">
            <a:extLst>
              <a:ext uri="{FF2B5EF4-FFF2-40B4-BE49-F238E27FC236}">
                <a16:creationId xmlns:a16="http://schemas.microsoft.com/office/drawing/2014/main" id="{53EF960D-D701-4662-B26E-CC93871E37E7}"/>
              </a:ext>
            </a:extLst>
          </p:cNvPr>
          <p:cNvPicPr>
            <a:picLocks noChangeAspect="1"/>
          </p:cNvPicPr>
          <p:nvPr/>
        </p:nvPicPr>
        <p:blipFill>
          <a:blip r:embed="rId3"/>
          <a:stretch>
            <a:fillRect/>
          </a:stretch>
        </p:blipFill>
        <p:spPr>
          <a:xfrm>
            <a:off x="3490734" y="5630350"/>
            <a:ext cx="919342" cy="799025"/>
          </a:xfrm>
          <a:prstGeom prst="roundRect">
            <a:avLst/>
          </a:prstGeom>
        </p:spPr>
      </p:pic>
    </p:spTree>
    <p:extLst>
      <p:ext uri="{BB962C8B-B14F-4D97-AF65-F5344CB8AC3E}">
        <p14:creationId xmlns:p14="http://schemas.microsoft.com/office/powerpoint/2010/main" val="13008143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12  </a:t>
            </a:r>
          </a:p>
          <a:p>
            <a:pPr algn="ctr"/>
            <a:r>
              <a:rPr lang="pt-BR" sz="2400" b="1" dirty="0">
                <a:latin typeface="Arial Black" panose="020B0A04020102020204" pitchFamily="34" charset="0"/>
              </a:rPr>
              <a:t>INDICADORES ATUAIS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4206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F6B089EA-F828-4805-9FA2-3EA399634B98}"/>
              </a:ext>
            </a:extLst>
          </p:cNvPr>
          <p:cNvGraphicFramePr>
            <a:graphicFrameLocks noGrp="1"/>
          </p:cNvGraphicFramePr>
          <p:nvPr>
            <p:extLst>
              <p:ext uri="{D42A27DB-BD31-4B8C-83A1-F6EECF244321}">
                <p14:modId xmlns:p14="http://schemas.microsoft.com/office/powerpoint/2010/main" val="2755027572"/>
              </p:ext>
            </p:extLst>
          </p:nvPr>
        </p:nvGraphicFramePr>
        <p:xfrm>
          <a:off x="1052421" y="1288214"/>
          <a:ext cx="10101352" cy="1512135"/>
        </p:xfrm>
        <a:graphic>
          <a:graphicData uri="http://schemas.openxmlformats.org/drawingml/2006/table">
            <a:tbl>
              <a:tblPr firstRow="1" firstCol="1" bandRow="1"/>
              <a:tblGrid>
                <a:gridCol w="3086032">
                  <a:extLst>
                    <a:ext uri="{9D8B030D-6E8A-4147-A177-3AD203B41FA5}">
                      <a16:colId xmlns:a16="http://schemas.microsoft.com/office/drawing/2014/main" val="3208982305"/>
                    </a:ext>
                  </a:extLst>
                </a:gridCol>
                <a:gridCol w="1964644">
                  <a:extLst>
                    <a:ext uri="{9D8B030D-6E8A-4147-A177-3AD203B41FA5}">
                      <a16:colId xmlns:a16="http://schemas.microsoft.com/office/drawing/2014/main" val="3081933793"/>
                    </a:ext>
                  </a:extLst>
                </a:gridCol>
                <a:gridCol w="2525338">
                  <a:extLst>
                    <a:ext uri="{9D8B030D-6E8A-4147-A177-3AD203B41FA5}">
                      <a16:colId xmlns:a16="http://schemas.microsoft.com/office/drawing/2014/main" val="21835274"/>
                    </a:ext>
                  </a:extLst>
                </a:gridCol>
                <a:gridCol w="2525338">
                  <a:extLst>
                    <a:ext uri="{9D8B030D-6E8A-4147-A177-3AD203B41FA5}">
                      <a16:colId xmlns:a16="http://schemas.microsoft.com/office/drawing/2014/main" val="1796707890"/>
                    </a:ext>
                  </a:extLst>
                </a:gridCol>
              </a:tblGrid>
              <a:tr h="408699">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12</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MATRÍCULAS DE ALUNOS ENTRE 18 E 24 ANOS EM INSTITUIÇÕES DE ENSINO SUPERIOR.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075444980"/>
                  </a:ext>
                </a:extLst>
              </a:tr>
              <a:tr h="552491">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7286754"/>
                  </a:ext>
                </a:extLst>
              </a:tr>
              <a:tr h="550945">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59,93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Microdados do Censo da Educação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2020</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139091697"/>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2721750819"/>
              </p:ext>
            </p:extLst>
          </p:nvPr>
        </p:nvGraphicFramePr>
        <p:xfrm>
          <a:off x="1052421" y="3050771"/>
          <a:ext cx="10101352" cy="3166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4579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895475" y="1581151"/>
            <a:ext cx="8477250" cy="4000500"/>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040327" y="1713422"/>
            <a:ext cx="8212347"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Titulação de professores da Educação Básica com formação específica em nível superior</a:t>
            </a:r>
          </a:p>
          <a:p>
            <a:pPr algn="ctr"/>
            <a:r>
              <a:rPr lang="pt-BR" sz="2500" b="1" dirty="0">
                <a:solidFill>
                  <a:srgbClr val="0088CB"/>
                </a:solidFill>
                <a:latin typeface="Arial Black" panose="020B0A04020102020204" pitchFamily="34" charset="0"/>
              </a:rPr>
              <a:t>META 13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Participar, em regime de colaboração entre a União e o Estado de São Paulo, da política nacional de formação dos profissionais da educação de que tratam os incisos I, II e III do caput do art. 61, da Lei n 9394/96, </a:t>
            </a:r>
            <a:r>
              <a:rPr lang="pt-BR" sz="2200" b="1" dirty="0">
                <a:solidFill>
                  <a:schemeClr val="tx1"/>
                </a:solidFill>
              </a:rPr>
              <a:t>assegurando que todos professores e professoras da Educação Básica possuam formação específica de nível superior, obtida em curso de licenciatura na área de conhecimento em que atuam</a:t>
            </a:r>
            <a:r>
              <a:rPr lang="pt-BR" sz="2200" dirty="0">
                <a:solidFill>
                  <a:schemeClr val="tx1"/>
                </a:solidFill>
              </a:rPr>
              <a:t>.</a:t>
            </a:r>
          </a:p>
        </p:txBody>
      </p:sp>
      <p:sp>
        <p:nvSpPr>
          <p:cNvPr id="7" name="Retângulo: Cantos Arredondados 6">
            <a:extLst>
              <a:ext uri="{FF2B5EF4-FFF2-40B4-BE49-F238E27FC236}">
                <a16:creationId xmlns:a16="http://schemas.microsoft.com/office/drawing/2014/main" id="{14C94180-1EB7-43CA-9B71-8DC5BC8D2326}"/>
              </a:ext>
            </a:extLst>
          </p:cNvPr>
          <p:cNvSpPr/>
          <p:nvPr/>
        </p:nvSpPr>
        <p:spPr>
          <a:xfrm>
            <a:off x="3438523" y="5734050"/>
            <a:ext cx="6924677" cy="962026"/>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63E0570F-F268-40BC-B869-6770F7D8A3D2}"/>
              </a:ext>
            </a:extLst>
          </p:cNvPr>
          <p:cNvSpPr txBox="1"/>
          <p:nvPr/>
        </p:nvSpPr>
        <p:spPr>
          <a:xfrm>
            <a:off x="4528149" y="5765229"/>
            <a:ext cx="5866385" cy="892552"/>
          </a:xfrm>
          <a:prstGeom prst="rect">
            <a:avLst/>
          </a:prstGeom>
          <a:noFill/>
        </p:spPr>
        <p:txBody>
          <a:bodyPr wrap="square" rtlCol="0">
            <a:spAutoFit/>
          </a:bodyPr>
          <a:lstStyle/>
          <a:p>
            <a:pPr algn="just"/>
            <a:r>
              <a:rPr lang="pt-BR" sz="1300" b="1" dirty="0">
                <a:solidFill>
                  <a:schemeClr val="bg1"/>
                </a:solidFill>
              </a:rPr>
              <a:t>ODS 4 – META 4.C: </a:t>
            </a:r>
            <a:r>
              <a:rPr lang="pt-BR" sz="1300" dirty="0">
                <a:solidFill>
                  <a:schemeClr val="bg1"/>
                </a:solidFill>
              </a:rPr>
              <a:t>Até 2030, assegurar que todos os professores da educação básica tenham formação específica na área de conhecimento em que atuam, promovendo a oferta de formação continuada, em regime de colaboração entre União, estados e municípios, inclusive por meio de cooperação internacional.</a:t>
            </a:r>
            <a:endParaRPr lang="pt-BR" sz="1300" dirty="0"/>
          </a:p>
        </p:txBody>
      </p:sp>
      <p:pic>
        <p:nvPicPr>
          <p:cNvPr id="9" name="Imagem 8">
            <a:extLst>
              <a:ext uri="{FF2B5EF4-FFF2-40B4-BE49-F238E27FC236}">
                <a16:creationId xmlns:a16="http://schemas.microsoft.com/office/drawing/2014/main" id="{F34BE072-BC28-4A0B-863D-FEAAD4DCEA32}"/>
              </a:ext>
            </a:extLst>
          </p:cNvPr>
          <p:cNvPicPr>
            <a:picLocks noChangeAspect="1"/>
          </p:cNvPicPr>
          <p:nvPr/>
        </p:nvPicPr>
        <p:blipFill>
          <a:blip r:embed="rId3"/>
          <a:stretch>
            <a:fillRect/>
          </a:stretch>
        </p:blipFill>
        <p:spPr>
          <a:xfrm>
            <a:off x="3566933" y="5843340"/>
            <a:ext cx="922205" cy="753255"/>
          </a:xfrm>
          <a:prstGeom prst="roundRect">
            <a:avLst/>
          </a:prstGeom>
        </p:spPr>
      </p:pic>
    </p:spTree>
    <p:extLst>
      <p:ext uri="{BB962C8B-B14F-4D97-AF65-F5344CB8AC3E}">
        <p14:creationId xmlns:p14="http://schemas.microsoft.com/office/powerpoint/2010/main" val="2383509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1" name="Tabela 10">
            <a:extLst>
              <a:ext uri="{FF2B5EF4-FFF2-40B4-BE49-F238E27FC236}">
                <a16:creationId xmlns:a16="http://schemas.microsoft.com/office/drawing/2014/main" id="{7D5FE4D2-E89A-49C3-9B4B-8FDEB9E6EFDB}"/>
              </a:ext>
            </a:extLst>
          </p:cNvPr>
          <p:cNvGraphicFramePr>
            <a:graphicFrameLocks noGrp="1"/>
          </p:cNvGraphicFramePr>
          <p:nvPr>
            <p:extLst>
              <p:ext uri="{D42A27DB-BD31-4B8C-83A1-F6EECF244321}">
                <p14:modId xmlns:p14="http://schemas.microsoft.com/office/powerpoint/2010/main" val="2621804969"/>
              </p:ext>
            </p:extLst>
          </p:nvPr>
        </p:nvGraphicFramePr>
        <p:xfrm>
          <a:off x="1047750" y="1266823"/>
          <a:ext cx="10077451" cy="1014659"/>
        </p:xfrm>
        <a:graphic>
          <a:graphicData uri="http://schemas.openxmlformats.org/drawingml/2006/table">
            <a:tbl>
              <a:tblPr firstRow="1" firstCol="1" bandRow="1"/>
              <a:tblGrid>
                <a:gridCol w="2917543">
                  <a:extLst>
                    <a:ext uri="{9D8B030D-6E8A-4147-A177-3AD203B41FA5}">
                      <a16:colId xmlns:a16="http://schemas.microsoft.com/office/drawing/2014/main" val="3314853363"/>
                    </a:ext>
                  </a:extLst>
                </a:gridCol>
                <a:gridCol w="1735734">
                  <a:extLst>
                    <a:ext uri="{9D8B030D-6E8A-4147-A177-3AD203B41FA5}">
                      <a16:colId xmlns:a16="http://schemas.microsoft.com/office/drawing/2014/main" val="1356359943"/>
                    </a:ext>
                  </a:extLst>
                </a:gridCol>
                <a:gridCol w="1824494">
                  <a:extLst>
                    <a:ext uri="{9D8B030D-6E8A-4147-A177-3AD203B41FA5}">
                      <a16:colId xmlns:a16="http://schemas.microsoft.com/office/drawing/2014/main" val="4162932627"/>
                    </a:ext>
                  </a:extLst>
                </a:gridCol>
                <a:gridCol w="3599680">
                  <a:extLst>
                    <a:ext uri="{9D8B030D-6E8A-4147-A177-3AD203B41FA5}">
                      <a16:colId xmlns:a16="http://schemas.microsoft.com/office/drawing/2014/main" val="59509493"/>
                    </a:ext>
                  </a:extLst>
                </a:gridCol>
              </a:tblGrid>
              <a:tr h="292918">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13 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PROPORÇÃO DE DOCÊNCIAS DA EDUCAÇÃO INFANTIL COM PROFESSORES CUJA FORMAÇÃO SUPERIOR ESTÁ ADEQUADA À ÁREA DE CONHECIMENTO QUE LECIONAM.</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716362539"/>
                  </a:ext>
                </a:extLst>
              </a:tr>
              <a:tr h="278059">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781495860"/>
                  </a:ext>
                </a:extLst>
              </a:tr>
              <a:tr h="292918">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71,10 %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Adequação da Formação Docente (INEP - CENSO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ESCOLAR) / SIMEC</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52647411"/>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3395891192"/>
              </p:ext>
            </p:extLst>
          </p:nvPr>
        </p:nvGraphicFramePr>
        <p:xfrm>
          <a:off x="1047750" y="2426690"/>
          <a:ext cx="10077451" cy="38887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91499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12" name="Tabela 11">
            <a:extLst>
              <a:ext uri="{FF2B5EF4-FFF2-40B4-BE49-F238E27FC236}">
                <a16:creationId xmlns:a16="http://schemas.microsoft.com/office/drawing/2014/main" id="{2F23B160-42D1-47CB-B941-24E686A61FA6}"/>
              </a:ext>
            </a:extLst>
          </p:cNvPr>
          <p:cNvGraphicFramePr>
            <a:graphicFrameLocks noGrp="1"/>
          </p:cNvGraphicFramePr>
          <p:nvPr>
            <p:extLst>
              <p:ext uri="{D42A27DB-BD31-4B8C-83A1-F6EECF244321}">
                <p14:modId xmlns:p14="http://schemas.microsoft.com/office/powerpoint/2010/main" val="1349044465"/>
              </p:ext>
            </p:extLst>
          </p:nvPr>
        </p:nvGraphicFramePr>
        <p:xfrm>
          <a:off x="1057275" y="1212979"/>
          <a:ext cx="10077450" cy="967940"/>
        </p:xfrm>
        <a:graphic>
          <a:graphicData uri="http://schemas.openxmlformats.org/drawingml/2006/table">
            <a:tbl>
              <a:tblPr firstRow="1" firstCol="1" bandRow="1"/>
              <a:tblGrid>
                <a:gridCol w="2933942">
                  <a:extLst>
                    <a:ext uri="{9D8B030D-6E8A-4147-A177-3AD203B41FA5}">
                      <a16:colId xmlns:a16="http://schemas.microsoft.com/office/drawing/2014/main" val="1113973129"/>
                    </a:ext>
                  </a:extLst>
                </a:gridCol>
                <a:gridCol w="1755077">
                  <a:extLst>
                    <a:ext uri="{9D8B030D-6E8A-4147-A177-3AD203B41FA5}">
                      <a16:colId xmlns:a16="http://schemas.microsoft.com/office/drawing/2014/main" val="3389692798"/>
                    </a:ext>
                  </a:extLst>
                </a:gridCol>
                <a:gridCol w="1797052">
                  <a:extLst>
                    <a:ext uri="{9D8B030D-6E8A-4147-A177-3AD203B41FA5}">
                      <a16:colId xmlns:a16="http://schemas.microsoft.com/office/drawing/2014/main" val="4275198535"/>
                    </a:ext>
                  </a:extLst>
                </a:gridCol>
                <a:gridCol w="3591379">
                  <a:extLst>
                    <a:ext uri="{9D8B030D-6E8A-4147-A177-3AD203B41FA5}">
                      <a16:colId xmlns:a16="http://schemas.microsoft.com/office/drawing/2014/main" val="3200481223"/>
                    </a:ext>
                  </a:extLst>
                </a:gridCol>
              </a:tblGrid>
              <a:tr h="277962">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13 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PROPORÇÃO DE DOCÊNCIAS DOS ANOS INICIAIS DO ENSINO FUNDAMENTAL COM PROFESSORES CUJA FORMAÇÃO SUPERIOR ESTÁ ADEQUADA À ÁREA DE CONHECIMENTO QUE LECIONAM.</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632259983"/>
                  </a:ext>
                </a:extLst>
              </a:tr>
              <a:tr h="231340">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20018974"/>
                  </a:ext>
                </a:extLst>
              </a:tr>
              <a:tr h="268833">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89,70 %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Adequação da Formação Docente (INEP - CENSO ESCOLAR) / SIMEC</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33264549"/>
                  </a:ext>
                </a:extLst>
              </a:tr>
            </a:tbl>
          </a:graphicData>
        </a:graphic>
      </p:graphicFrame>
      <p:graphicFrame>
        <p:nvGraphicFramePr>
          <p:cNvPr id="11" name="Gráfico 10"/>
          <p:cNvGraphicFramePr>
            <a:graphicFrameLocks/>
          </p:cNvGraphicFramePr>
          <p:nvPr>
            <p:extLst>
              <p:ext uri="{D42A27DB-BD31-4B8C-83A1-F6EECF244321}">
                <p14:modId xmlns:p14="http://schemas.microsoft.com/office/powerpoint/2010/main" val="2850568021"/>
              </p:ext>
            </p:extLst>
          </p:nvPr>
        </p:nvGraphicFramePr>
        <p:xfrm>
          <a:off x="1057275" y="2326127"/>
          <a:ext cx="10077450" cy="39800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4832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7CC3CD10-82B5-4909-9C67-097BC1E36E30}"/>
              </a:ext>
            </a:extLst>
          </p:cNvPr>
          <p:cNvSpPr/>
          <p:nvPr/>
        </p:nvSpPr>
        <p:spPr>
          <a:xfrm>
            <a:off x="3944316" y="812762"/>
            <a:ext cx="4320000" cy="4320000"/>
          </a:xfrm>
          <a:prstGeom prst="ellipse">
            <a:avLst/>
          </a:prstGeom>
          <a:solidFill>
            <a:srgbClr val="0088CB"/>
          </a:solidFill>
          <a:ln>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2000" b="1" dirty="0"/>
          </a:p>
          <a:p>
            <a:pPr algn="ctr"/>
            <a:endParaRPr lang="pt-BR" sz="2000" b="1" dirty="0"/>
          </a:p>
          <a:p>
            <a:pPr algn="ctr"/>
            <a:endParaRPr lang="pt-BR" sz="2000" b="1" dirty="0"/>
          </a:p>
        </p:txBody>
      </p:sp>
      <p:sp>
        <p:nvSpPr>
          <p:cNvPr id="5" name="Elipse 4">
            <a:extLst>
              <a:ext uri="{FF2B5EF4-FFF2-40B4-BE49-F238E27FC236}">
                <a16:creationId xmlns:a16="http://schemas.microsoft.com/office/drawing/2014/main" id="{481D1B51-DD59-4BAF-8037-32C235CFF0DC}"/>
              </a:ext>
            </a:extLst>
          </p:cNvPr>
          <p:cNvSpPr/>
          <p:nvPr/>
        </p:nvSpPr>
        <p:spPr>
          <a:xfrm>
            <a:off x="3762109" y="640042"/>
            <a:ext cx="4680000" cy="4680000"/>
          </a:xfrm>
          <a:prstGeom prst="ellipse">
            <a:avLst/>
          </a:prstGeom>
          <a:noFill/>
          <a:ln w="76200">
            <a:solidFill>
              <a:srgbClr val="0088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dirty="0"/>
          </a:p>
        </p:txBody>
      </p:sp>
      <p:sp>
        <p:nvSpPr>
          <p:cNvPr id="6" name="Elipse 5">
            <a:extLst>
              <a:ext uri="{FF2B5EF4-FFF2-40B4-BE49-F238E27FC236}">
                <a16:creationId xmlns:a16="http://schemas.microsoft.com/office/drawing/2014/main" id="{23791A1C-305C-4267-A002-AAABCB883206}"/>
              </a:ext>
            </a:extLst>
          </p:cNvPr>
          <p:cNvSpPr/>
          <p:nvPr/>
        </p:nvSpPr>
        <p:spPr>
          <a:xfrm>
            <a:off x="1806814" y="4123413"/>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Elipse 7">
            <a:extLst>
              <a:ext uri="{FF2B5EF4-FFF2-40B4-BE49-F238E27FC236}">
                <a16:creationId xmlns:a16="http://schemas.microsoft.com/office/drawing/2014/main" id="{B547B9FE-73F1-40C3-895A-04FE0502BDBE}"/>
              </a:ext>
            </a:extLst>
          </p:cNvPr>
          <p:cNvSpPr/>
          <p:nvPr/>
        </p:nvSpPr>
        <p:spPr>
          <a:xfrm>
            <a:off x="1786423" y="612765"/>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9" name="Conector reto 8">
            <a:extLst>
              <a:ext uri="{FF2B5EF4-FFF2-40B4-BE49-F238E27FC236}">
                <a16:creationId xmlns:a16="http://schemas.microsoft.com/office/drawing/2014/main" id="{E7C23ACE-9014-4E6D-98F0-C1B746DE6630}"/>
              </a:ext>
            </a:extLst>
          </p:cNvPr>
          <p:cNvCxnSpPr>
            <a:cxnSpLocks/>
          </p:cNvCxnSpPr>
          <p:nvPr/>
        </p:nvCxnSpPr>
        <p:spPr>
          <a:xfrm flipH="1" flipV="1">
            <a:off x="3226290" y="1652117"/>
            <a:ext cx="899940" cy="451003"/>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cxnSp>
        <p:nvCxnSpPr>
          <p:cNvPr id="15" name="Conector reto 14">
            <a:extLst>
              <a:ext uri="{FF2B5EF4-FFF2-40B4-BE49-F238E27FC236}">
                <a16:creationId xmlns:a16="http://schemas.microsoft.com/office/drawing/2014/main" id="{5F97C2AD-C06C-42FA-9293-91CFB60EF70B}"/>
              </a:ext>
            </a:extLst>
          </p:cNvPr>
          <p:cNvCxnSpPr>
            <a:cxnSpLocks/>
          </p:cNvCxnSpPr>
          <p:nvPr/>
        </p:nvCxnSpPr>
        <p:spPr>
          <a:xfrm flipH="1">
            <a:off x="3200402" y="4000500"/>
            <a:ext cx="1028698" cy="480060"/>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16" name="Elipse 15">
            <a:extLst>
              <a:ext uri="{FF2B5EF4-FFF2-40B4-BE49-F238E27FC236}">
                <a16:creationId xmlns:a16="http://schemas.microsoft.com/office/drawing/2014/main" id="{21929F33-4458-42E2-A0F9-5033F9511537}"/>
              </a:ext>
            </a:extLst>
          </p:cNvPr>
          <p:cNvSpPr/>
          <p:nvPr/>
        </p:nvSpPr>
        <p:spPr>
          <a:xfrm>
            <a:off x="9015051" y="513865"/>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19" name="Conector reto 18">
            <a:extLst>
              <a:ext uri="{FF2B5EF4-FFF2-40B4-BE49-F238E27FC236}">
                <a16:creationId xmlns:a16="http://schemas.microsoft.com/office/drawing/2014/main" id="{36AE990B-11A3-4A04-9BCD-A9D3C153708A}"/>
              </a:ext>
            </a:extLst>
          </p:cNvPr>
          <p:cNvCxnSpPr>
            <a:cxnSpLocks/>
          </p:cNvCxnSpPr>
          <p:nvPr/>
        </p:nvCxnSpPr>
        <p:spPr>
          <a:xfrm flipH="1" flipV="1">
            <a:off x="8138160" y="3874770"/>
            <a:ext cx="1040131" cy="582931"/>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25" name="Espaço Reservado para Texto 153">
            <a:extLst>
              <a:ext uri="{FF2B5EF4-FFF2-40B4-BE49-F238E27FC236}">
                <a16:creationId xmlns:a16="http://schemas.microsoft.com/office/drawing/2014/main" id="{E3E88790-7579-4076-B292-BB3F741611DD}"/>
              </a:ext>
            </a:extLst>
          </p:cNvPr>
          <p:cNvSpPr txBox="1">
            <a:spLocks/>
          </p:cNvSpPr>
          <p:nvPr/>
        </p:nvSpPr>
        <p:spPr>
          <a:xfrm>
            <a:off x="1481080" y="226984"/>
            <a:ext cx="2291508" cy="408780"/>
          </a:xfrm>
          <a:prstGeom prst="rect">
            <a:avLst/>
          </a:prstGeom>
        </p:spPr>
        <p:txBody>
          <a:bodyPr rtlCol="0"/>
          <a:lstStyle>
            <a:defPPr>
              <a:defRPr lang="pt-BR"/>
            </a:defPPr>
            <a:lvl1pPr indent="0" algn="ctr">
              <a:lnSpc>
                <a:spcPct val="90000"/>
              </a:lnSpc>
              <a:spcBef>
                <a:spcPts val="1000"/>
              </a:spcBef>
              <a:buFont typeface="Arial" panose="020B0604020202020204" pitchFamily="34" charset="0"/>
              <a:buNone/>
              <a:defRPr sz="2000" b="1">
                <a:solidFill>
                  <a:schemeClr val="tx1">
                    <a:lumMod val="65000"/>
                    <a:lumOff val="35000"/>
                  </a:schemeClr>
                </a:solidFill>
                <a:latin typeface="Arial Black" panose="020B0A0402010202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pt-BR" dirty="0"/>
              <a:t>PERMANÊNCIA</a:t>
            </a:r>
          </a:p>
        </p:txBody>
      </p:sp>
      <p:sp>
        <p:nvSpPr>
          <p:cNvPr id="27" name="Espaço Reservado para Texto 153">
            <a:extLst>
              <a:ext uri="{FF2B5EF4-FFF2-40B4-BE49-F238E27FC236}">
                <a16:creationId xmlns:a16="http://schemas.microsoft.com/office/drawing/2014/main" id="{F80F8506-2472-4491-8A79-8DDA2F8377D6}"/>
              </a:ext>
            </a:extLst>
          </p:cNvPr>
          <p:cNvSpPr txBox="1">
            <a:spLocks/>
          </p:cNvSpPr>
          <p:nvPr/>
        </p:nvSpPr>
        <p:spPr>
          <a:xfrm>
            <a:off x="1411674" y="3605122"/>
            <a:ext cx="2324558" cy="1105553"/>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pt-BR" sz="2000" b="1" dirty="0">
                <a:solidFill>
                  <a:schemeClr val="tx1">
                    <a:lumMod val="65000"/>
                    <a:lumOff val="35000"/>
                  </a:schemeClr>
                </a:solidFill>
                <a:latin typeface="Arial Black" panose="020B0A04020102020204" pitchFamily="34" charset="0"/>
              </a:rPr>
              <a:t> ACESSO</a:t>
            </a:r>
            <a:endParaRPr lang="pt-BR" sz="2000" i="1" dirty="0">
              <a:solidFill>
                <a:schemeClr val="tx1">
                  <a:lumMod val="65000"/>
                  <a:lumOff val="35000"/>
                </a:schemeClr>
              </a:solidFill>
              <a:latin typeface="Arial Black" panose="020B0A04020102020204" pitchFamily="34" charset="0"/>
            </a:endParaRPr>
          </a:p>
        </p:txBody>
      </p:sp>
      <p:sp>
        <p:nvSpPr>
          <p:cNvPr id="24" name="Espaço Reservado para Texto 153">
            <a:extLst>
              <a:ext uri="{FF2B5EF4-FFF2-40B4-BE49-F238E27FC236}">
                <a16:creationId xmlns:a16="http://schemas.microsoft.com/office/drawing/2014/main" id="{A54908FB-B67F-4F2D-BD8A-7CB3E7092085}"/>
              </a:ext>
            </a:extLst>
          </p:cNvPr>
          <p:cNvSpPr txBox="1">
            <a:spLocks/>
          </p:cNvSpPr>
          <p:nvPr/>
        </p:nvSpPr>
        <p:spPr>
          <a:xfrm>
            <a:off x="8556456" y="-168941"/>
            <a:ext cx="249075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a:t>
            </a:r>
            <a:r>
              <a:rPr lang="pt-BR" sz="2000" b="1" dirty="0">
                <a:solidFill>
                  <a:schemeClr val="tx1">
                    <a:lumMod val="65000"/>
                    <a:lumOff val="35000"/>
                  </a:schemeClr>
                </a:solidFill>
                <a:latin typeface="Arial Black" panose="020B0A04020102020204" pitchFamily="34" charset="0"/>
              </a:rPr>
              <a:t>APRENDIZAGEM</a:t>
            </a:r>
          </a:p>
        </p:txBody>
      </p:sp>
      <p:sp>
        <p:nvSpPr>
          <p:cNvPr id="41" name="Elipse 40">
            <a:extLst>
              <a:ext uri="{FF2B5EF4-FFF2-40B4-BE49-F238E27FC236}">
                <a16:creationId xmlns:a16="http://schemas.microsoft.com/office/drawing/2014/main" id="{05673C6D-0B50-4E30-AC1F-12C0C787B65B}"/>
              </a:ext>
            </a:extLst>
          </p:cNvPr>
          <p:cNvSpPr/>
          <p:nvPr/>
        </p:nvSpPr>
        <p:spPr>
          <a:xfrm>
            <a:off x="9153162" y="4038879"/>
            <a:ext cx="1440000" cy="1440000"/>
          </a:xfrm>
          <a:prstGeom prst="ellips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cxnSp>
        <p:nvCxnSpPr>
          <p:cNvPr id="45" name="Conector reto 44">
            <a:extLst>
              <a:ext uri="{FF2B5EF4-FFF2-40B4-BE49-F238E27FC236}">
                <a16:creationId xmlns:a16="http://schemas.microsoft.com/office/drawing/2014/main" id="{50788603-4DA9-4933-AEB4-ACAEA9F225A0}"/>
              </a:ext>
            </a:extLst>
          </p:cNvPr>
          <p:cNvCxnSpPr>
            <a:cxnSpLocks/>
          </p:cNvCxnSpPr>
          <p:nvPr/>
        </p:nvCxnSpPr>
        <p:spPr>
          <a:xfrm flipH="1">
            <a:off x="8023860" y="1531345"/>
            <a:ext cx="1098107" cy="491765"/>
          </a:xfrm>
          <a:prstGeom prst="line">
            <a:avLst/>
          </a:prstGeom>
          <a:noFill/>
          <a:ln w="38100">
            <a:solidFill>
              <a:srgbClr val="DB9033"/>
            </a:solidFill>
            <a:prstDash val="dash"/>
          </a:ln>
        </p:spPr>
        <p:style>
          <a:lnRef idx="2">
            <a:schemeClr val="accent1">
              <a:shade val="50000"/>
            </a:schemeClr>
          </a:lnRef>
          <a:fillRef idx="1">
            <a:schemeClr val="accent1"/>
          </a:fillRef>
          <a:effectRef idx="0">
            <a:schemeClr val="accent1"/>
          </a:effectRef>
          <a:fontRef idx="minor">
            <a:schemeClr val="lt1"/>
          </a:fontRef>
        </p:style>
      </p:cxnSp>
      <p:sp>
        <p:nvSpPr>
          <p:cNvPr id="48" name="Espaço Reservado para Texto 153">
            <a:extLst>
              <a:ext uri="{FF2B5EF4-FFF2-40B4-BE49-F238E27FC236}">
                <a16:creationId xmlns:a16="http://schemas.microsoft.com/office/drawing/2014/main" id="{A34550D8-B5C3-4FC4-9747-C455EB89E858}"/>
              </a:ext>
            </a:extLst>
          </p:cNvPr>
          <p:cNvSpPr txBox="1">
            <a:spLocks/>
          </p:cNvSpPr>
          <p:nvPr/>
        </p:nvSpPr>
        <p:spPr>
          <a:xfrm>
            <a:off x="8598626" y="3313194"/>
            <a:ext cx="2842804" cy="975188"/>
          </a:xfrm>
          <a:prstGeom prst="rect">
            <a:avLst/>
          </a:prstGeom>
        </p:spPr>
        <p:txBody>
          <a:bodyPr rtlCol="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600"/>
              </a:spcBef>
              <a:buNone/>
            </a:pPr>
            <a:r>
              <a:rPr lang="pt-BR" sz="1500" b="1" dirty="0">
                <a:solidFill>
                  <a:schemeClr val="tx1">
                    <a:lumMod val="65000"/>
                    <a:lumOff val="35000"/>
                  </a:schemeClr>
                </a:solidFill>
              </a:rPr>
              <a:t> </a:t>
            </a:r>
            <a:r>
              <a:rPr lang="pt-BR" sz="2000" b="1" dirty="0">
                <a:solidFill>
                  <a:schemeClr val="tx1">
                    <a:lumMod val="65000"/>
                    <a:lumOff val="35000"/>
                  </a:schemeClr>
                </a:solidFill>
                <a:latin typeface="Arial Black" panose="020B0A04020102020204" pitchFamily="34" charset="0"/>
              </a:rPr>
              <a:t>CONCLUSÃO NA IDADE CERTA</a:t>
            </a:r>
          </a:p>
        </p:txBody>
      </p:sp>
      <p:pic>
        <p:nvPicPr>
          <p:cNvPr id="3" name="Imagem 2">
            <a:extLst>
              <a:ext uri="{FF2B5EF4-FFF2-40B4-BE49-F238E27FC236}">
                <a16:creationId xmlns:a16="http://schemas.microsoft.com/office/drawing/2014/main" id="{429785D8-97B1-45F8-BA00-AA50F6996B27}"/>
              </a:ext>
            </a:extLst>
          </p:cNvPr>
          <p:cNvPicPr>
            <a:picLocks noChangeAspect="1"/>
          </p:cNvPicPr>
          <p:nvPr/>
        </p:nvPicPr>
        <p:blipFill>
          <a:blip r:embed="rId2"/>
          <a:stretch>
            <a:fillRect/>
          </a:stretch>
        </p:blipFill>
        <p:spPr>
          <a:xfrm>
            <a:off x="1567903" y="5926513"/>
            <a:ext cx="1871054" cy="673040"/>
          </a:xfrm>
          <a:prstGeom prst="rect">
            <a:avLst/>
          </a:prstGeom>
        </p:spPr>
      </p:pic>
      <p:pic>
        <p:nvPicPr>
          <p:cNvPr id="26" name="Imagem 25">
            <a:extLst>
              <a:ext uri="{FF2B5EF4-FFF2-40B4-BE49-F238E27FC236}">
                <a16:creationId xmlns:a16="http://schemas.microsoft.com/office/drawing/2014/main" id="{E6042C26-360D-43B6-980B-E2ECE9369E19}"/>
              </a:ext>
            </a:extLst>
          </p:cNvPr>
          <p:cNvPicPr>
            <a:picLocks noChangeAspect="1"/>
          </p:cNvPicPr>
          <p:nvPr/>
        </p:nvPicPr>
        <p:blipFill>
          <a:blip r:embed="rId3"/>
          <a:stretch>
            <a:fillRect/>
          </a:stretch>
        </p:blipFill>
        <p:spPr>
          <a:xfrm>
            <a:off x="328555" y="5926512"/>
            <a:ext cx="1152525" cy="673040"/>
          </a:xfrm>
          <a:prstGeom prst="rect">
            <a:avLst/>
          </a:prstGeom>
        </p:spPr>
      </p:pic>
      <p:pic>
        <p:nvPicPr>
          <p:cNvPr id="29" name="Imagem 28">
            <a:extLst>
              <a:ext uri="{FF2B5EF4-FFF2-40B4-BE49-F238E27FC236}">
                <a16:creationId xmlns:a16="http://schemas.microsoft.com/office/drawing/2014/main" id="{C5F27660-9589-4BFF-9D35-80B95BA983FF}"/>
              </a:ext>
            </a:extLst>
          </p:cNvPr>
          <p:cNvPicPr>
            <a:picLocks noChangeAspect="1"/>
          </p:cNvPicPr>
          <p:nvPr/>
        </p:nvPicPr>
        <p:blipFill>
          <a:blip r:embed="rId4"/>
          <a:stretch>
            <a:fillRect/>
          </a:stretch>
        </p:blipFill>
        <p:spPr>
          <a:xfrm>
            <a:off x="3966210" y="833978"/>
            <a:ext cx="4297679" cy="4286250"/>
          </a:xfrm>
          <a:prstGeom prst="flowChartConnector">
            <a:avLst/>
          </a:prstGeom>
        </p:spPr>
      </p:pic>
      <p:sp>
        <p:nvSpPr>
          <p:cNvPr id="30" name="CaixaDeTexto 29">
            <a:extLst>
              <a:ext uri="{FF2B5EF4-FFF2-40B4-BE49-F238E27FC236}">
                <a16:creationId xmlns:a16="http://schemas.microsoft.com/office/drawing/2014/main" id="{6732797F-D118-457E-87D6-D3E6BA6DB471}"/>
              </a:ext>
            </a:extLst>
          </p:cNvPr>
          <p:cNvSpPr txBox="1"/>
          <p:nvPr/>
        </p:nvSpPr>
        <p:spPr>
          <a:xfrm>
            <a:off x="3429000" y="5897880"/>
            <a:ext cx="8763000" cy="769441"/>
          </a:xfrm>
          <a:prstGeom prst="rect">
            <a:avLst/>
          </a:prstGeom>
          <a:noFill/>
        </p:spPr>
        <p:txBody>
          <a:bodyPr wrap="square" rtlCol="0">
            <a:spAutoFit/>
          </a:bodyPr>
          <a:lstStyle/>
          <a:p>
            <a:r>
              <a:rPr lang="pt-BR" sz="2200" dirty="0">
                <a:solidFill>
                  <a:srgbClr val="DB9033"/>
                </a:solidFill>
                <a:latin typeface="Arial Black" panose="020B0A04020102020204" pitchFamily="34" charset="0"/>
              </a:rPr>
              <a:t>DIREITO DE TODAS E DE CADA UMA DAS CRIANÇAS E DOS ADOLESCENTES</a:t>
            </a:r>
          </a:p>
        </p:txBody>
      </p:sp>
      <p:pic>
        <p:nvPicPr>
          <p:cNvPr id="32" name="Imagem 31">
            <a:extLst>
              <a:ext uri="{FF2B5EF4-FFF2-40B4-BE49-F238E27FC236}">
                <a16:creationId xmlns:a16="http://schemas.microsoft.com/office/drawing/2014/main" id="{F6DCC7FC-D0F2-4C05-B609-3173E6DD2674}"/>
              </a:ext>
            </a:extLst>
          </p:cNvPr>
          <p:cNvPicPr>
            <a:picLocks noChangeAspect="1"/>
          </p:cNvPicPr>
          <p:nvPr/>
        </p:nvPicPr>
        <p:blipFill>
          <a:blip r:embed="rId5"/>
          <a:stretch>
            <a:fillRect/>
          </a:stretch>
        </p:blipFill>
        <p:spPr>
          <a:xfrm>
            <a:off x="1905000" y="4232910"/>
            <a:ext cx="1440000" cy="1440000"/>
          </a:xfrm>
          <a:prstGeom prst="rect">
            <a:avLst/>
          </a:prstGeom>
        </p:spPr>
      </p:pic>
      <p:pic>
        <p:nvPicPr>
          <p:cNvPr id="33" name="Imagem 32">
            <a:extLst>
              <a:ext uri="{FF2B5EF4-FFF2-40B4-BE49-F238E27FC236}">
                <a16:creationId xmlns:a16="http://schemas.microsoft.com/office/drawing/2014/main" id="{B54E1517-EB23-45C5-B683-A800C3EF2779}"/>
              </a:ext>
            </a:extLst>
          </p:cNvPr>
          <p:cNvPicPr>
            <a:picLocks noChangeAspect="1"/>
          </p:cNvPicPr>
          <p:nvPr/>
        </p:nvPicPr>
        <p:blipFill>
          <a:blip r:embed="rId6"/>
          <a:stretch>
            <a:fillRect/>
          </a:stretch>
        </p:blipFill>
        <p:spPr>
          <a:xfrm>
            <a:off x="9292590" y="4191000"/>
            <a:ext cx="1152000" cy="1152000"/>
          </a:xfrm>
          <a:prstGeom prst="rect">
            <a:avLst/>
          </a:prstGeom>
        </p:spPr>
      </p:pic>
      <p:pic>
        <p:nvPicPr>
          <p:cNvPr id="34" name="Imagem 33">
            <a:extLst>
              <a:ext uri="{FF2B5EF4-FFF2-40B4-BE49-F238E27FC236}">
                <a16:creationId xmlns:a16="http://schemas.microsoft.com/office/drawing/2014/main" id="{C5576FE5-0A80-4BB0-805E-089D98DC18EB}"/>
              </a:ext>
            </a:extLst>
          </p:cNvPr>
          <p:cNvPicPr>
            <a:picLocks noChangeAspect="1"/>
          </p:cNvPicPr>
          <p:nvPr/>
        </p:nvPicPr>
        <p:blipFill rotWithShape="1">
          <a:blip r:embed="rId7"/>
          <a:srcRect l="4884" t="166" r="4823" b="17333"/>
          <a:stretch/>
        </p:blipFill>
        <p:spPr>
          <a:xfrm>
            <a:off x="9178290" y="651510"/>
            <a:ext cx="1147346" cy="1152000"/>
          </a:xfrm>
          <a:prstGeom prst="flowChartConnector">
            <a:avLst/>
          </a:prstGeom>
        </p:spPr>
      </p:pic>
      <p:pic>
        <p:nvPicPr>
          <p:cNvPr id="35" name="Imagem 34">
            <a:extLst>
              <a:ext uri="{FF2B5EF4-FFF2-40B4-BE49-F238E27FC236}">
                <a16:creationId xmlns:a16="http://schemas.microsoft.com/office/drawing/2014/main" id="{24A16964-FB89-49B3-BBAB-860F09CC37AA}"/>
              </a:ext>
            </a:extLst>
          </p:cNvPr>
          <p:cNvPicPr>
            <a:picLocks noChangeAspect="1"/>
          </p:cNvPicPr>
          <p:nvPr/>
        </p:nvPicPr>
        <p:blipFill rotWithShape="1">
          <a:blip r:embed="rId8"/>
          <a:srcRect l="6429" r="6538"/>
          <a:stretch/>
        </p:blipFill>
        <p:spPr>
          <a:xfrm>
            <a:off x="1908810" y="772910"/>
            <a:ext cx="1143000" cy="1147330"/>
          </a:xfrm>
          <a:prstGeom prst="flowChartConnector">
            <a:avLst/>
          </a:prstGeom>
        </p:spPr>
      </p:pic>
    </p:spTree>
    <p:extLst>
      <p:ext uri="{BB962C8B-B14F-4D97-AF65-F5344CB8AC3E}">
        <p14:creationId xmlns:p14="http://schemas.microsoft.com/office/powerpoint/2010/main" val="1106103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6" name="Tabela 5">
            <a:extLst>
              <a:ext uri="{FF2B5EF4-FFF2-40B4-BE49-F238E27FC236}">
                <a16:creationId xmlns:a16="http://schemas.microsoft.com/office/drawing/2014/main" id="{885D604F-B207-4540-9195-CB938B945923}"/>
              </a:ext>
            </a:extLst>
          </p:cNvPr>
          <p:cNvGraphicFramePr>
            <a:graphicFrameLocks noGrp="1"/>
          </p:cNvGraphicFramePr>
          <p:nvPr>
            <p:extLst>
              <p:ext uri="{D42A27DB-BD31-4B8C-83A1-F6EECF244321}">
                <p14:modId xmlns:p14="http://schemas.microsoft.com/office/powerpoint/2010/main" val="4250905207"/>
              </p:ext>
            </p:extLst>
          </p:nvPr>
        </p:nvGraphicFramePr>
        <p:xfrm>
          <a:off x="963581" y="1176009"/>
          <a:ext cx="10115550" cy="1045940"/>
        </p:xfrm>
        <a:graphic>
          <a:graphicData uri="http://schemas.openxmlformats.org/drawingml/2006/table">
            <a:tbl>
              <a:tblPr firstRow="1" firstCol="1" bandRow="1"/>
              <a:tblGrid>
                <a:gridCol w="2964075">
                  <a:extLst>
                    <a:ext uri="{9D8B030D-6E8A-4147-A177-3AD203B41FA5}">
                      <a16:colId xmlns:a16="http://schemas.microsoft.com/office/drawing/2014/main" val="593223456"/>
                    </a:ext>
                  </a:extLst>
                </a:gridCol>
                <a:gridCol w="1795322">
                  <a:extLst>
                    <a:ext uri="{9D8B030D-6E8A-4147-A177-3AD203B41FA5}">
                      <a16:colId xmlns:a16="http://schemas.microsoft.com/office/drawing/2014/main" val="2718306044"/>
                    </a:ext>
                  </a:extLst>
                </a:gridCol>
                <a:gridCol w="1785375">
                  <a:extLst>
                    <a:ext uri="{9D8B030D-6E8A-4147-A177-3AD203B41FA5}">
                      <a16:colId xmlns:a16="http://schemas.microsoft.com/office/drawing/2014/main" val="3786906627"/>
                    </a:ext>
                  </a:extLst>
                </a:gridCol>
                <a:gridCol w="3570778">
                  <a:extLst>
                    <a:ext uri="{9D8B030D-6E8A-4147-A177-3AD203B41FA5}">
                      <a16:colId xmlns:a16="http://schemas.microsoft.com/office/drawing/2014/main" val="3399851134"/>
                    </a:ext>
                  </a:extLst>
                </a:gridCol>
              </a:tblGrid>
              <a:tr h="228831">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13 C</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PROPORÇÃO DE DOCÊNCIAS DOS ANOS FINAIS DO ENSINO FUNDAMENTAL COM PROFESSORES CUJA FORMAÇÃO SUPERIOR ESTÁ ADEQUADA À ÁREA DE CONHECIMENTO QUE LECIONAM.</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925826848"/>
                  </a:ext>
                </a:extLst>
              </a:tr>
              <a:tr h="309340">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139621605"/>
                  </a:ext>
                </a:extLst>
              </a:tr>
              <a:tr h="175184">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65,1 %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Adequação da Formação Docente (INEP - CENSO ESCOLAR) / SIMEC</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79976118"/>
                  </a:ext>
                </a:extLst>
              </a:tr>
            </a:tbl>
          </a:graphicData>
        </a:graphic>
      </p:graphicFrame>
      <p:graphicFrame>
        <p:nvGraphicFramePr>
          <p:cNvPr id="12" name="Gráfico 11"/>
          <p:cNvGraphicFramePr>
            <a:graphicFrameLocks/>
          </p:cNvGraphicFramePr>
          <p:nvPr>
            <p:extLst>
              <p:ext uri="{D42A27DB-BD31-4B8C-83A1-F6EECF244321}">
                <p14:modId xmlns:p14="http://schemas.microsoft.com/office/powerpoint/2010/main" val="3481189264"/>
              </p:ext>
            </p:extLst>
          </p:nvPr>
        </p:nvGraphicFramePr>
        <p:xfrm>
          <a:off x="963581" y="2398735"/>
          <a:ext cx="10115550" cy="39260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94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9" name="Tabela 8">
            <a:extLst>
              <a:ext uri="{FF2B5EF4-FFF2-40B4-BE49-F238E27FC236}">
                <a16:creationId xmlns:a16="http://schemas.microsoft.com/office/drawing/2014/main" id="{3CF730F6-D991-40DD-9EC6-264A5F070CC8}"/>
              </a:ext>
            </a:extLst>
          </p:cNvPr>
          <p:cNvGraphicFramePr>
            <a:graphicFrameLocks noGrp="1"/>
          </p:cNvGraphicFramePr>
          <p:nvPr>
            <p:extLst>
              <p:ext uri="{D42A27DB-BD31-4B8C-83A1-F6EECF244321}">
                <p14:modId xmlns:p14="http://schemas.microsoft.com/office/powerpoint/2010/main" val="1496586662"/>
              </p:ext>
            </p:extLst>
          </p:nvPr>
        </p:nvGraphicFramePr>
        <p:xfrm>
          <a:off x="1059700" y="1221874"/>
          <a:ext cx="10086975" cy="1187550"/>
        </p:xfrm>
        <a:graphic>
          <a:graphicData uri="http://schemas.openxmlformats.org/drawingml/2006/table">
            <a:tbl>
              <a:tblPr firstRow="1" firstCol="1" bandRow="1"/>
              <a:tblGrid>
                <a:gridCol w="2972586">
                  <a:extLst>
                    <a:ext uri="{9D8B030D-6E8A-4147-A177-3AD203B41FA5}">
                      <a16:colId xmlns:a16="http://schemas.microsoft.com/office/drawing/2014/main" val="483838537"/>
                    </a:ext>
                  </a:extLst>
                </a:gridCol>
                <a:gridCol w="1823185">
                  <a:extLst>
                    <a:ext uri="{9D8B030D-6E8A-4147-A177-3AD203B41FA5}">
                      <a16:colId xmlns:a16="http://schemas.microsoft.com/office/drawing/2014/main" val="217725573"/>
                    </a:ext>
                  </a:extLst>
                </a:gridCol>
                <a:gridCol w="1704283">
                  <a:extLst>
                    <a:ext uri="{9D8B030D-6E8A-4147-A177-3AD203B41FA5}">
                      <a16:colId xmlns:a16="http://schemas.microsoft.com/office/drawing/2014/main" val="3480540196"/>
                    </a:ext>
                  </a:extLst>
                </a:gridCol>
                <a:gridCol w="3586921">
                  <a:extLst>
                    <a:ext uri="{9D8B030D-6E8A-4147-A177-3AD203B41FA5}">
                      <a16:colId xmlns:a16="http://schemas.microsoft.com/office/drawing/2014/main" val="1532175492"/>
                    </a:ext>
                  </a:extLst>
                </a:gridCol>
              </a:tblGrid>
              <a:tr h="303440">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13 D</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PROPORÇÃO DE DOCÊNCIAS DO ENSINO MÉDIO COM PROFESSORES CUJA FORMAÇÃO SUPERIOR ESTÁ ADEQUADA À ÁREA DE CONHECIMENTO QUE LECIONAM.</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953622487"/>
                  </a:ext>
                </a:extLst>
              </a:tr>
              <a:tr h="410199">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5093960"/>
                  </a:ext>
                </a:extLst>
              </a:tr>
              <a:tr h="409051">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100,00%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60,00 %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Adequação da Formação Docente (INEP - CENSO ESCOLAR) / SIMEC</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47373592"/>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4231593705"/>
              </p:ext>
            </p:extLst>
          </p:nvPr>
        </p:nvGraphicFramePr>
        <p:xfrm>
          <a:off x="1059700" y="2554632"/>
          <a:ext cx="10086975" cy="375150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76957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13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99223"/>
            <a:ext cx="11533517" cy="5451898"/>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2" name="CaixaDeTexto 1">
            <a:extLst>
              <a:ext uri="{FF2B5EF4-FFF2-40B4-BE49-F238E27FC236}">
                <a16:creationId xmlns:a16="http://schemas.microsoft.com/office/drawing/2014/main" id="{837D0C56-3C7A-4513-AEC5-FAB7EDF68B6B}"/>
              </a:ext>
            </a:extLst>
          </p:cNvPr>
          <p:cNvSpPr txBox="1"/>
          <p:nvPr/>
        </p:nvSpPr>
        <p:spPr>
          <a:xfrm>
            <a:off x="3788618" y="1287624"/>
            <a:ext cx="4348306" cy="369332"/>
          </a:xfrm>
          <a:prstGeom prst="rect">
            <a:avLst/>
          </a:prstGeom>
          <a:noFill/>
        </p:spPr>
        <p:txBody>
          <a:bodyPr wrap="none" rtlCol="0">
            <a:spAutoFit/>
          </a:bodyPr>
          <a:lstStyle/>
          <a:p>
            <a:r>
              <a:rPr lang="pt-BR" b="1" dirty="0"/>
              <a:t>VALORES POR SEGMENTO NO ANO DE </a:t>
            </a:r>
            <a:r>
              <a:rPr lang="pt-BR" b="1" dirty="0" smtClean="0"/>
              <a:t>2022</a:t>
            </a:r>
            <a:endParaRPr lang="pt-BR" b="1" dirty="0"/>
          </a:p>
        </p:txBody>
      </p:sp>
      <p:graphicFrame>
        <p:nvGraphicFramePr>
          <p:cNvPr id="6" name="Gráfico 5"/>
          <p:cNvGraphicFramePr>
            <a:graphicFrameLocks/>
          </p:cNvGraphicFramePr>
          <p:nvPr>
            <p:extLst>
              <p:ext uri="{D42A27DB-BD31-4B8C-83A1-F6EECF244321}">
                <p14:modId xmlns:p14="http://schemas.microsoft.com/office/powerpoint/2010/main" val="3201323072"/>
              </p:ext>
            </p:extLst>
          </p:nvPr>
        </p:nvGraphicFramePr>
        <p:xfrm>
          <a:off x="985958" y="1735494"/>
          <a:ext cx="10098809" cy="46044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7866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515350" cy="3476626"/>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Pós-Graduação </a:t>
            </a:r>
          </a:p>
          <a:p>
            <a:pPr algn="ctr"/>
            <a:r>
              <a:rPr lang="pt-BR" sz="2500" b="1" dirty="0">
                <a:solidFill>
                  <a:srgbClr val="0088CB"/>
                </a:solidFill>
                <a:latin typeface="Arial Black" panose="020B0A04020102020204" pitchFamily="34" charset="0"/>
              </a:rPr>
              <a:t>META 14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Assegurar condições para que até o último ano do PME, </a:t>
            </a:r>
            <a:r>
              <a:rPr lang="pt-BR" sz="2200" b="1" dirty="0">
                <a:solidFill>
                  <a:schemeClr val="tx1"/>
                </a:solidFill>
              </a:rPr>
              <a:t>no mínimo 50%(cinquenta por cento) dos professores </a:t>
            </a:r>
            <a:r>
              <a:rPr lang="pt-BR" sz="2200" dirty="0">
                <a:solidFill>
                  <a:schemeClr val="tx1"/>
                </a:solidFill>
              </a:rPr>
              <a:t>da Educação Básica </a:t>
            </a:r>
            <a:r>
              <a:rPr lang="pt-BR" sz="2200" b="1" dirty="0">
                <a:solidFill>
                  <a:schemeClr val="tx1"/>
                </a:solidFill>
              </a:rPr>
              <a:t>tenham concluído a pós-graduação</a:t>
            </a:r>
            <a:r>
              <a:rPr lang="pt-BR" sz="2200" dirty="0">
                <a:solidFill>
                  <a:schemeClr val="tx1"/>
                </a:solidFill>
              </a:rPr>
              <a:t>, e garantir a todos (as) os (as) profissionais da Educação Básica a formação continuada em sua área de atuação, considerando as necessidades, demandas e contextualizações dos sistemas de ensino.</a:t>
            </a:r>
          </a:p>
        </p:txBody>
      </p:sp>
      <p:sp>
        <p:nvSpPr>
          <p:cNvPr id="7" name="Retângulo: Cantos Arredondados 6">
            <a:extLst>
              <a:ext uri="{FF2B5EF4-FFF2-40B4-BE49-F238E27FC236}">
                <a16:creationId xmlns:a16="http://schemas.microsoft.com/office/drawing/2014/main" id="{BAC8FA1A-ED92-4560-B92D-C236C1C1043E}"/>
              </a:ext>
            </a:extLst>
          </p:cNvPr>
          <p:cNvSpPr/>
          <p:nvPr/>
        </p:nvSpPr>
        <p:spPr>
          <a:xfrm>
            <a:off x="3590926" y="5676359"/>
            <a:ext cx="6848474" cy="1019716"/>
          </a:xfrm>
          <a:prstGeom prst="roundRect">
            <a:avLst/>
          </a:prstGeom>
          <a:solidFill>
            <a:srgbClr val="E878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8" name="CaixaDeTexto 7">
            <a:extLst>
              <a:ext uri="{FF2B5EF4-FFF2-40B4-BE49-F238E27FC236}">
                <a16:creationId xmlns:a16="http://schemas.microsoft.com/office/drawing/2014/main" id="{FFD5337A-29CE-4C28-9121-022FDCA48527}"/>
              </a:ext>
            </a:extLst>
          </p:cNvPr>
          <p:cNvSpPr txBox="1"/>
          <p:nvPr/>
        </p:nvSpPr>
        <p:spPr>
          <a:xfrm>
            <a:off x="4497777" y="5753813"/>
            <a:ext cx="5963583" cy="892552"/>
          </a:xfrm>
          <a:prstGeom prst="rect">
            <a:avLst/>
          </a:prstGeom>
          <a:noFill/>
        </p:spPr>
        <p:txBody>
          <a:bodyPr wrap="square" rtlCol="0">
            <a:spAutoFit/>
          </a:bodyPr>
          <a:lstStyle/>
          <a:p>
            <a:r>
              <a:rPr lang="pt-BR" sz="1300" b="1" dirty="0">
                <a:solidFill>
                  <a:schemeClr val="bg1"/>
                </a:solidFill>
              </a:rPr>
              <a:t>ODS 4 – META 4.C: </a:t>
            </a:r>
            <a:r>
              <a:rPr lang="pt-BR" sz="1300" dirty="0">
                <a:solidFill>
                  <a:schemeClr val="bg1"/>
                </a:solidFill>
              </a:rPr>
              <a:t>Até 2030, assegurar que todos os professores da educação básica tenham formação específica na área de conhecimento em que atuam, promovendo a oferta de formação continuada, em regime de colaboração entre União, estados e municípios, inclusive por meio de cooperação internacional.</a:t>
            </a:r>
            <a:endParaRPr lang="pt-BR" sz="1300" dirty="0"/>
          </a:p>
        </p:txBody>
      </p:sp>
      <p:pic>
        <p:nvPicPr>
          <p:cNvPr id="9" name="Imagem 8">
            <a:extLst>
              <a:ext uri="{FF2B5EF4-FFF2-40B4-BE49-F238E27FC236}">
                <a16:creationId xmlns:a16="http://schemas.microsoft.com/office/drawing/2014/main" id="{F45E2DB3-FEE1-44C7-837F-39334650F360}"/>
              </a:ext>
            </a:extLst>
          </p:cNvPr>
          <p:cNvPicPr>
            <a:picLocks noChangeAspect="1"/>
          </p:cNvPicPr>
          <p:nvPr/>
        </p:nvPicPr>
        <p:blipFill>
          <a:blip r:embed="rId3"/>
          <a:stretch>
            <a:fillRect/>
          </a:stretch>
        </p:blipFill>
        <p:spPr>
          <a:xfrm>
            <a:off x="3695791" y="5867400"/>
            <a:ext cx="781040" cy="667554"/>
          </a:xfrm>
          <a:prstGeom prst="roundRect">
            <a:avLst/>
          </a:prstGeom>
        </p:spPr>
      </p:pic>
    </p:spTree>
    <p:extLst>
      <p:ext uri="{BB962C8B-B14F-4D97-AF65-F5344CB8AC3E}">
        <p14:creationId xmlns:p14="http://schemas.microsoft.com/office/powerpoint/2010/main" val="28252941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14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26905" y="951598"/>
            <a:ext cx="11533517" cy="549682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 name="Tabela 2">
            <a:extLst>
              <a:ext uri="{FF2B5EF4-FFF2-40B4-BE49-F238E27FC236}">
                <a16:creationId xmlns:a16="http://schemas.microsoft.com/office/drawing/2014/main" id="{A08FA1B2-C695-492A-8923-29E72B8AAC3E}"/>
              </a:ext>
            </a:extLst>
          </p:cNvPr>
          <p:cNvGraphicFramePr>
            <a:graphicFrameLocks noGrp="1"/>
          </p:cNvGraphicFramePr>
          <p:nvPr>
            <p:extLst>
              <p:ext uri="{D42A27DB-BD31-4B8C-83A1-F6EECF244321}">
                <p14:modId xmlns:p14="http://schemas.microsoft.com/office/powerpoint/2010/main" val="4088630074"/>
              </p:ext>
            </p:extLst>
          </p:nvPr>
        </p:nvGraphicFramePr>
        <p:xfrm>
          <a:off x="1038225" y="1064829"/>
          <a:ext cx="10102525" cy="956976"/>
        </p:xfrm>
        <a:graphic>
          <a:graphicData uri="http://schemas.openxmlformats.org/drawingml/2006/table">
            <a:tbl>
              <a:tblPr firstRow="1" firstCol="1" bandRow="1"/>
              <a:tblGrid>
                <a:gridCol w="2939188">
                  <a:extLst>
                    <a:ext uri="{9D8B030D-6E8A-4147-A177-3AD203B41FA5}">
                      <a16:colId xmlns:a16="http://schemas.microsoft.com/office/drawing/2014/main" val="1366506503"/>
                    </a:ext>
                  </a:extLst>
                </a:gridCol>
                <a:gridCol w="2112074">
                  <a:extLst>
                    <a:ext uri="{9D8B030D-6E8A-4147-A177-3AD203B41FA5}">
                      <a16:colId xmlns:a16="http://schemas.microsoft.com/office/drawing/2014/main" val="1845328683"/>
                    </a:ext>
                  </a:extLst>
                </a:gridCol>
                <a:gridCol w="2067900">
                  <a:extLst>
                    <a:ext uri="{9D8B030D-6E8A-4147-A177-3AD203B41FA5}">
                      <a16:colId xmlns:a16="http://schemas.microsoft.com/office/drawing/2014/main" val="2439296745"/>
                    </a:ext>
                  </a:extLst>
                </a:gridCol>
                <a:gridCol w="2983363">
                  <a:extLst>
                    <a:ext uri="{9D8B030D-6E8A-4147-A177-3AD203B41FA5}">
                      <a16:colId xmlns:a16="http://schemas.microsoft.com/office/drawing/2014/main" val="4230217678"/>
                    </a:ext>
                  </a:extLst>
                </a:gridCol>
              </a:tblGrid>
              <a:tr h="270328">
                <a:tc>
                  <a:txBody>
                    <a:bodyPr/>
                    <a:lstStyle/>
                    <a:p>
                      <a:pPr algn="ctr">
                        <a:lnSpc>
                          <a:spcPct val="107000"/>
                        </a:lnSpc>
                        <a:spcAft>
                          <a:spcPts val="800"/>
                        </a:spcAft>
                      </a:pPr>
                      <a:r>
                        <a:rPr lang="pt-BR"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14</a:t>
                      </a:r>
                      <a:endParaRPr lang="pt-B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9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DOS PROFESSORES DA REDE DE EDUCAÇÃO BÁSICA QUE TENHAM CONCLUÍDO A PÓS-GRADUAÇÃO, CONSIDERANDO O TOTAL DE PROFESSORES DA REFERIDA REDE DE EDUCAÇÃO BÁSICA.</a:t>
                      </a:r>
                      <a:endParaRPr lang="pt-BR" sz="9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253500808"/>
                  </a:ext>
                </a:extLst>
              </a:tr>
              <a:tr h="327435">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8242318"/>
                  </a:ext>
                </a:extLst>
              </a:tr>
              <a:tr h="326519">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a:t>
                      </a: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até 2025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67,57 %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de dados da Secretaria de Educação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678410"/>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1722942476"/>
              </p:ext>
            </p:extLst>
          </p:nvPr>
        </p:nvGraphicFramePr>
        <p:xfrm>
          <a:off x="1038225" y="2248678"/>
          <a:ext cx="10102526" cy="4146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17477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355390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Formação de Professores </a:t>
            </a:r>
          </a:p>
          <a:p>
            <a:pPr algn="ctr"/>
            <a:r>
              <a:rPr lang="pt-BR" sz="2500" b="1" dirty="0">
                <a:solidFill>
                  <a:srgbClr val="0088CB"/>
                </a:solidFill>
                <a:latin typeface="Arial Black" panose="020B0A04020102020204" pitchFamily="34" charset="0"/>
              </a:rPr>
              <a:t>META 15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Valorizar os (as) profissionais do magistério das redes públicas de Educação Básica, do Município de São Bernardo do Campo, de forma a </a:t>
            </a:r>
            <a:r>
              <a:rPr lang="pt-BR" sz="2200" b="1" dirty="0">
                <a:solidFill>
                  <a:schemeClr val="tx1"/>
                </a:solidFill>
              </a:rPr>
              <a:t>equiparar seu rendimento médio ao dos (as) demais profissionais com escolaridade equivalente em nível nacional</a:t>
            </a:r>
            <a:r>
              <a:rPr lang="pt-BR" sz="2200" dirty="0">
                <a:solidFill>
                  <a:schemeClr val="tx1"/>
                </a:solidFill>
              </a:rPr>
              <a:t>, até o final do sexto ano de vigência deste PME.</a:t>
            </a:r>
          </a:p>
        </p:txBody>
      </p:sp>
    </p:spTree>
    <p:extLst>
      <p:ext uri="{BB962C8B-B14F-4D97-AF65-F5344CB8AC3E}">
        <p14:creationId xmlns:p14="http://schemas.microsoft.com/office/powerpoint/2010/main" val="37115393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15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2"/>
            <a:ext cx="11533517" cy="54396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2" name="Tabela 1">
            <a:extLst>
              <a:ext uri="{FF2B5EF4-FFF2-40B4-BE49-F238E27FC236}">
                <a16:creationId xmlns:a16="http://schemas.microsoft.com/office/drawing/2014/main" id="{6FCBFEC2-044E-4AAD-844A-45F6719E5AAA}"/>
              </a:ext>
            </a:extLst>
          </p:cNvPr>
          <p:cNvGraphicFramePr>
            <a:graphicFrameLocks noGrp="1"/>
          </p:cNvGraphicFramePr>
          <p:nvPr>
            <p:extLst>
              <p:ext uri="{D42A27DB-BD31-4B8C-83A1-F6EECF244321}">
                <p14:modId xmlns:p14="http://schemas.microsoft.com/office/powerpoint/2010/main" val="1292908174"/>
              </p:ext>
            </p:extLst>
          </p:nvPr>
        </p:nvGraphicFramePr>
        <p:xfrm>
          <a:off x="1057275" y="1268446"/>
          <a:ext cx="10096499" cy="1655031"/>
        </p:xfrm>
        <a:graphic>
          <a:graphicData uri="http://schemas.openxmlformats.org/drawingml/2006/table">
            <a:tbl>
              <a:tblPr firstRow="1" firstCol="1" bandRow="1"/>
              <a:tblGrid>
                <a:gridCol w="2957910">
                  <a:extLst>
                    <a:ext uri="{9D8B030D-6E8A-4147-A177-3AD203B41FA5}">
                      <a16:colId xmlns:a16="http://schemas.microsoft.com/office/drawing/2014/main" val="3180332594"/>
                    </a:ext>
                  </a:extLst>
                </a:gridCol>
                <a:gridCol w="2334370">
                  <a:extLst>
                    <a:ext uri="{9D8B030D-6E8A-4147-A177-3AD203B41FA5}">
                      <a16:colId xmlns:a16="http://schemas.microsoft.com/office/drawing/2014/main" val="2261501708"/>
                    </a:ext>
                  </a:extLst>
                </a:gridCol>
                <a:gridCol w="2280094">
                  <a:extLst>
                    <a:ext uri="{9D8B030D-6E8A-4147-A177-3AD203B41FA5}">
                      <a16:colId xmlns:a16="http://schemas.microsoft.com/office/drawing/2014/main" val="3222100810"/>
                    </a:ext>
                  </a:extLst>
                </a:gridCol>
                <a:gridCol w="2524125">
                  <a:extLst>
                    <a:ext uri="{9D8B030D-6E8A-4147-A177-3AD203B41FA5}">
                      <a16:colId xmlns:a16="http://schemas.microsoft.com/office/drawing/2014/main" val="3241580224"/>
                    </a:ext>
                  </a:extLst>
                </a:gridCol>
              </a:tblGrid>
              <a:tr h="435627">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15 A</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REMUNERAÇÃO MÉDIA DOS PROFISSIONAIS DO MAGISTÉRIO DA REDE DE EDUCAÇÃO BÁSICA (INICIAL MAIS TETO, DIVIDIDO POR DOIS), CONSIDERANDO A REMUNERAÇÃO MÉDIA DE PROFISSIONAIS DO MAGISTÉRIO DA REFERIDA REDE DE EDUCAÇÃO BÁSICA, NACIONAL.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2067774543"/>
                  </a:ext>
                </a:extLst>
              </a:tr>
              <a:tr h="350453">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58581662"/>
                  </a:ext>
                </a:extLst>
              </a:tr>
              <a:tr h="756890">
                <a:tc>
                  <a:txBody>
                    <a:bodyPr/>
                    <a:lstStyle/>
                    <a:p>
                      <a:pP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Remuneração Média BR 2019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Municipal (São Bernardo do Campo)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 sup.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R$4.886,16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 sup.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R$3.163,87</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Remuneração média dos docentes (INEP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41515121"/>
                  </a:ext>
                </a:extLst>
              </a:tr>
            </a:tbl>
          </a:graphicData>
        </a:graphic>
      </p:graphicFrame>
      <p:graphicFrame>
        <p:nvGraphicFramePr>
          <p:cNvPr id="6" name="Chart 57" title="Gráfico"/>
          <p:cNvGraphicFramePr>
            <a:graphicFrameLocks/>
          </p:cNvGraphicFramePr>
          <p:nvPr>
            <p:extLst>
              <p:ext uri="{D42A27DB-BD31-4B8C-83A1-F6EECF244321}">
                <p14:modId xmlns:p14="http://schemas.microsoft.com/office/powerpoint/2010/main" val="2862766696"/>
              </p:ext>
            </p:extLst>
          </p:nvPr>
        </p:nvGraphicFramePr>
        <p:xfrm>
          <a:off x="2038349" y="2923478"/>
          <a:ext cx="7381876" cy="3439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798104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META 15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2"/>
            <a:ext cx="11533517" cy="5439677"/>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4" name="Tabela 3">
            <a:extLst>
              <a:ext uri="{FF2B5EF4-FFF2-40B4-BE49-F238E27FC236}">
                <a16:creationId xmlns:a16="http://schemas.microsoft.com/office/drawing/2014/main" id="{0995CB84-F349-4105-9300-A8964A8AEC4E}"/>
              </a:ext>
            </a:extLst>
          </p:cNvPr>
          <p:cNvGraphicFramePr>
            <a:graphicFrameLocks noGrp="1"/>
          </p:cNvGraphicFramePr>
          <p:nvPr>
            <p:extLst>
              <p:ext uri="{D42A27DB-BD31-4B8C-83A1-F6EECF244321}">
                <p14:modId xmlns:p14="http://schemas.microsoft.com/office/powerpoint/2010/main" val="3781364883"/>
              </p:ext>
            </p:extLst>
          </p:nvPr>
        </p:nvGraphicFramePr>
        <p:xfrm>
          <a:off x="1038225" y="1276894"/>
          <a:ext cx="10106024" cy="1542506"/>
        </p:xfrm>
        <a:graphic>
          <a:graphicData uri="http://schemas.openxmlformats.org/drawingml/2006/table">
            <a:tbl>
              <a:tblPr firstRow="1" firstCol="1" bandRow="1"/>
              <a:tblGrid>
                <a:gridCol w="3024356">
                  <a:extLst>
                    <a:ext uri="{9D8B030D-6E8A-4147-A177-3AD203B41FA5}">
                      <a16:colId xmlns:a16="http://schemas.microsoft.com/office/drawing/2014/main" val="3622657442"/>
                    </a:ext>
                  </a:extLst>
                </a:gridCol>
                <a:gridCol w="2578933">
                  <a:extLst>
                    <a:ext uri="{9D8B030D-6E8A-4147-A177-3AD203B41FA5}">
                      <a16:colId xmlns:a16="http://schemas.microsoft.com/office/drawing/2014/main" val="3709224825"/>
                    </a:ext>
                  </a:extLst>
                </a:gridCol>
                <a:gridCol w="1976229">
                  <a:extLst>
                    <a:ext uri="{9D8B030D-6E8A-4147-A177-3AD203B41FA5}">
                      <a16:colId xmlns:a16="http://schemas.microsoft.com/office/drawing/2014/main" val="3918264356"/>
                    </a:ext>
                  </a:extLst>
                </a:gridCol>
                <a:gridCol w="2526506">
                  <a:extLst>
                    <a:ext uri="{9D8B030D-6E8A-4147-A177-3AD203B41FA5}">
                      <a16:colId xmlns:a16="http://schemas.microsoft.com/office/drawing/2014/main" val="3283632981"/>
                    </a:ext>
                  </a:extLst>
                </a:gridCol>
              </a:tblGrid>
              <a:tr h="620000">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15 B</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REMUNERAÇÃO MÉDIA DOS PROFISSIONAIS DO MAGISTÉRIO DA REDE DE EDUCAÇÃO BÁSICA (INICIAL MAIS TETO, DIVIDIDO POR DOIS), CONSIDERANDO A REMUNERAÇÃO MÉDIA DE PROFISSIONAIS DO MAGISTÉRIO DA REFERIDA REDE DE EDUCAÇÃO BÁSICA, NACIONAL. </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3015414116"/>
                  </a:ext>
                </a:extLst>
              </a:tr>
              <a:tr h="392006">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0603683"/>
                  </a:ext>
                </a:extLst>
              </a:tr>
              <a:tr h="530500">
                <a:tc>
                  <a:txBody>
                    <a:bodyPr/>
                    <a:lstStyle/>
                    <a:p>
                      <a:pP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Remuneração Média BR 2019 </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Estadual (São Bernardo do Campo)</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 sup.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R$4.002,25</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Sem sup.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R$2.639,86</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Remuneração média dos docentes (INEP </a:t>
                      </a: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09303466"/>
                  </a:ext>
                </a:extLst>
              </a:tr>
            </a:tbl>
          </a:graphicData>
        </a:graphic>
      </p:graphicFrame>
      <p:graphicFrame>
        <p:nvGraphicFramePr>
          <p:cNvPr id="8" name="Chart 57" title="Gráfico"/>
          <p:cNvGraphicFramePr>
            <a:graphicFrameLocks/>
          </p:cNvGraphicFramePr>
          <p:nvPr>
            <p:extLst>
              <p:ext uri="{D42A27DB-BD31-4B8C-83A1-F6EECF244321}">
                <p14:modId xmlns:p14="http://schemas.microsoft.com/office/powerpoint/2010/main" val="1189041037"/>
              </p:ext>
            </p:extLst>
          </p:nvPr>
        </p:nvGraphicFramePr>
        <p:xfrm>
          <a:off x="2614612" y="2819400"/>
          <a:ext cx="7286625" cy="35337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2102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355390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Gestão Democrática </a:t>
            </a:r>
          </a:p>
          <a:p>
            <a:pPr algn="ctr"/>
            <a:r>
              <a:rPr lang="pt-BR" sz="2500" b="1" dirty="0">
                <a:solidFill>
                  <a:srgbClr val="0088CB"/>
                </a:solidFill>
                <a:latin typeface="Arial Black" panose="020B0A04020102020204" pitchFamily="34" charset="0"/>
              </a:rPr>
              <a:t>META 16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Garantir e fortalecer a gestão democrática da educação, associada a critérios técnicos de mérito e desempenho e à consulta pública à comunidade escolar, no âmbito das escolas públicas, monitorando e acessando os recursos e apoio técnico da União para tanto.</a:t>
            </a:r>
          </a:p>
        </p:txBody>
      </p:sp>
    </p:spTree>
    <p:extLst>
      <p:ext uri="{BB962C8B-B14F-4D97-AF65-F5344CB8AC3E}">
        <p14:creationId xmlns:p14="http://schemas.microsoft.com/office/powerpoint/2010/main" val="20340296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DA META 16  </a:t>
            </a:r>
          </a:p>
          <a:p>
            <a:pPr algn="ctr"/>
            <a:r>
              <a:rPr lang="pt-BR" sz="2400" b="1" dirty="0">
                <a:latin typeface="Arial Black" panose="020B0A04020102020204" pitchFamily="34" charset="0"/>
              </a:rPr>
              <a:t>INDICADORES</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36430" y="923023"/>
            <a:ext cx="11533517" cy="570206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3" name="CaixaDeTexto 2">
            <a:extLst>
              <a:ext uri="{FF2B5EF4-FFF2-40B4-BE49-F238E27FC236}">
                <a16:creationId xmlns:a16="http://schemas.microsoft.com/office/drawing/2014/main" id="{BDDFCED0-73F2-4D08-B8BE-D2C2B046AFFC}"/>
              </a:ext>
            </a:extLst>
          </p:cNvPr>
          <p:cNvSpPr txBox="1"/>
          <p:nvPr/>
        </p:nvSpPr>
        <p:spPr>
          <a:xfrm>
            <a:off x="895350" y="1004079"/>
            <a:ext cx="10589643" cy="5909310"/>
          </a:xfrm>
          <a:prstGeom prst="rect">
            <a:avLst/>
          </a:prstGeom>
          <a:noFill/>
        </p:spPr>
        <p:txBody>
          <a:bodyPr wrap="square" rtlCol="0">
            <a:spAutoFit/>
          </a:bodyPr>
          <a:lstStyle/>
          <a:p>
            <a:pPr marL="285750" indent="-285750" algn="just">
              <a:buFont typeface="Arial" panose="020B0604020202020204" pitchFamily="34" charset="0"/>
              <a:buChar char="•"/>
            </a:pPr>
            <a:r>
              <a:rPr lang="pt-BR" b="1" dirty="0"/>
              <a:t>Conselho Municipal de Educação – CME </a:t>
            </a:r>
            <a:r>
              <a:rPr lang="pt-BR" dirty="0"/>
              <a:t>- Lei nº 5189, de 18 de setembro de 2003 é um órgão colegiado de caráter normativo, consultivo e deliberativo do Sistema Municipal de Ensino;</a:t>
            </a:r>
          </a:p>
          <a:p>
            <a:pPr algn="just"/>
            <a:endParaRPr lang="pt-BR" dirty="0"/>
          </a:p>
          <a:p>
            <a:pPr marL="285750" indent="-285750" algn="just">
              <a:buFont typeface="Arial" panose="020B0604020202020204" pitchFamily="34" charset="0"/>
              <a:buChar char="•"/>
            </a:pPr>
            <a:r>
              <a:rPr lang="pt-BR" b="1" dirty="0"/>
              <a:t>Conselhos Mirins </a:t>
            </a:r>
            <a:r>
              <a:rPr lang="pt-BR" dirty="0"/>
              <a:t>-  Fomentar o protagonismo infantil;</a:t>
            </a:r>
          </a:p>
          <a:p>
            <a:pPr algn="just"/>
            <a:endParaRPr lang="pt-BR" dirty="0"/>
          </a:p>
          <a:p>
            <a:pPr marL="285750" indent="-285750" algn="just">
              <a:buFont typeface="Arial" panose="020B0604020202020204" pitchFamily="34" charset="0"/>
              <a:buChar char="•"/>
            </a:pPr>
            <a:r>
              <a:rPr lang="pt-BR" b="1" dirty="0"/>
              <a:t>Conselho Municipal de Alimentação Escolar - CMAE </a:t>
            </a:r>
            <a:r>
              <a:rPr lang="pt-BR" dirty="0"/>
              <a:t>– Lei nº 5978, de 26 de outubro de 2009 - órgão colegiado de caráter fiscalizador, permanente, deliberativo e de assessoramento;</a:t>
            </a:r>
          </a:p>
          <a:p>
            <a:pPr algn="just"/>
            <a:endParaRPr lang="pt-BR" dirty="0"/>
          </a:p>
          <a:p>
            <a:pPr marL="285750" indent="-285750" algn="just">
              <a:buFont typeface="Arial" panose="020B0604020202020204" pitchFamily="34" charset="0"/>
              <a:buChar char="•"/>
            </a:pPr>
            <a:r>
              <a:rPr lang="pt-BR" b="1" dirty="0"/>
              <a:t>Conselho Municipal de Acompanhamento e Controle Social do FUNDEB – CACS-FUNDEB </a:t>
            </a:r>
            <a:r>
              <a:rPr lang="pt-BR" dirty="0"/>
              <a:t>– Lei nº 6959 de 18 de março de 2021 - Acompanhamento e controle social sobre a repartição, a transferência e a aplicação dos recursos do Fundo de Manutenção e Desenvolvimento da Educação Básica e de Valorização dos Profissionais da Educação;</a:t>
            </a:r>
          </a:p>
          <a:p>
            <a:pPr algn="just"/>
            <a:endParaRPr lang="pt-BR" dirty="0"/>
          </a:p>
          <a:p>
            <a:pPr marL="285750" indent="-285750" algn="just">
              <a:buFont typeface="Arial" panose="020B0604020202020204" pitchFamily="34" charset="0"/>
              <a:buChar char="•"/>
            </a:pPr>
            <a:r>
              <a:rPr lang="pt-BR" b="1" dirty="0"/>
              <a:t>Conselho Diretor do Fundo de Assistência à Educação – FAED</a:t>
            </a:r>
            <a:r>
              <a:rPr lang="pt-BR" dirty="0"/>
              <a:t>, Lei nº 2393, de 3 de março de 1980 - Administra os recursos do Fundo de Assistência a Educação, destinados a desenvolver, incentivar e contribuir para a manutenção das atividades educacionais do Município;</a:t>
            </a:r>
          </a:p>
          <a:p>
            <a:pPr algn="just"/>
            <a:endParaRPr lang="pt-BR" dirty="0"/>
          </a:p>
          <a:p>
            <a:pPr marL="285750" indent="-285750" algn="just">
              <a:buFont typeface="Arial" panose="020B0604020202020204" pitchFamily="34" charset="0"/>
              <a:buChar char="•"/>
            </a:pPr>
            <a:r>
              <a:rPr lang="pt-BR" b="1" dirty="0"/>
              <a:t>Conselhos de Escola</a:t>
            </a:r>
          </a:p>
          <a:p>
            <a:pPr algn="just"/>
            <a:endParaRPr lang="pt-BR" b="1" dirty="0"/>
          </a:p>
          <a:p>
            <a:pPr marL="285750" indent="-285750" algn="just">
              <a:buFont typeface="Arial" panose="020B0604020202020204" pitchFamily="34" charset="0"/>
              <a:buChar char="•"/>
            </a:pPr>
            <a:r>
              <a:rPr lang="pt-BR" b="1" dirty="0"/>
              <a:t>Associação de pais e mestres (APM)</a:t>
            </a:r>
          </a:p>
          <a:p>
            <a:pPr marL="285750" indent="-285750" algn="just">
              <a:buFont typeface="Arial" panose="020B0604020202020204" pitchFamily="34" charset="0"/>
              <a:buChar char="•"/>
            </a:pPr>
            <a:endParaRPr lang="pt-BR" dirty="0"/>
          </a:p>
        </p:txBody>
      </p:sp>
    </p:spTree>
    <p:extLst>
      <p:ext uri="{BB962C8B-B14F-4D97-AF65-F5344CB8AC3E}">
        <p14:creationId xmlns:p14="http://schemas.microsoft.com/office/powerpoint/2010/main" val="3497229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1"/>
            <a:ext cx="12192000" cy="571499"/>
          </a:xfrm>
          <a:prstGeom prst="rect">
            <a:avLst/>
          </a:prstGeom>
          <a:solidFill>
            <a:srgbClr val="0A1A21"/>
          </a:solidFill>
          <a:ln>
            <a:solidFill>
              <a:srgbClr val="F29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 HISTÓRICO </a:t>
            </a:r>
          </a:p>
        </p:txBody>
      </p:sp>
      <p:grpSp>
        <p:nvGrpSpPr>
          <p:cNvPr id="57" name="Agrupar 56">
            <a:extLst>
              <a:ext uri="{FF2B5EF4-FFF2-40B4-BE49-F238E27FC236}">
                <a16:creationId xmlns:a16="http://schemas.microsoft.com/office/drawing/2014/main" id="{D2671026-D055-4D34-AC45-7D7ABA97F048}"/>
              </a:ext>
            </a:extLst>
          </p:cNvPr>
          <p:cNvGrpSpPr/>
          <p:nvPr/>
        </p:nvGrpSpPr>
        <p:grpSpPr>
          <a:xfrm>
            <a:off x="695325" y="1181100"/>
            <a:ext cx="1676400" cy="2990850"/>
            <a:chOff x="333375" y="438150"/>
            <a:chExt cx="1676400" cy="2990850"/>
          </a:xfrm>
        </p:grpSpPr>
        <p:sp>
          <p:nvSpPr>
            <p:cNvPr id="2" name="Retângulo 1">
              <a:extLst>
                <a:ext uri="{FF2B5EF4-FFF2-40B4-BE49-F238E27FC236}">
                  <a16:creationId xmlns:a16="http://schemas.microsoft.com/office/drawing/2014/main" id="{A9D7F6AD-B7E0-46AB-B8F0-ECC43B2A8E4E}"/>
                </a:ext>
              </a:extLst>
            </p:cNvPr>
            <p:cNvSpPr/>
            <p:nvPr/>
          </p:nvSpPr>
          <p:spPr>
            <a:xfrm>
              <a:off x="333375" y="2695575"/>
              <a:ext cx="1676400" cy="733425"/>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sz="1800" b="1" i="0" u="none" strike="noStrike" kern="1200" cap="none" spc="0" normalizeH="0" baseline="0" noProof="0" dirty="0">
                  <a:ln>
                    <a:noFill/>
                  </a:ln>
                  <a:solidFill>
                    <a:schemeClr val="bg1"/>
                  </a:solidFill>
                  <a:effectLst/>
                  <a:uLnTx/>
                  <a:uFillTx/>
                  <a:latin typeface="Calibri" panose="020F0502020204030204"/>
                  <a:ea typeface="+mn-ea"/>
                  <a:cs typeface="+mn-cs"/>
                </a:rPr>
                <a:t>25/06/2014</a:t>
              </a:r>
              <a:endParaRPr lang="pt-BR" dirty="0">
                <a:solidFill>
                  <a:schemeClr val="bg1"/>
                </a:solidFill>
              </a:endParaRPr>
            </a:p>
          </p:txBody>
        </p:sp>
        <p:cxnSp>
          <p:nvCxnSpPr>
            <p:cNvPr id="55" name="Conector reto 54">
              <a:extLst>
                <a:ext uri="{FF2B5EF4-FFF2-40B4-BE49-F238E27FC236}">
                  <a16:creationId xmlns:a16="http://schemas.microsoft.com/office/drawing/2014/main" id="{318A40D3-A3B9-4368-827D-44C6A3F39084}"/>
                </a:ext>
              </a:extLst>
            </p:cNvPr>
            <p:cNvCxnSpPr>
              <a:cxnSpLocks/>
              <a:endCxn id="2" idx="0"/>
            </p:cNvCxnSpPr>
            <p:nvPr/>
          </p:nvCxnSpPr>
          <p:spPr>
            <a:xfrm>
              <a:off x="1171575" y="2000250"/>
              <a:ext cx="0" cy="695325"/>
            </a:xfrm>
            <a:prstGeom prst="line">
              <a:avLst/>
            </a:prstGeom>
            <a:ln w="762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Fluxograma: Conector 55">
              <a:extLst>
                <a:ext uri="{FF2B5EF4-FFF2-40B4-BE49-F238E27FC236}">
                  <a16:creationId xmlns:a16="http://schemas.microsoft.com/office/drawing/2014/main" id="{328047F1-3644-4D68-B292-155FEA4098B4}"/>
                </a:ext>
              </a:extLst>
            </p:cNvPr>
            <p:cNvSpPr/>
            <p:nvPr/>
          </p:nvSpPr>
          <p:spPr>
            <a:xfrm>
              <a:off x="400050" y="438150"/>
              <a:ext cx="1548000" cy="1548000"/>
            </a:xfrm>
            <a:prstGeom prst="flowChartConnector">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60" name="CaixaDeTexto 59">
            <a:extLst>
              <a:ext uri="{FF2B5EF4-FFF2-40B4-BE49-F238E27FC236}">
                <a16:creationId xmlns:a16="http://schemas.microsoft.com/office/drawing/2014/main" id="{A7F6E589-41C3-4CD7-926F-059285A71C1E}"/>
              </a:ext>
            </a:extLst>
          </p:cNvPr>
          <p:cNvSpPr txBox="1"/>
          <p:nvPr/>
        </p:nvSpPr>
        <p:spPr>
          <a:xfrm>
            <a:off x="381000" y="4210050"/>
            <a:ext cx="1828800" cy="784830"/>
          </a:xfrm>
          <a:prstGeom prst="rect">
            <a:avLst/>
          </a:prstGeom>
          <a:noFill/>
        </p:spPr>
        <p:txBody>
          <a:bodyPr wrap="square" rtlCol="0">
            <a:spAutoFit/>
          </a:bodyPr>
          <a:lstStyle/>
          <a:p>
            <a:pPr algn="ct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Aprovação PNE </a:t>
            </a:r>
          </a:p>
          <a:p>
            <a:pPr algn="ctr"/>
            <a:r>
              <a:rPr kumimoji="0" lang="pt-BR" sz="1500" i="0" u="none" strike="noStrike" kern="1200" cap="none" spc="0" normalizeH="0" baseline="0" noProof="0" dirty="0">
                <a:ln>
                  <a:noFill/>
                </a:ln>
                <a:solidFill>
                  <a:prstClr val="black"/>
                </a:solidFill>
                <a:effectLst/>
                <a:uLnTx/>
                <a:uFillTx/>
                <a:latin typeface="Calibri" panose="020F0502020204030204"/>
                <a:ea typeface="+mn-ea"/>
                <a:cs typeface="+mn-cs"/>
              </a:rPr>
              <a:t> LEI Nº 13.005/2014</a:t>
            </a:r>
          </a:p>
          <a:p>
            <a:pPr algn="ctr"/>
            <a:endParaRPr lang="pt-BR" sz="1500" dirty="0"/>
          </a:p>
        </p:txBody>
      </p:sp>
      <p:pic>
        <p:nvPicPr>
          <p:cNvPr id="61" name="Imagem 60">
            <a:extLst>
              <a:ext uri="{FF2B5EF4-FFF2-40B4-BE49-F238E27FC236}">
                <a16:creationId xmlns:a16="http://schemas.microsoft.com/office/drawing/2014/main" id="{F9825A18-A767-48C2-9B02-48B15D95D32B}"/>
              </a:ext>
            </a:extLst>
          </p:cNvPr>
          <p:cNvPicPr>
            <a:picLocks noChangeAspect="1"/>
          </p:cNvPicPr>
          <p:nvPr/>
        </p:nvPicPr>
        <p:blipFill>
          <a:blip r:embed="rId2"/>
          <a:stretch>
            <a:fillRect/>
          </a:stretch>
        </p:blipFill>
        <p:spPr>
          <a:xfrm>
            <a:off x="814388" y="1541757"/>
            <a:ext cx="1338262" cy="925218"/>
          </a:xfrm>
          <a:prstGeom prst="rect">
            <a:avLst/>
          </a:prstGeom>
        </p:spPr>
      </p:pic>
      <p:grpSp>
        <p:nvGrpSpPr>
          <p:cNvPr id="62" name="Agrupar 61">
            <a:extLst>
              <a:ext uri="{FF2B5EF4-FFF2-40B4-BE49-F238E27FC236}">
                <a16:creationId xmlns:a16="http://schemas.microsoft.com/office/drawing/2014/main" id="{9F005A56-12E5-4C72-A5A9-A984E9D94DD2}"/>
              </a:ext>
            </a:extLst>
          </p:cNvPr>
          <p:cNvGrpSpPr/>
          <p:nvPr/>
        </p:nvGrpSpPr>
        <p:grpSpPr>
          <a:xfrm>
            <a:off x="7786009" y="1194749"/>
            <a:ext cx="1847849" cy="2967676"/>
            <a:chOff x="123826" y="438150"/>
            <a:chExt cx="1847849" cy="2990850"/>
          </a:xfrm>
        </p:grpSpPr>
        <p:sp>
          <p:nvSpPr>
            <p:cNvPr id="63" name="Retângulo 62">
              <a:extLst>
                <a:ext uri="{FF2B5EF4-FFF2-40B4-BE49-F238E27FC236}">
                  <a16:creationId xmlns:a16="http://schemas.microsoft.com/office/drawing/2014/main" id="{C840CB18-850F-4268-B2AF-3E5A52AAA83C}"/>
                </a:ext>
              </a:extLst>
            </p:cNvPr>
            <p:cNvSpPr/>
            <p:nvPr/>
          </p:nvSpPr>
          <p:spPr>
            <a:xfrm>
              <a:off x="123826" y="2695575"/>
              <a:ext cx="1847849" cy="733425"/>
            </a:xfrm>
            <a:prstGeom prst="rect">
              <a:avLst/>
            </a:prstGeom>
            <a:solidFill>
              <a:srgbClr val="30A84E"/>
            </a:solidFill>
            <a:ln>
              <a:solidFill>
                <a:srgbClr val="30A8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sz="1800" b="1" i="0" u="none" strike="noStrike" kern="1200" cap="none" spc="0" normalizeH="0" baseline="0" noProof="0" dirty="0">
                  <a:ln>
                    <a:noFill/>
                  </a:ln>
                  <a:solidFill>
                    <a:schemeClr val="bg1"/>
                  </a:solidFill>
                  <a:effectLst/>
                  <a:uLnTx/>
                  <a:uFillTx/>
                  <a:latin typeface="Calibri" panose="020F0502020204030204"/>
                  <a:ea typeface="+mn-ea"/>
                  <a:cs typeface="+mn-cs"/>
                </a:rPr>
                <a:t>28/12/2015</a:t>
              </a:r>
              <a:endParaRPr lang="pt-BR" dirty="0">
                <a:solidFill>
                  <a:schemeClr val="bg1"/>
                </a:solidFill>
              </a:endParaRPr>
            </a:p>
          </p:txBody>
        </p:sp>
        <p:cxnSp>
          <p:nvCxnSpPr>
            <p:cNvPr id="64" name="Conector reto 63">
              <a:extLst>
                <a:ext uri="{FF2B5EF4-FFF2-40B4-BE49-F238E27FC236}">
                  <a16:creationId xmlns:a16="http://schemas.microsoft.com/office/drawing/2014/main" id="{77F460CC-51A0-4A7F-AAA4-CF5D6F35C525}"/>
                </a:ext>
              </a:extLst>
            </p:cNvPr>
            <p:cNvCxnSpPr>
              <a:cxnSpLocks/>
              <a:endCxn id="63" idx="0"/>
            </p:cNvCxnSpPr>
            <p:nvPr/>
          </p:nvCxnSpPr>
          <p:spPr>
            <a:xfrm>
              <a:off x="1047750" y="1981200"/>
              <a:ext cx="1" cy="714375"/>
            </a:xfrm>
            <a:prstGeom prst="line">
              <a:avLst/>
            </a:prstGeom>
            <a:ln w="76200">
              <a:solidFill>
                <a:srgbClr val="30A84E"/>
              </a:solidFill>
            </a:ln>
          </p:spPr>
          <p:style>
            <a:lnRef idx="1">
              <a:schemeClr val="accent1"/>
            </a:lnRef>
            <a:fillRef idx="0">
              <a:schemeClr val="accent1"/>
            </a:fillRef>
            <a:effectRef idx="0">
              <a:schemeClr val="accent1"/>
            </a:effectRef>
            <a:fontRef idx="minor">
              <a:schemeClr val="tx1"/>
            </a:fontRef>
          </p:style>
        </p:cxnSp>
        <p:sp>
          <p:nvSpPr>
            <p:cNvPr id="65" name="Fluxograma: Conector 64">
              <a:extLst>
                <a:ext uri="{FF2B5EF4-FFF2-40B4-BE49-F238E27FC236}">
                  <a16:creationId xmlns:a16="http://schemas.microsoft.com/office/drawing/2014/main" id="{1DE64AFD-2B0A-45E4-8353-DBD239EFDEC8}"/>
                </a:ext>
              </a:extLst>
            </p:cNvPr>
            <p:cNvSpPr/>
            <p:nvPr/>
          </p:nvSpPr>
          <p:spPr>
            <a:xfrm>
              <a:off x="257175" y="438150"/>
              <a:ext cx="1548000" cy="1548000"/>
            </a:xfrm>
            <a:prstGeom prst="flowChartConnector">
              <a:avLst/>
            </a:prstGeom>
            <a:solidFill>
              <a:srgbClr val="30A84E"/>
            </a:solidFill>
            <a:ln>
              <a:solidFill>
                <a:srgbClr val="30A8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66" name="CaixaDeTexto 65">
            <a:extLst>
              <a:ext uri="{FF2B5EF4-FFF2-40B4-BE49-F238E27FC236}">
                <a16:creationId xmlns:a16="http://schemas.microsoft.com/office/drawing/2014/main" id="{6E5ED576-5113-4174-9185-372E4633CCAD}"/>
              </a:ext>
            </a:extLst>
          </p:cNvPr>
          <p:cNvSpPr txBox="1"/>
          <p:nvPr/>
        </p:nvSpPr>
        <p:spPr>
          <a:xfrm>
            <a:off x="7723868" y="4162425"/>
            <a:ext cx="1952626" cy="1246495"/>
          </a:xfrm>
          <a:prstGeom prst="rect">
            <a:avLst/>
          </a:prstGeom>
          <a:noFill/>
        </p:spPr>
        <p:txBody>
          <a:bodyPr wrap="square" rtlCol="0">
            <a:spAutoFit/>
          </a:bodyPr>
          <a:lstStyle>
            <a:defPPr>
              <a:defRPr lang="pt-BR"/>
            </a:defPPr>
            <a:lvl1pPr algn="ctr">
              <a:defRPr kumimoji="0" sz="1500" b="1" i="0" u="none" strike="noStrike" cap="none" spc="0" normalizeH="0" baseline="0">
                <a:ln>
                  <a:noFill/>
                </a:ln>
                <a:solidFill>
                  <a:prstClr val="black"/>
                </a:solidFill>
                <a:effectLst/>
                <a:uLnTx/>
                <a:uFillTx/>
                <a:latin typeface="Calibri" panose="020F0502020204030204"/>
              </a:defRPr>
            </a:lvl1pPr>
          </a:lstStyle>
          <a:p>
            <a:r>
              <a:rPr lang="pt-BR" dirty="0"/>
              <a:t>CME Constitui </a:t>
            </a:r>
          </a:p>
          <a:p>
            <a:r>
              <a:rPr lang="pt-BR" dirty="0"/>
              <a:t>a Comissão Ampliada</a:t>
            </a:r>
          </a:p>
          <a:p>
            <a:r>
              <a:rPr lang="pt-BR" b="0" dirty="0"/>
              <a:t>Lei Municipal nº 6.447, art.5º </a:t>
            </a:r>
          </a:p>
          <a:p>
            <a:endParaRPr lang="pt-BR" dirty="0"/>
          </a:p>
        </p:txBody>
      </p:sp>
      <p:sp>
        <p:nvSpPr>
          <p:cNvPr id="71" name="CaixaDeTexto 70">
            <a:extLst>
              <a:ext uri="{FF2B5EF4-FFF2-40B4-BE49-F238E27FC236}">
                <a16:creationId xmlns:a16="http://schemas.microsoft.com/office/drawing/2014/main" id="{B0A88FA7-F73A-459F-80E1-79150492D284}"/>
              </a:ext>
            </a:extLst>
          </p:cNvPr>
          <p:cNvSpPr txBox="1"/>
          <p:nvPr/>
        </p:nvSpPr>
        <p:spPr>
          <a:xfrm>
            <a:off x="9543143" y="2581275"/>
            <a:ext cx="2105026" cy="1015663"/>
          </a:xfrm>
          <a:prstGeom prst="rect">
            <a:avLst/>
          </a:prstGeom>
          <a:noFill/>
        </p:spPr>
        <p:txBody>
          <a:bodyPr wrap="square" rtlCol="0">
            <a:spAutoFit/>
          </a:bodyPr>
          <a:lstStyle>
            <a:defPPr>
              <a:defRPr lang="pt-BR"/>
            </a:defPPr>
            <a:lvl1pPr algn="ctr">
              <a:defRPr kumimoji="0" sz="1500" b="1" i="0" u="none" strike="noStrike" cap="none" spc="0" normalizeH="0" baseline="0">
                <a:ln>
                  <a:noFill/>
                </a:ln>
                <a:solidFill>
                  <a:prstClr val="black"/>
                </a:solidFill>
                <a:effectLst/>
                <a:uLnTx/>
                <a:uFillTx/>
                <a:latin typeface="Calibri" panose="020F0502020204030204"/>
              </a:defRPr>
            </a:lvl1pPr>
          </a:lstStyle>
          <a:p>
            <a:r>
              <a:rPr lang="pt-BR" dirty="0"/>
              <a:t>Início dos Estudos de  Diagnóstico Da Real Situação Do Município</a:t>
            </a:r>
          </a:p>
          <a:p>
            <a:endParaRPr lang="pt-BR" dirty="0"/>
          </a:p>
        </p:txBody>
      </p:sp>
      <p:sp>
        <p:nvSpPr>
          <p:cNvPr id="72" name="CaixaDeTexto 71">
            <a:extLst>
              <a:ext uri="{FF2B5EF4-FFF2-40B4-BE49-F238E27FC236}">
                <a16:creationId xmlns:a16="http://schemas.microsoft.com/office/drawing/2014/main" id="{8EB13CDF-874C-4862-B9AA-47FD8C21756F}"/>
              </a:ext>
            </a:extLst>
          </p:cNvPr>
          <p:cNvSpPr txBox="1"/>
          <p:nvPr/>
        </p:nvSpPr>
        <p:spPr>
          <a:xfrm>
            <a:off x="2310491" y="2608489"/>
            <a:ext cx="2105026" cy="1015663"/>
          </a:xfrm>
          <a:prstGeom prst="rect">
            <a:avLst/>
          </a:prstGeom>
          <a:noFill/>
        </p:spPr>
        <p:txBody>
          <a:bodyPr wrap="square" rtlCol="0">
            <a:spAutoFit/>
          </a:bodyPr>
          <a:lstStyle>
            <a:defPPr>
              <a:defRPr lang="pt-BR"/>
            </a:defPPr>
            <a:lvl1pPr algn="ctr">
              <a:defRPr sz="1500" b="1"/>
            </a:lvl1pPr>
          </a:lstStyle>
          <a:p>
            <a:r>
              <a:rPr lang="pt-BR" dirty="0"/>
              <a:t>Debates Com A Sociedade </a:t>
            </a:r>
          </a:p>
          <a:p>
            <a:r>
              <a:rPr lang="pt-BR" dirty="0"/>
              <a:t>(Pré-conferências)</a:t>
            </a:r>
          </a:p>
          <a:p>
            <a:endParaRPr lang="pt-BR" dirty="0"/>
          </a:p>
        </p:txBody>
      </p:sp>
      <p:sp>
        <p:nvSpPr>
          <p:cNvPr id="73" name="CaixaDeTexto 72">
            <a:extLst>
              <a:ext uri="{FF2B5EF4-FFF2-40B4-BE49-F238E27FC236}">
                <a16:creationId xmlns:a16="http://schemas.microsoft.com/office/drawing/2014/main" id="{C394B0B7-3677-482D-AA66-D5DB40FBC71B}"/>
              </a:ext>
            </a:extLst>
          </p:cNvPr>
          <p:cNvSpPr txBox="1"/>
          <p:nvPr/>
        </p:nvSpPr>
        <p:spPr>
          <a:xfrm>
            <a:off x="4094389" y="4221842"/>
            <a:ext cx="2105026" cy="553998"/>
          </a:xfrm>
          <a:prstGeom prst="rect">
            <a:avLst/>
          </a:prstGeom>
          <a:noFill/>
        </p:spPr>
        <p:txBody>
          <a:bodyPr wrap="square" rtlCol="0">
            <a:spAutoFit/>
          </a:bodyPr>
          <a:lstStyle/>
          <a:p>
            <a:pPr algn="ctr"/>
            <a:r>
              <a:rPr lang="pt-BR" sz="1500" b="1" dirty="0"/>
              <a:t>Conferência Municipal De Educação</a:t>
            </a:r>
          </a:p>
        </p:txBody>
      </p:sp>
      <p:grpSp>
        <p:nvGrpSpPr>
          <p:cNvPr id="74" name="Agrupar 73">
            <a:extLst>
              <a:ext uri="{FF2B5EF4-FFF2-40B4-BE49-F238E27FC236}">
                <a16:creationId xmlns:a16="http://schemas.microsoft.com/office/drawing/2014/main" id="{8E662173-F8EA-4B54-9754-205192E0911D}"/>
              </a:ext>
            </a:extLst>
          </p:cNvPr>
          <p:cNvGrpSpPr/>
          <p:nvPr/>
        </p:nvGrpSpPr>
        <p:grpSpPr>
          <a:xfrm flipV="1">
            <a:off x="2384425" y="3433691"/>
            <a:ext cx="1885949" cy="2987973"/>
            <a:chOff x="104776" y="438150"/>
            <a:chExt cx="1885949" cy="2987973"/>
          </a:xfrm>
        </p:grpSpPr>
        <p:sp>
          <p:nvSpPr>
            <p:cNvPr id="75" name="Retângulo 74">
              <a:extLst>
                <a:ext uri="{FF2B5EF4-FFF2-40B4-BE49-F238E27FC236}">
                  <a16:creationId xmlns:a16="http://schemas.microsoft.com/office/drawing/2014/main" id="{A0128F18-DCBC-4588-A63D-F2F3CFD0D2FA}"/>
                </a:ext>
              </a:extLst>
            </p:cNvPr>
            <p:cNvSpPr/>
            <p:nvPr/>
          </p:nvSpPr>
          <p:spPr>
            <a:xfrm>
              <a:off x="104776" y="2695576"/>
              <a:ext cx="1885949" cy="730547"/>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bg1"/>
                </a:solidFill>
              </a:endParaRPr>
            </a:p>
          </p:txBody>
        </p:sp>
        <p:cxnSp>
          <p:nvCxnSpPr>
            <p:cNvPr id="76" name="Conector reto 75">
              <a:extLst>
                <a:ext uri="{FF2B5EF4-FFF2-40B4-BE49-F238E27FC236}">
                  <a16:creationId xmlns:a16="http://schemas.microsoft.com/office/drawing/2014/main" id="{7E55013F-4F3A-40CD-B1F3-4F6342E013A4}"/>
                </a:ext>
              </a:extLst>
            </p:cNvPr>
            <p:cNvCxnSpPr>
              <a:cxnSpLocks/>
              <a:endCxn id="75" idx="0"/>
            </p:cNvCxnSpPr>
            <p:nvPr/>
          </p:nvCxnSpPr>
          <p:spPr>
            <a:xfrm>
              <a:off x="1047751" y="1981200"/>
              <a:ext cx="0" cy="714375"/>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77" name="Fluxograma: Conector 76">
              <a:extLst>
                <a:ext uri="{FF2B5EF4-FFF2-40B4-BE49-F238E27FC236}">
                  <a16:creationId xmlns:a16="http://schemas.microsoft.com/office/drawing/2014/main" id="{FD69D195-5702-4E53-A2FD-9915A98EC9B3}"/>
                </a:ext>
              </a:extLst>
            </p:cNvPr>
            <p:cNvSpPr/>
            <p:nvPr/>
          </p:nvSpPr>
          <p:spPr>
            <a:xfrm>
              <a:off x="257175" y="438150"/>
              <a:ext cx="1548000" cy="1548000"/>
            </a:xfrm>
            <a:prstGeom prst="flowChartConnector">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82" name="Agrupar 81">
            <a:extLst>
              <a:ext uri="{FF2B5EF4-FFF2-40B4-BE49-F238E27FC236}">
                <a16:creationId xmlns:a16="http://schemas.microsoft.com/office/drawing/2014/main" id="{4B49806F-E456-44AF-96E9-558C51F6DAB3}"/>
              </a:ext>
            </a:extLst>
          </p:cNvPr>
          <p:cNvGrpSpPr/>
          <p:nvPr/>
        </p:nvGrpSpPr>
        <p:grpSpPr>
          <a:xfrm flipV="1">
            <a:off x="6076040" y="3438525"/>
            <a:ext cx="1704977" cy="3000375"/>
            <a:chOff x="228597" y="438150"/>
            <a:chExt cx="1704977" cy="3000375"/>
          </a:xfrm>
        </p:grpSpPr>
        <p:sp>
          <p:nvSpPr>
            <p:cNvPr id="83" name="Retângulo 82">
              <a:extLst>
                <a:ext uri="{FF2B5EF4-FFF2-40B4-BE49-F238E27FC236}">
                  <a16:creationId xmlns:a16="http://schemas.microsoft.com/office/drawing/2014/main" id="{1540A6E9-9960-44E8-8660-11B61D9C81EE}"/>
                </a:ext>
              </a:extLst>
            </p:cNvPr>
            <p:cNvSpPr/>
            <p:nvPr/>
          </p:nvSpPr>
          <p:spPr>
            <a:xfrm rot="10800000">
              <a:off x="228597" y="2695575"/>
              <a:ext cx="1704977" cy="7429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1"/>
                  </a:solidFill>
                </a:rPr>
                <a:t>28/12/2015</a:t>
              </a:r>
            </a:p>
          </p:txBody>
        </p:sp>
        <p:cxnSp>
          <p:nvCxnSpPr>
            <p:cNvPr id="84" name="Conector reto 83">
              <a:extLst>
                <a:ext uri="{FF2B5EF4-FFF2-40B4-BE49-F238E27FC236}">
                  <a16:creationId xmlns:a16="http://schemas.microsoft.com/office/drawing/2014/main" id="{0D902887-D89F-483F-9F25-9E585BD7BB89}"/>
                </a:ext>
              </a:extLst>
            </p:cNvPr>
            <p:cNvCxnSpPr>
              <a:cxnSpLocks/>
            </p:cNvCxnSpPr>
            <p:nvPr/>
          </p:nvCxnSpPr>
          <p:spPr>
            <a:xfrm>
              <a:off x="1066800" y="1990725"/>
              <a:ext cx="14288" cy="714375"/>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5" name="Fluxograma: Conector 84">
              <a:extLst>
                <a:ext uri="{FF2B5EF4-FFF2-40B4-BE49-F238E27FC236}">
                  <a16:creationId xmlns:a16="http://schemas.microsoft.com/office/drawing/2014/main" id="{AD349F0F-CDD6-4517-BE24-CAD48A2682AA}"/>
                </a:ext>
              </a:extLst>
            </p:cNvPr>
            <p:cNvSpPr/>
            <p:nvPr/>
          </p:nvSpPr>
          <p:spPr>
            <a:xfrm>
              <a:off x="257175" y="438150"/>
              <a:ext cx="1548000" cy="15480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86" name="CaixaDeTexto 85">
            <a:extLst>
              <a:ext uri="{FF2B5EF4-FFF2-40B4-BE49-F238E27FC236}">
                <a16:creationId xmlns:a16="http://schemas.microsoft.com/office/drawing/2014/main" id="{70B6CD7C-CC6B-4D5A-A6C9-57EDF73A8E21}"/>
              </a:ext>
            </a:extLst>
          </p:cNvPr>
          <p:cNvSpPr txBox="1"/>
          <p:nvPr/>
        </p:nvSpPr>
        <p:spPr>
          <a:xfrm>
            <a:off x="6056994" y="2895600"/>
            <a:ext cx="1828800" cy="784830"/>
          </a:xfrm>
          <a:prstGeom prst="rect">
            <a:avLst/>
          </a:prstGeom>
          <a:noFill/>
        </p:spPr>
        <p:txBody>
          <a:bodyPr wrap="square" rtlCol="0">
            <a:spAutoFit/>
          </a:bodyPr>
          <a:lstStyle/>
          <a:p>
            <a:pPr algn="ct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Aprovação </a:t>
            </a:r>
            <a:r>
              <a:rPr lang="pt-BR" sz="1500" b="1" dirty="0">
                <a:solidFill>
                  <a:prstClr val="black"/>
                </a:solidFill>
                <a:latin typeface="Calibri" panose="020F0502020204030204"/>
              </a:rPr>
              <a:t>d</a:t>
            </a: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o PME</a:t>
            </a:r>
            <a:r>
              <a:rPr kumimoji="0" lang="pt-BR" sz="1500" i="0" u="none" strike="noStrike" kern="1200" cap="none" spc="0" normalizeH="0" baseline="0" noProof="0" dirty="0">
                <a:ln>
                  <a:noFill/>
                </a:ln>
                <a:solidFill>
                  <a:prstClr val="black"/>
                </a:solidFill>
                <a:effectLst/>
                <a:uLnTx/>
                <a:uFillTx/>
                <a:latin typeface="Calibri" panose="020F0502020204030204"/>
                <a:ea typeface="+mn-ea"/>
                <a:cs typeface="+mn-cs"/>
              </a:rPr>
              <a:t> LEI Nº 6.447/2015</a:t>
            </a:r>
          </a:p>
          <a:p>
            <a:pPr algn="ctr"/>
            <a:endParaRPr lang="pt-BR" sz="1500" dirty="0"/>
          </a:p>
        </p:txBody>
      </p:sp>
      <p:pic>
        <p:nvPicPr>
          <p:cNvPr id="88" name="Imagem 87">
            <a:extLst>
              <a:ext uri="{FF2B5EF4-FFF2-40B4-BE49-F238E27FC236}">
                <a16:creationId xmlns:a16="http://schemas.microsoft.com/office/drawing/2014/main" id="{652E7B07-9768-44E5-9514-A1D61E2D34DF}"/>
              </a:ext>
            </a:extLst>
          </p:cNvPr>
          <p:cNvPicPr>
            <a:picLocks noChangeAspect="1"/>
          </p:cNvPicPr>
          <p:nvPr/>
        </p:nvPicPr>
        <p:blipFill>
          <a:blip r:embed="rId3"/>
          <a:stretch>
            <a:fillRect/>
          </a:stretch>
        </p:blipFill>
        <p:spPr>
          <a:xfrm>
            <a:off x="6299971" y="5105399"/>
            <a:ext cx="1153675" cy="1190525"/>
          </a:xfrm>
          <a:prstGeom prst="rect">
            <a:avLst/>
          </a:prstGeom>
        </p:spPr>
      </p:pic>
      <p:grpSp>
        <p:nvGrpSpPr>
          <p:cNvPr id="89" name="Agrupar 88">
            <a:extLst>
              <a:ext uri="{FF2B5EF4-FFF2-40B4-BE49-F238E27FC236}">
                <a16:creationId xmlns:a16="http://schemas.microsoft.com/office/drawing/2014/main" id="{048B32AE-8C03-40D8-8E1C-91245EDB69A0}"/>
              </a:ext>
            </a:extLst>
          </p:cNvPr>
          <p:cNvGrpSpPr/>
          <p:nvPr/>
        </p:nvGrpSpPr>
        <p:grpSpPr>
          <a:xfrm flipV="1">
            <a:off x="9619341" y="3438525"/>
            <a:ext cx="1962151" cy="3000375"/>
            <a:chOff x="114298" y="438150"/>
            <a:chExt cx="1962151" cy="3000375"/>
          </a:xfrm>
        </p:grpSpPr>
        <p:sp>
          <p:nvSpPr>
            <p:cNvPr id="90" name="Retângulo 89">
              <a:extLst>
                <a:ext uri="{FF2B5EF4-FFF2-40B4-BE49-F238E27FC236}">
                  <a16:creationId xmlns:a16="http://schemas.microsoft.com/office/drawing/2014/main" id="{5D82E12B-C50A-4254-B46A-65792B4E2C97}"/>
                </a:ext>
              </a:extLst>
            </p:cNvPr>
            <p:cNvSpPr/>
            <p:nvPr/>
          </p:nvSpPr>
          <p:spPr>
            <a:xfrm rot="10800000">
              <a:off x="114298" y="2695575"/>
              <a:ext cx="1962151" cy="7429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1"/>
                  </a:solidFill>
                </a:rPr>
                <a:t>28/12/2015</a:t>
              </a:r>
            </a:p>
          </p:txBody>
        </p:sp>
        <p:cxnSp>
          <p:nvCxnSpPr>
            <p:cNvPr id="91" name="Conector reto 90">
              <a:extLst>
                <a:ext uri="{FF2B5EF4-FFF2-40B4-BE49-F238E27FC236}">
                  <a16:creationId xmlns:a16="http://schemas.microsoft.com/office/drawing/2014/main" id="{FC442A25-F6E6-419F-8A6A-21C869A7434C}"/>
                </a:ext>
              </a:extLst>
            </p:cNvPr>
            <p:cNvCxnSpPr>
              <a:cxnSpLocks/>
            </p:cNvCxnSpPr>
            <p:nvPr/>
          </p:nvCxnSpPr>
          <p:spPr>
            <a:xfrm>
              <a:off x="1066800" y="1990725"/>
              <a:ext cx="14288" cy="714375"/>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2" name="Fluxograma: Conector 91">
              <a:extLst>
                <a:ext uri="{FF2B5EF4-FFF2-40B4-BE49-F238E27FC236}">
                  <a16:creationId xmlns:a16="http://schemas.microsoft.com/office/drawing/2014/main" id="{AFAEFAE8-3FB6-4436-8B4D-5D4128CD7D56}"/>
                </a:ext>
              </a:extLst>
            </p:cNvPr>
            <p:cNvSpPr/>
            <p:nvPr/>
          </p:nvSpPr>
          <p:spPr>
            <a:xfrm>
              <a:off x="257175" y="438150"/>
              <a:ext cx="1548000" cy="1548000"/>
            </a:xfrm>
            <a:prstGeom prst="flowChartConnector">
              <a:avLst/>
            </a:prstGeom>
            <a:solidFill>
              <a:schemeClr val="accent2"/>
            </a:solidFill>
            <a:ln>
              <a:solidFill>
                <a:srgbClr val="F292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nvGrpSpPr>
          <p:cNvPr id="93" name="Agrupar 92">
            <a:extLst>
              <a:ext uri="{FF2B5EF4-FFF2-40B4-BE49-F238E27FC236}">
                <a16:creationId xmlns:a16="http://schemas.microsoft.com/office/drawing/2014/main" id="{EF39D12F-3EFD-4668-A173-EFA72E49B34B}"/>
              </a:ext>
            </a:extLst>
          </p:cNvPr>
          <p:cNvGrpSpPr/>
          <p:nvPr/>
        </p:nvGrpSpPr>
        <p:grpSpPr>
          <a:xfrm>
            <a:off x="4279822" y="1166742"/>
            <a:ext cx="1790700" cy="3000376"/>
            <a:chOff x="180976" y="438150"/>
            <a:chExt cx="1790700" cy="3000376"/>
          </a:xfrm>
        </p:grpSpPr>
        <p:sp>
          <p:nvSpPr>
            <p:cNvPr id="94" name="Retângulo 93">
              <a:extLst>
                <a:ext uri="{FF2B5EF4-FFF2-40B4-BE49-F238E27FC236}">
                  <a16:creationId xmlns:a16="http://schemas.microsoft.com/office/drawing/2014/main" id="{F6A7C921-21F9-40A9-9EAF-B855443DBFF9}"/>
                </a:ext>
              </a:extLst>
            </p:cNvPr>
            <p:cNvSpPr/>
            <p:nvPr/>
          </p:nvSpPr>
          <p:spPr>
            <a:xfrm>
              <a:off x="180976" y="2710644"/>
              <a:ext cx="1790700" cy="72788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bg1"/>
                  </a:solidFill>
                </a:rPr>
                <a:t>17/10/2015</a:t>
              </a:r>
            </a:p>
          </p:txBody>
        </p:sp>
        <p:cxnSp>
          <p:nvCxnSpPr>
            <p:cNvPr id="95" name="Conector reto 94">
              <a:extLst>
                <a:ext uri="{FF2B5EF4-FFF2-40B4-BE49-F238E27FC236}">
                  <a16:creationId xmlns:a16="http://schemas.microsoft.com/office/drawing/2014/main" id="{2DE743DA-1D5F-4734-8420-ECEF93262AC5}"/>
                </a:ext>
              </a:extLst>
            </p:cNvPr>
            <p:cNvCxnSpPr>
              <a:cxnSpLocks/>
            </p:cNvCxnSpPr>
            <p:nvPr/>
          </p:nvCxnSpPr>
          <p:spPr>
            <a:xfrm>
              <a:off x="1066800" y="1990725"/>
              <a:ext cx="14288" cy="714375"/>
            </a:xfrm>
            <a:prstGeom prst="line">
              <a:avLst/>
            </a:prstGeom>
            <a:ln w="762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6" name="Fluxograma: Conector 95">
              <a:extLst>
                <a:ext uri="{FF2B5EF4-FFF2-40B4-BE49-F238E27FC236}">
                  <a16:creationId xmlns:a16="http://schemas.microsoft.com/office/drawing/2014/main" id="{F62C9866-5435-40C2-BD21-411277DA08EC}"/>
                </a:ext>
              </a:extLst>
            </p:cNvPr>
            <p:cNvSpPr/>
            <p:nvPr/>
          </p:nvSpPr>
          <p:spPr>
            <a:xfrm>
              <a:off x="257175" y="438150"/>
              <a:ext cx="1548000" cy="15480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pic>
        <p:nvPicPr>
          <p:cNvPr id="105" name="Imagem 104">
            <a:extLst>
              <a:ext uri="{FF2B5EF4-FFF2-40B4-BE49-F238E27FC236}">
                <a16:creationId xmlns:a16="http://schemas.microsoft.com/office/drawing/2014/main" id="{0B2CDFEE-FA65-4785-8C29-2C92281892D3}"/>
              </a:ext>
            </a:extLst>
          </p:cNvPr>
          <p:cNvPicPr>
            <a:picLocks noChangeAspect="1"/>
          </p:cNvPicPr>
          <p:nvPr/>
        </p:nvPicPr>
        <p:blipFill>
          <a:blip r:embed="rId4"/>
          <a:stretch>
            <a:fillRect/>
          </a:stretch>
        </p:blipFill>
        <p:spPr>
          <a:xfrm>
            <a:off x="8085819" y="1314450"/>
            <a:ext cx="1199037" cy="1338262"/>
          </a:xfrm>
          <a:prstGeom prst="rect">
            <a:avLst/>
          </a:prstGeom>
        </p:spPr>
      </p:pic>
      <p:pic>
        <p:nvPicPr>
          <p:cNvPr id="108" name="Imagem 107">
            <a:extLst>
              <a:ext uri="{FF2B5EF4-FFF2-40B4-BE49-F238E27FC236}">
                <a16:creationId xmlns:a16="http://schemas.microsoft.com/office/drawing/2014/main" id="{2E61588E-08F0-4C3E-8814-AE810E8D77E0}"/>
              </a:ext>
            </a:extLst>
          </p:cNvPr>
          <p:cNvPicPr>
            <a:picLocks noChangeAspect="1"/>
          </p:cNvPicPr>
          <p:nvPr/>
        </p:nvPicPr>
        <p:blipFill>
          <a:blip r:embed="rId5"/>
          <a:stretch>
            <a:fillRect/>
          </a:stretch>
        </p:blipFill>
        <p:spPr>
          <a:xfrm>
            <a:off x="9933215" y="5133974"/>
            <a:ext cx="1152525" cy="1152525"/>
          </a:xfrm>
          <a:prstGeom prst="rect">
            <a:avLst/>
          </a:prstGeom>
        </p:spPr>
      </p:pic>
      <p:pic>
        <p:nvPicPr>
          <p:cNvPr id="109" name="Imagem 108">
            <a:extLst>
              <a:ext uri="{FF2B5EF4-FFF2-40B4-BE49-F238E27FC236}">
                <a16:creationId xmlns:a16="http://schemas.microsoft.com/office/drawing/2014/main" id="{E0F6A1D9-9B37-4310-8C4C-B8D40539F500}"/>
              </a:ext>
            </a:extLst>
          </p:cNvPr>
          <p:cNvPicPr>
            <a:picLocks noChangeAspect="1"/>
          </p:cNvPicPr>
          <p:nvPr/>
        </p:nvPicPr>
        <p:blipFill>
          <a:blip r:embed="rId6"/>
          <a:stretch>
            <a:fillRect/>
          </a:stretch>
        </p:blipFill>
        <p:spPr>
          <a:xfrm>
            <a:off x="2689226" y="5053694"/>
            <a:ext cx="1219200" cy="1219200"/>
          </a:xfrm>
          <a:prstGeom prst="rect">
            <a:avLst/>
          </a:prstGeom>
        </p:spPr>
      </p:pic>
      <p:pic>
        <p:nvPicPr>
          <p:cNvPr id="110" name="Imagem 109">
            <a:extLst>
              <a:ext uri="{FF2B5EF4-FFF2-40B4-BE49-F238E27FC236}">
                <a16:creationId xmlns:a16="http://schemas.microsoft.com/office/drawing/2014/main" id="{E7250E91-947F-4B31-A55D-91E91438A26F}"/>
              </a:ext>
            </a:extLst>
          </p:cNvPr>
          <p:cNvPicPr>
            <a:picLocks noChangeAspect="1"/>
          </p:cNvPicPr>
          <p:nvPr/>
        </p:nvPicPr>
        <p:blipFill rotWithShape="1">
          <a:blip r:embed="rId7"/>
          <a:srcRect l="1" r="51855"/>
          <a:stretch/>
        </p:blipFill>
        <p:spPr>
          <a:xfrm>
            <a:off x="4436348" y="1304017"/>
            <a:ext cx="1244181" cy="1271949"/>
          </a:xfrm>
          <a:prstGeom prst="rect">
            <a:avLst/>
          </a:prstGeom>
        </p:spPr>
      </p:pic>
    </p:spTree>
    <p:extLst>
      <p:ext uri="{BB962C8B-B14F-4D97-AF65-F5344CB8AC3E}">
        <p14:creationId xmlns:p14="http://schemas.microsoft.com/office/powerpoint/2010/main" val="341853084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3" name="Retângulo: Cantos Arredondados 2">
            <a:extLst>
              <a:ext uri="{FF2B5EF4-FFF2-40B4-BE49-F238E27FC236}">
                <a16:creationId xmlns:a16="http://schemas.microsoft.com/office/drawing/2014/main" id="{4D46732E-B57D-4E62-BDDF-272A3C65F968}"/>
              </a:ext>
            </a:extLst>
          </p:cNvPr>
          <p:cNvSpPr/>
          <p:nvPr/>
        </p:nvSpPr>
        <p:spPr>
          <a:xfrm>
            <a:off x="1905000" y="2105024"/>
            <a:ext cx="8343900" cy="3553904"/>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5" name="Retângulo 4">
            <a:extLst>
              <a:ext uri="{FF2B5EF4-FFF2-40B4-BE49-F238E27FC236}">
                <a16:creationId xmlns:a16="http://schemas.microsoft.com/office/drawing/2014/main" id="{512023F2-6FB5-4F7D-9C28-9DA257F323DC}"/>
              </a:ext>
            </a:extLst>
          </p:cNvPr>
          <p:cNvSpPr/>
          <p:nvPr/>
        </p:nvSpPr>
        <p:spPr>
          <a:xfrm>
            <a:off x="2203509" y="2323201"/>
            <a:ext cx="7873941" cy="2622431"/>
          </a:xfrm>
          <a:prstGeom prst="rect">
            <a:avLst/>
          </a:prstGeom>
          <a:noFill/>
          <a:ln>
            <a:noFill/>
          </a:ln>
          <a:effectLst>
            <a:softEdge rad="0"/>
          </a:effectLst>
        </p:spPr>
        <p:style>
          <a:lnRef idx="0">
            <a:scrgbClr r="0" g="0" b="0"/>
          </a:lnRef>
          <a:fillRef idx="0">
            <a:scrgbClr r="0" g="0" b="0"/>
          </a:fillRef>
          <a:effectRef idx="0">
            <a:scrgbClr r="0" g="0" b="0"/>
          </a:effectRef>
          <a:fontRef idx="minor">
            <a:schemeClr val="lt1"/>
          </a:fontRef>
        </p:style>
        <p:txBody>
          <a:bodyPr rtlCol="0" anchor="t"/>
          <a:lstStyle/>
          <a:p>
            <a:pPr algn="ctr"/>
            <a:r>
              <a:rPr lang="pt-BR" sz="2500" b="1" dirty="0">
                <a:solidFill>
                  <a:srgbClr val="0088CB"/>
                </a:solidFill>
                <a:latin typeface="Arial Black" panose="020B0A04020102020204" pitchFamily="34" charset="0"/>
              </a:rPr>
              <a:t>Financiamento da Educação </a:t>
            </a:r>
          </a:p>
          <a:p>
            <a:pPr algn="ctr"/>
            <a:r>
              <a:rPr lang="pt-BR" sz="2500" b="1" dirty="0">
                <a:solidFill>
                  <a:srgbClr val="0088CB"/>
                </a:solidFill>
                <a:latin typeface="Arial Black" panose="020B0A04020102020204" pitchFamily="34" charset="0"/>
              </a:rPr>
              <a:t>META 17 </a:t>
            </a:r>
          </a:p>
          <a:p>
            <a:pPr algn="ctr"/>
            <a:endParaRPr lang="pt-BR" sz="2500" b="1" dirty="0">
              <a:solidFill>
                <a:srgbClr val="0088CB"/>
              </a:solidFill>
              <a:latin typeface="Arial Black" panose="020B0A04020102020204" pitchFamily="34" charset="0"/>
            </a:endParaRPr>
          </a:p>
          <a:p>
            <a:pPr algn="just"/>
            <a:r>
              <a:rPr lang="pt-BR" sz="2200" dirty="0">
                <a:solidFill>
                  <a:schemeClr val="tx1"/>
                </a:solidFill>
              </a:rPr>
              <a:t>Incorporar os recursos adicionais provenientes da ampliação do investimento público em educação pública, quando da regulamentação federal, conforme a Meta 20 do Plano Nacional de Educação (Lei 13.005/2014).</a:t>
            </a:r>
          </a:p>
        </p:txBody>
      </p:sp>
    </p:spTree>
    <p:extLst>
      <p:ext uri="{BB962C8B-B14F-4D97-AF65-F5344CB8AC3E}">
        <p14:creationId xmlns:p14="http://schemas.microsoft.com/office/powerpoint/2010/main" val="389884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85401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pt-BR" sz="2500" b="1" dirty="0">
                <a:latin typeface="Arial Black" panose="020B0A04020102020204" pitchFamily="34" charset="0"/>
              </a:rPr>
              <a:t>MONITORAMENTO DA META 17  </a:t>
            </a:r>
          </a:p>
          <a:p>
            <a:pPr algn="ctr"/>
            <a:r>
              <a:rPr lang="pt-BR" sz="2400" b="1" dirty="0">
                <a:latin typeface="Arial Black" panose="020B0A04020102020204" pitchFamily="34" charset="0"/>
              </a:rPr>
              <a:t>INDICADORES ATUAIS E AÇÕES DO PLANO PLURIANUAL 2022-2025</a:t>
            </a:r>
          </a:p>
        </p:txBody>
      </p:sp>
      <p:sp>
        <p:nvSpPr>
          <p:cNvPr id="10" name="Retângulo: Cantos Arredondados 9">
            <a:extLst>
              <a:ext uri="{FF2B5EF4-FFF2-40B4-BE49-F238E27FC236}">
                <a16:creationId xmlns:a16="http://schemas.microsoft.com/office/drawing/2014/main" id="{80B7441F-F74F-4A48-8F77-F676F3E18493}"/>
              </a:ext>
            </a:extLst>
          </p:cNvPr>
          <p:cNvSpPr/>
          <p:nvPr/>
        </p:nvSpPr>
        <p:spPr>
          <a:xfrm>
            <a:off x="365005" y="923023"/>
            <a:ext cx="11533517" cy="5411102"/>
          </a:xfrm>
          <a:prstGeom prst="roundRect">
            <a:avLst/>
          </a:prstGeom>
          <a:solidFill>
            <a:srgbClr val="CED3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aphicFrame>
        <p:nvGraphicFramePr>
          <p:cNvPr id="3" name="Tabela 2">
            <a:extLst>
              <a:ext uri="{FF2B5EF4-FFF2-40B4-BE49-F238E27FC236}">
                <a16:creationId xmlns:a16="http://schemas.microsoft.com/office/drawing/2014/main" id="{FE624A49-08D9-4E30-A7B1-0023C44C4E0C}"/>
              </a:ext>
            </a:extLst>
          </p:cNvPr>
          <p:cNvGraphicFramePr>
            <a:graphicFrameLocks noGrp="1"/>
          </p:cNvGraphicFramePr>
          <p:nvPr>
            <p:extLst>
              <p:ext uri="{D42A27DB-BD31-4B8C-83A1-F6EECF244321}">
                <p14:modId xmlns:p14="http://schemas.microsoft.com/office/powerpoint/2010/main" val="2552947350"/>
              </p:ext>
            </p:extLst>
          </p:nvPr>
        </p:nvGraphicFramePr>
        <p:xfrm>
          <a:off x="1085579" y="1015086"/>
          <a:ext cx="10092368" cy="1410874"/>
        </p:xfrm>
        <a:graphic>
          <a:graphicData uri="http://schemas.openxmlformats.org/drawingml/2006/table">
            <a:tbl>
              <a:tblPr firstRow="1" firstCol="1" bandRow="1"/>
              <a:tblGrid>
                <a:gridCol w="2523092">
                  <a:extLst>
                    <a:ext uri="{9D8B030D-6E8A-4147-A177-3AD203B41FA5}">
                      <a16:colId xmlns:a16="http://schemas.microsoft.com/office/drawing/2014/main" val="2206649585"/>
                    </a:ext>
                  </a:extLst>
                </a:gridCol>
                <a:gridCol w="2523092">
                  <a:extLst>
                    <a:ext uri="{9D8B030D-6E8A-4147-A177-3AD203B41FA5}">
                      <a16:colId xmlns:a16="http://schemas.microsoft.com/office/drawing/2014/main" val="3059307853"/>
                    </a:ext>
                  </a:extLst>
                </a:gridCol>
                <a:gridCol w="2523092">
                  <a:extLst>
                    <a:ext uri="{9D8B030D-6E8A-4147-A177-3AD203B41FA5}">
                      <a16:colId xmlns:a16="http://schemas.microsoft.com/office/drawing/2014/main" val="116641377"/>
                    </a:ext>
                  </a:extLst>
                </a:gridCol>
                <a:gridCol w="2523092">
                  <a:extLst>
                    <a:ext uri="{9D8B030D-6E8A-4147-A177-3AD203B41FA5}">
                      <a16:colId xmlns:a16="http://schemas.microsoft.com/office/drawing/2014/main" val="3014533360"/>
                    </a:ext>
                  </a:extLst>
                </a:gridCol>
              </a:tblGrid>
              <a:tr h="444035">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INDICADOR 17</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gridSpan="3">
                  <a:txBody>
                    <a:bodyPr/>
                    <a:lstStyle/>
                    <a:p>
                      <a:pPr algn="just">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PERCENTUAL DE RECURSOS ANUAIS INCORPORADOS A EDUCAÇÃO PÚBLICA, NO MUNICÍPIO, CONSIDERANDO O TOTAL DO RECURSO PÚBLICO DISPONÍVEL, NO ANO, NO MUNICÍPIO.</a:t>
                      </a:r>
                      <a:endParaRPr lang="pt-BR"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pt-BR"/>
                    </a:p>
                  </a:txBody>
                  <a:tcPr/>
                </a:tc>
                <a:tc hMerge="1">
                  <a:txBody>
                    <a:bodyPr/>
                    <a:lstStyle/>
                    <a:p>
                      <a:endParaRPr lang="pt-BR"/>
                    </a:p>
                  </a:txBody>
                  <a:tcPr/>
                </a:tc>
                <a:extLst>
                  <a:ext uri="{0D108BD9-81ED-4DB2-BD59-A6C34878D82A}">
                    <a16:rowId xmlns:a16="http://schemas.microsoft.com/office/drawing/2014/main" val="1870261266"/>
                  </a:ext>
                </a:extLst>
              </a:tr>
              <a:tr h="368260">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PREVISTA PARA 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META ALCANÇADA NO PERÍODO</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pt-BR"/>
                    </a:p>
                  </a:txBody>
                  <a:tcPr/>
                </a:tc>
                <a:tc>
                  <a:txBody>
                    <a:bodyPr/>
                    <a:lstStyle/>
                    <a:p>
                      <a:pPr algn="ctr">
                        <a:lnSpc>
                          <a:spcPct val="107000"/>
                        </a:lnSpc>
                        <a:spcAft>
                          <a:spcPts val="800"/>
                        </a:spcAft>
                      </a:pPr>
                      <a:r>
                        <a:rPr lang="pt-BR" sz="11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FONTE DO INDICADOR</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3074045"/>
                  </a:ext>
                </a:extLst>
              </a:tr>
              <a:tr h="598579">
                <a:tc>
                  <a:txBody>
                    <a:bodyPr/>
                    <a:lstStyle/>
                    <a:p>
                      <a:pPr algn="ctr">
                        <a:lnSpc>
                          <a:spcPct val="107000"/>
                        </a:lnSpc>
                        <a:spcAft>
                          <a:spcPts val="800"/>
                        </a:spcAft>
                      </a:pPr>
                      <a:r>
                        <a:rPr lang="pt-BR" sz="11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25%</a:t>
                      </a:r>
                      <a:endParaRPr lang="pt-BR"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07000"/>
                        </a:lnSpc>
                        <a:spcAft>
                          <a:spcPts val="800"/>
                        </a:spcAft>
                      </a:pPr>
                      <a:r>
                        <a:rPr lang="pt-BR" sz="11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Dado oficial</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26,60 </a:t>
                      </a: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lnSpc>
                          <a:spcPct val="107000"/>
                        </a:lnSpc>
                        <a:spcAft>
                          <a:spcPts val="800"/>
                        </a:spcAft>
                      </a:pPr>
                      <a:r>
                        <a:rPr lang="pt-BR" sz="11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Portal da transparência </a:t>
                      </a:r>
                      <a:endParaRPr lang="pt-B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57685028"/>
                  </a:ext>
                </a:extLst>
              </a:tr>
            </a:tbl>
          </a:graphicData>
        </a:graphic>
      </p:graphicFrame>
      <p:graphicFrame>
        <p:nvGraphicFramePr>
          <p:cNvPr id="8" name="Gráfico 7"/>
          <p:cNvGraphicFramePr>
            <a:graphicFrameLocks/>
          </p:cNvGraphicFramePr>
          <p:nvPr>
            <p:extLst>
              <p:ext uri="{D42A27DB-BD31-4B8C-83A1-F6EECF244321}">
                <p14:modId xmlns:p14="http://schemas.microsoft.com/office/powerpoint/2010/main" val="3824175490"/>
              </p:ext>
            </p:extLst>
          </p:nvPr>
        </p:nvGraphicFramePr>
        <p:xfrm>
          <a:off x="1085579" y="2593910"/>
          <a:ext cx="10092368" cy="36430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659029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C4771E15-72AC-4DD5-8F87-36621EE77E0E}"/>
              </a:ext>
            </a:extLst>
          </p:cNvPr>
          <p:cNvPicPr>
            <a:picLocks noChangeAspect="1"/>
          </p:cNvPicPr>
          <p:nvPr/>
        </p:nvPicPr>
        <p:blipFill rotWithShape="1">
          <a:blip r:embed="rId2">
            <a:extLst>
              <a:ext uri="{28A0092B-C50C-407E-A947-70E740481C1C}">
                <a14:useLocalDpi xmlns:a14="http://schemas.microsoft.com/office/drawing/2010/main" val="0"/>
              </a:ext>
            </a:extLst>
          </a:blip>
          <a:srcRect b="74519"/>
          <a:stretch/>
        </p:blipFill>
        <p:spPr>
          <a:xfrm>
            <a:off x="0" y="0"/>
            <a:ext cx="12192000" cy="3209026"/>
          </a:xfrm>
          <a:prstGeom prst="rect">
            <a:avLst/>
          </a:prstGeom>
        </p:spPr>
      </p:pic>
      <p:pic>
        <p:nvPicPr>
          <p:cNvPr id="6" name="Imagem 5">
            <a:extLst>
              <a:ext uri="{FF2B5EF4-FFF2-40B4-BE49-F238E27FC236}">
                <a16:creationId xmlns:a16="http://schemas.microsoft.com/office/drawing/2014/main" id="{CBE9D8CB-FFEF-4B87-89D4-69D9CCE185D3}"/>
              </a:ext>
            </a:extLst>
          </p:cNvPr>
          <p:cNvPicPr>
            <a:picLocks noChangeAspect="1"/>
          </p:cNvPicPr>
          <p:nvPr/>
        </p:nvPicPr>
        <p:blipFill rotWithShape="1">
          <a:blip r:embed="rId2">
            <a:extLst>
              <a:ext uri="{28A0092B-C50C-407E-A947-70E740481C1C}">
                <a14:useLocalDpi xmlns:a14="http://schemas.microsoft.com/office/drawing/2010/main" val="0"/>
              </a:ext>
            </a:extLst>
          </a:blip>
          <a:srcRect t="78291" b="540"/>
          <a:stretch/>
        </p:blipFill>
        <p:spPr>
          <a:xfrm>
            <a:off x="0" y="4804913"/>
            <a:ext cx="12192000" cy="2053087"/>
          </a:xfrm>
          <a:prstGeom prst="rect">
            <a:avLst/>
          </a:prstGeom>
        </p:spPr>
      </p:pic>
      <p:sp>
        <p:nvSpPr>
          <p:cNvPr id="2" name="Título 1">
            <a:extLst>
              <a:ext uri="{FF2B5EF4-FFF2-40B4-BE49-F238E27FC236}">
                <a16:creationId xmlns:a16="http://schemas.microsoft.com/office/drawing/2014/main" id="{00E689F7-9A08-49C9-B5D7-09A57ABC5E1C}"/>
              </a:ext>
            </a:extLst>
          </p:cNvPr>
          <p:cNvSpPr>
            <a:spLocks noGrp="1"/>
          </p:cNvSpPr>
          <p:nvPr>
            <p:ph type="ctrTitle"/>
          </p:nvPr>
        </p:nvSpPr>
        <p:spPr>
          <a:xfrm>
            <a:off x="1066799" y="3416989"/>
            <a:ext cx="10052649" cy="2387600"/>
          </a:xfrm>
        </p:spPr>
        <p:txBody>
          <a:bodyPr>
            <a:normAutofit fontScale="90000"/>
          </a:bodyPr>
          <a:lstStyle/>
          <a:p>
            <a:pPr algn="ctr"/>
            <a:r>
              <a:rPr lang="pt-BR" sz="6700" b="1" dirty="0" smtClean="0">
                <a:solidFill>
                  <a:srgbClr val="0088CB"/>
                </a:solidFill>
                <a:latin typeface="Arial Black" panose="020B0A04020102020204" pitchFamily="34" charset="0"/>
              </a:rPr>
              <a:t>OBRIGADO(A)!</a:t>
            </a:r>
            <a:r>
              <a:rPr lang="pt-BR" sz="4000" b="1" dirty="0">
                <a:solidFill>
                  <a:srgbClr val="0088CB"/>
                </a:solidFill>
                <a:latin typeface="Arial Black" panose="020B0A04020102020204" pitchFamily="34" charset="0"/>
              </a:rPr>
              <a:t/>
            </a:r>
            <a:br>
              <a:rPr lang="pt-BR" sz="4000" b="1" dirty="0">
                <a:solidFill>
                  <a:srgbClr val="0088CB"/>
                </a:solidFill>
                <a:latin typeface="Arial Black" panose="020B0A04020102020204" pitchFamily="34" charset="0"/>
              </a:rPr>
            </a:br>
            <a:r>
              <a:rPr lang="pt-BR" sz="4000" b="1" dirty="0">
                <a:solidFill>
                  <a:srgbClr val="0088CB"/>
                </a:solidFill>
                <a:latin typeface="Arial Black" panose="020B0A04020102020204" pitchFamily="34" charset="0"/>
              </a:rPr>
              <a:t/>
            </a:r>
            <a:br>
              <a:rPr lang="pt-BR" sz="4000" b="1" dirty="0">
                <a:solidFill>
                  <a:srgbClr val="0088CB"/>
                </a:solidFill>
                <a:latin typeface="Arial Black" panose="020B0A04020102020204" pitchFamily="34" charset="0"/>
              </a:rPr>
            </a:br>
            <a:r>
              <a:rPr lang="pt-BR" sz="4000" b="1" dirty="0">
                <a:solidFill>
                  <a:srgbClr val="0088CB"/>
                </a:solidFill>
                <a:latin typeface="Arial Black" panose="020B0A04020102020204" pitchFamily="34" charset="0"/>
              </a:rPr>
              <a:t/>
            </a:r>
            <a:br>
              <a:rPr lang="pt-BR" sz="4000" b="1" dirty="0">
                <a:solidFill>
                  <a:srgbClr val="0088CB"/>
                </a:solidFill>
                <a:latin typeface="Arial Black" panose="020B0A04020102020204" pitchFamily="34" charset="0"/>
              </a:rPr>
            </a:br>
            <a:endParaRPr lang="pt-BR" sz="4000" b="1" i="1" dirty="0">
              <a:solidFill>
                <a:srgbClr val="0088CB"/>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074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1"/>
            <a:ext cx="12192000" cy="57149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2. HISTÓRICO </a:t>
            </a:r>
          </a:p>
        </p:txBody>
      </p:sp>
      <p:sp>
        <p:nvSpPr>
          <p:cNvPr id="11" name="CaixaDeTexto 10">
            <a:extLst>
              <a:ext uri="{FF2B5EF4-FFF2-40B4-BE49-F238E27FC236}">
                <a16:creationId xmlns:a16="http://schemas.microsoft.com/office/drawing/2014/main" id="{B13F411B-BC47-4427-B89F-5C79BC244976}"/>
              </a:ext>
            </a:extLst>
          </p:cNvPr>
          <p:cNvSpPr txBox="1"/>
          <p:nvPr/>
        </p:nvSpPr>
        <p:spPr>
          <a:xfrm>
            <a:off x="269755" y="594806"/>
            <a:ext cx="11626970" cy="6494085"/>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25 DE JUNHO DE 2014: APROVAÇÃO DO PLANO NACIONAL DE EDUCAÇÃO (PNE) - LEI Nº 13.005/2014</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20 metas com objetivos e prazos intermediários para implementação de políticas estruturantes que visam, em 10 anos, garantir  uma educação pública, gratuita, laica, inclusiva, de qualidade para todos, superando o déficit social e historicamente acumulado no Brasil;</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CONSTITUIÇÃO DA COMISSÃO AMPLIADA, PELO CONSELHO MUNICIPAL DE EDUCAÇÃO (CME) </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Objetivo: Coordenar e organizar a elaboração do Plano Municipal de Educação;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Composição: Sindicato dos Servidores Públicos Municipais e Autárquicos de São Bernardo do Campo (SINDSERV), Sindicato dos Professores do Ensino Oficial do Estado de São Paulo (APEOESP), Conselho Tutelar, Universidade Federal do ABC, Pai de Aluno da Escola Municipal, Sociedade Civil indicado pela Câmara Municipal, Diretoria Regional de Ensino, Escolas Municipais, Escolas Particulares, Secretaria Municipal de Orçamento e Planejamento Participativo e Secretaria Municipal de Educação;</a:t>
            </a:r>
            <a:endParaRPr kumimoji="0" lang="pt-BR" sz="13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PONTO DE PARTIDA DOS ESTUDOS: O DIAGNÓSTICO DA REAL SITUAÇÃO DO MUNICÍPIO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Realizado pela Universidade de São Caetano do Sul, por intermédio do Consórcio Intermunicipal do Grande ABC e Departamento de Indicadores da Secretaria de Orçamento e Planejamento Participativo da Prefeitura do Município de São Bernardo do Campo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REALIZAÇÃO DE DEBATES COM A SOCIEDADE (PRÉ-CONFERÊNCIAS)</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Ocorreram em dez territórios, que foram agrupados de acordo com as 20 (vinte) regiões de planejamento da cidade;</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Temas dos Debates: Eixo I - Educação Infantil - Meta 1; Eixo II - Ensino Fundamental - Metas 2, 5 e 6; Eixo III - Ensino Médio - Metas 3 e 11; Eixo IV -  Educação de Jovens e Adultos - Metas 8, 9 e 10; Eixo V - Qualidade da Educação - Meta 7; Eixo VI – Educação; Especial na Perspectiva da Educação Inclusiva - Meta 4; Eixo VII - Valorização dos Profissionais da Educação - Metas 15, 16, 17 e 18; Eixo VIII - Ensino Superior - Metas 12, 13 e 14; Eixo IX - Sistema de Ensino - Metas 19 e 20;</a:t>
            </a:r>
            <a:endParaRPr kumimoji="0" lang="pt-BR" sz="13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17 DE OUTUBRO DE 2015: CONFERÊNCIA MUNICIPAL DE EDUCAÇÃO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Apresentar as propostas resultantes das pré-conferências contribuindo na elaboração do PME;</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PUBLICAÇÃO DA LEI 6.447 DE 28 DE DEZEMBRO DE 2015 – APROVAÇÃO DO PLANO MUNICIPAL DE EDUCAÇÃO</a:t>
            </a:r>
          </a:p>
          <a:p>
            <a:pPr marL="742950" marR="0" lvl="1"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pt-BR" sz="1300" b="0" i="0" u="none" strike="noStrike" kern="1200" cap="none" spc="0" normalizeH="0" baseline="0" noProof="0" dirty="0">
                <a:ln>
                  <a:noFill/>
                </a:ln>
                <a:solidFill>
                  <a:prstClr val="black"/>
                </a:solidFill>
                <a:effectLst/>
                <a:uLnTx/>
                <a:uFillTx/>
                <a:latin typeface="Calibri" panose="020F0502020204030204"/>
                <a:ea typeface="+mn-ea"/>
                <a:cs typeface="+mn-cs"/>
              </a:rPr>
              <a:t>17 metas e 214 estratégia a serem alcançadas ao longo dos 10 anos de vigência;</a:t>
            </a:r>
            <a:endParaRPr kumimoji="0" lang="pt-BR" sz="1300" b="1"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endParaRPr>
          </a:p>
        </p:txBody>
      </p:sp>
    </p:spTree>
    <p:extLst>
      <p:ext uri="{BB962C8B-B14F-4D97-AF65-F5344CB8AC3E}">
        <p14:creationId xmlns:p14="http://schemas.microsoft.com/office/powerpoint/2010/main" val="23019406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38100"/>
            <a:ext cx="12192000" cy="638175"/>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 METODOLOGIA DO MONITORAMENTO</a:t>
            </a:r>
          </a:p>
        </p:txBody>
      </p:sp>
      <p:sp>
        <p:nvSpPr>
          <p:cNvPr id="11" name="CaixaDeTexto 10">
            <a:extLst>
              <a:ext uri="{FF2B5EF4-FFF2-40B4-BE49-F238E27FC236}">
                <a16:creationId xmlns:a16="http://schemas.microsoft.com/office/drawing/2014/main" id="{B13F411B-BC47-4427-B89F-5C79BC244976}"/>
              </a:ext>
            </a:extLst>
          </p:cNvPr>
          <p:cNvSpPr txBox="1"/>
          <p:nvPr/>
        </p:nvSpPr>
        <p:spPr>
          <a:xfrm>
            <a:off x="317380" y="972929"/>
            <a:ext cx="11412747" cy="6219138"/>
          </a:xfrm>
          <a:prstGeom prst="rect">
            <a:avLst/>
          </a:prstGeom>
          <a:noFill/>
        </p:spPr>
        <p:txBody>
          <a:bodyPr wrap="square" rtlCol="0">
            <a:spAutoFit/>
          </a:bodyPr>
          <a:lstStyle/>
          <a:p>
            <a:pPr marL="285750" marR="0" lvl="0" indent="-285750" algn="just" defTabSz="914400" rtl="0" eaLnBrk="1" fontAlgn="auto" latinLnBrk="0" hangingPunct="1">
              <a:lnSpc>
                <a:spcPct val="115000"/>
              </a:lnSpc>
              <a:spcBef>
                <a:spcPts val="0"/>
              </a:spcBef>
              <a:spcAft>
                <a:spcPts val="800"/>
              </a:spcAft>
              <a:buClrTx/>
              <a:buSzTx/>
              <a:buFont typeface="Wingdings" panose="05000000000000000000" pitchFamily="2" charset="2"/>
              <a:buChar char="Ø"/>
              <a:tabLst/>
              <a:defRPr/>
            </a:pPr>
            <a:r>
              <a:rPr kumimoji="0" lang="pt-BR" sz="16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Comissão Coordenadora</a:t>
            </a:r>
            <a:endParaRPr kumimoji="0" lang="pt-BR"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pt-BR" sz="16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Lei Municipal nº 6.447, art.5º, de 28 de dezembro de 2015.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pt-BR" sz="1500" b="1" dirty="0">
              <a:solidFill>
                <a:srgbClr val="000000"/>
              </a:solidFill>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srgbClr val="000000"/>
                </a:solidFill>
                <a:effectLst/>
                <a:uLnTx/>
                <a:uFillTx/>
                <a:ea typeface="Times New Roman" panose="02020603050405020304" pitchFamily="18" charset="0"/>
              </a:rPr>
              <a:t>PORTARIA N° SE Nº 2, DE 14 DE JULHO DE 2021 – DESIGNAÇÃO DOS MEMBROS DA EQUIPE TÉCNICA E DA COMISSÃO COORDENADORA;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3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3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3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300"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endParaRP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13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Coordenação</a:t>
            </a:r>
            <a:r>
              <a:rPr kumimoji="0" lang="pt-BR" altLang="pt-BR" sz="1300" b="0"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 Rosangela Babinska</a:t>
            </a:r>
          </a:p>
          <a:p>
            <a:pPr marL="0" marR="0" lvl="0" indent="0" algn="just" defTabSz="914400" rtl="0" eaLnBrk="0" fontAlgn="base" latinLnBrk="0" hangingPunct="0">
              <a:lnSpc>
                <a:spcPct val="100000"/>
              </a:lnSpc>
              <a:spcBef>
                <a:spcPct val="0"/>
              </a:spcBef>
              <a:spcAft>
                <a:spcPct val="0"/>
              </a:spcAft>
              <a:buClrTx/>
              <a:buSzTx/>
              <a:buFontTx/>
              <a:buNone/>
              <a:tabLst/>
              <a:defRPr/>
            </a:pPr>
            <a:r>
              <a:rPr kumimoji="0" lang="pt-BR" altLang="pt-BR" sz="1300" b="1" i="0" u="none" strike="noStrike" kern="1200" cap="none" spc="0" normalizeH="0" baseline="0" noProof="0" dirty="0">
                <a:ln>
                  <a:noFill/>
                </a:ln>
                <a:solidFill>
                  <a:prstClr val="black"/>
                </a:solidFill>
                <a:effectLst/>
                <a:uLnTx/>
                <a:uFillTx/>
                <a:ea typeface="Calibri" panose="020F0502020204030204" pitchFamily="34" charset="0"/>
                <a:cs typeface="Times New Roman" panose="02020603050405020304" pitchFamily="18" charset="0"/>
              </a:rPr>
              <a:t>Comissão Técnica de Monitoramento</a:t>
            </a:r>
            <a:endParaRPr kumimoji="0" lang="pt-BR" altLang="pt-BR" sz="1300"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3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2" name="Tabela 1">
            <a:extLst>
              <a:ext uri="{FF2B5EF4-FFF2-40B4-BE49-F238E27FC236}">
                <a16:creationId xmlns:a16="http://schemas.microsoft.com/office/drawing/2014/main" id="{D315251F-0E70-4F57-8614-17B3E97A0916}"/>
              </a:ext>
            </a:extLst>
          </p:cNvPr>
          <p:cNvGraphicFramePr>
            <a:graphicFrameLocks noGrp="1"/>
          </p:cNvGraphicFramePr>
          <p:nvPr>
            <p:extLst>
              <p:ext uri="{D42A27DB-BD31-4B8C-83A1-F6EECF244321}">
                <p14:modId xmlns:p14="http://schemas.microsoft.com/office/powerpoint/2010/main" val="3016825224"/>
              </p:ext>
            </p:extLst>
          </p:nvPr>
        </p:nvGraphicFramePr>
        <p:xfrm>
          <a:off x="2990353" y="4886834"/>
          <a:ext cx="5753735" cy="1472184"/>
        </p:xfrm>
        <a:graphic>
          <a:graphicData uri="http://schemas.openxmlformats.org/drawingml/2006/table">
            <a:tbl>
              <a:tblPr firstRow="1" firstCol="1" bandRow="1"/>
              <a:tblGrid>
                <a:gridCol w="2876550">
                  <a:extLst>
                    <a:ext uri="{9D8B030D-6E8A-4147-A177-3AD203B41FA5}">
                      <a16:colId xmlns:a16="http://schemas.microsoft.com/office/drawing/2014/main" val="196616890"/>
                    </a:ext>
                  </a:extLst>
                </a:gridCol>
                <a:gridCol w="2877185">
                  <a:extLst>
                    <a:ext uri="{9D8B030D-6E8A-4147-A177-3AD203B41FA5}">
                      <a16:colId xmlns:a16="http://schemas.microsoft.com/office/drawing/2014/main" val="113039296"/>
                    </a:ext>
                  </a:extLst>
                </a:gridCol>
              </a:tblGrid>
              <a:tr h="0">
                <a:tc>
                  <a:txBody>
                    <a:bodyPr/>
                    <a:lstStyle/>
                    <a:p>
                      <a:pPr algn="ctr">
                        <a:lnSpc>
                          <a:spcPct val="115000"/>
                        </a:lnSpc>
                        <a:spcAft>
                          <a:spcPts val="800"/>
                        </a:spcAft>
                      </a:pPr>
                      <a:r>
                        <a:rPr lang="pt-BR" sz="1200" b="1" dirty="0">
                          <a:effectLst/>
                          <a:latin typeface="+mn-lt"/>
                          <a:ea typeface="Calibri" panose="020F0502020204030204" pitchFamily="34" charset="0"/>
                          <a:cs typeface="Times New Roman" panose="02020603050405020304" pitchFamily="18" charset="0"/>
                        </a:rPr>
                        <a:t>Nome</a:t>
                      </a:r>
                      <a:endParaRPr lang="pt-BR"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tc>
                  <a:txBody>
                    <a:bodyPr/>
                    <a:lstStyle/>
                    <a:p>
                      <a:pPr algn="ctr">
                        <a:lnSpc>
                          <a:spcPct val="115000"/>
                        </a:lnSpc>
                        <a:spcAft>
                          <a:spcPts val="800"/>
                        </a:spcAft>
                      </a:pPr>
                      <a:r>
                        <a:rPr lang="pt-BR" sz="1200" b="1">
                          <a:solidFill>
                            <a:srgbClr val="000000"/>
                          </a:solidFill>
                          <a:effectLst/>
                          <a:latin typeface="+mn-lt"/>
                          <a:ea typeface="Calibri" panose="020F0502020204030204" pitchFamily="34" charset="0"/>
                          <a:cs typeface="Times New Roman" panose="02020603050405020304" pitchFamily="18" charset="0"/>
                        </a:rPr>
                        <a:t>Cargo</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extLst>
                  <a:ext uri="{0D108BD9-81ED-4DB2-BD59-A6C34878D82A}">
                    <a16:rowId xmlns:a16="http://schemas.microsoft.com/office/drawing/2014/main" val="711333490"/>
                  </a:ext>
                </a:extLst>
              </a:tr>
              <a:tr h="0">
                <a:tc>
                  <a:txBody>
                    <a:bodyPr/>
                    <a:lstStyle/>
                    <a:p>
                      <a:pPr algn="just">
                        <a:lnSpc>
                          <a:spcPct val="115000"/>
                        </a:lnSpc>
                        <a:spcAft>
                          <a:spcPts val="800"/>
                        </a:spcAft>
                      </a:pPr>
                      <a:r>
                        <a:rPr lang="pt-BR" sz="1200" dirty="0">
                          <a:effectLst/>
                          <a:latin typeface="+mn-lt"/>
                          <a:ea typeface="Calibri" panose="020F0502020204030204" pitchFamily="34" charset="0"/>
                          <a:cs typeface="Times New Roman" panose="02020603050405020304" pitchFamily="18" charset="0"/>
                        </a:rPr>
                        <a:t>Daniele da Silva Benício</a:t>
                      </a:r>
                      <a:endParaRPr lang="pt-BR"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dirty="0">
                          <a:solidFill>
                            <a:srgbClr val="000000"/>
                          </a:solidFill>
                          <a:effectLst/>
                          <a:latin typeface="+mn-lt"/>
                          <a:ea typeface="Calibri" panose="020F0502020204030204" pitchFamily="34" charset="0"/>
                          <a:cs typeface="Times New Roman" panose="02020603050405020304" pitchFamily="18" charset="0"/>
                        </a:rPr>
                        <a:t>ASSESSOR DE DIREÇÃO - GSA</a:t>
                      </a:r>
                      <a:endParaRPr lang="pt-BR"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06774562"/>
                  </a:ext>
                </a:extLst>
              </a:tr>
              <a:tr h="0">
                <a:tc>
                  <a:txBody>
                    <a:bodyPr/>
                    <a:lstStyle/>
                    <a:p>
                      <a:pPr algn="just">
                        <a:lnSpc>
                          <a:spcPct val="115000"/>
                        </a:lnSpc>
                        <a:spcAft>
                          <a:spcPts val="800"/>
                        </a:spcAft>
                      </a:pPr>
                      <a:r>
                        <a:rPr lang="pt-BR" sz="1200">
                          <a:effectLst/>
                          <a:latin typeface="+mn-lt"/>
                          <a:ea typeface="Calibri" panose="020F0502020204030204" pitchFamily="34" charset="0"/>
                          <a:cs typeface="Times New Roman" panose="02020603050405020304" pitchFamily="18" charset="0"/>
                        </a:rPr>
                        <a:t>Edgar de Souza</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a:solidFill>
                            <a:srgbClr val="000000"/>
                          </a:solidFill>
                          <a:effectLst/>
                          <a:latin typeface="+mn-lt"/>
                          <a:ea typeface="Calibri" panose="020F0502020204030204" pitchFamily="34" charset="0"/>
                          <a:cs typeface="Times New Roman" panose="02020603050405020304" pitchFamily="18" charset="0"/>
                        </a:rPr>
                        <a:t>ASSESSOR DE GOVERNO - GSA</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48844976"/>
                  </a:ext>
                </a:extLst>
              </a:tr>
              <a:tr h="0">
                <a:tc>
                  <a:txBody>
                    <a:bodyPr/>
                    <a:lstStyle/>
                    <a:p>
                      <a:pPr algn="just">
                        <a:lnSpc>
                          <a:spcPct val="115000"/>
                        </a:lnSpc>
                        <a:spcAft>
                          <a:spcPts val="800"/>
                        </a:spcAft>
                      </a:pPr>
                      <a:r>
                        <a:rPr lang="pt-BR" sz="1200">
                          <a:effectLst/>
                          <a:latin typeface="+mn-lt"/>
                          <a:ea typeface="Calibri" panose="020F0502020204030204" pitchFamily="34" charset="0"/>
                          <a:cs typeface="Times New Roman" panose="02020603050405020304" pitchFamily="18" charset="0"/>
                        </a:rPr>
                        <a:t>Fernanda Lima Diniz</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a:solidFill>
                            <a:srgbClr val="000000"/>
                          </a:solidFill>
                          <a:effectLst/>
                          <a:latin typeface="+mn-lt"/>
                          <a:ea typeface="Calibri" panose="020F0502020204030204" pitchFamily="34" charset="0"/>
                          <a:cs typeface="Times New Roman" panose="02020603050405020304" pitchFamily="18" charset="0"/>
                        </a:rPr>
                        <a:t>DIRETOR DE SEÇÃO</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557238727"/>
                  </a:ext>
                </a:extLst>
              </a:tr>
              <a:tr h="0">
                <a:tc>
                  <a:txBody>
                    <a:bodyPr/>
                    <a:lstStyle/>
                    <a:p>
                      <a:pPr algn="just">
                        <a:lnSpc>
                          <a:spcPct val="115000"/>
                        </a:lnSpc>
                        <a:spcAft>
                          <a:spcPts val="800"/>
                        </a:spcAft>
                      </a:pPr>
                      <a:r>
                        <a:rPr lang="pt-BR" sz="1200">
                          <a:effectLst/>
                          <a:latin typeface="+mn-lt"/>
                          <a:ea typeface="Calibri" panose="020F0502020204030204" pitchFamily="34" charset="0"/>
                          <a:cs typeface="Times New Roman" panose="02020603050405020304" pitchFamily="18" charset="0"/>
                        </a:rPr>
                        <a:t>Rosangela Babinska</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a:effectLst/>
                          <a:latin typeface="+mn-lt"/>
                          <a:ea typeface="Calibri" panose="020F0502020204030204" pitchFamily="34" charset="0"/>
                          <a:cs typeface="Times New Roman" panose="02020603050405020304" pitchFamily="18" charset="0"/>
                        </a:rPr>
                        <a:t>SECRETÁRIA ADJUNTA</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395249914"/>
                  </a:ext>
                </a:extLst>
              </a:tr>
              <a:tr h="0">
                <a:tc>
                  <a:txBody>
                    <a:bodyPr/>
                    <a:lstStyle/>
                    <a:p>
                      <a:pPr algn="just">
                        <a:lnSpc>
                          <a:spcPct val="115000"/>
                        </a:lnSpc>
                        <a:spcAft>
                          <a:spcPts val="800"/>
                        </a:spcAft>
                      </a:pPr>
                      <a:r>
                        <a:rPr lang="pt-BR" sz="1200" dirty="0">
                          <a:effectLst/>
                          <a:latin typeface="+mn-lt"/>
                          <a:ea typeface="Calibri" panose="020F0502020204030204" pitchFamily="34" charset="0"/>
                          <a:cs typeface="Times New Roman" panose="02020603050405020304" pitchFamily="18" charset="0"/>
                        </a:rPr>
                        <a:t>Suzana Bonfiglioli </a:t>
                      </a:r>
                      <a:r>
                        <a:rPr lang="pt-BR" sz="1200" dirty="0" err="1">
                          <a:effectLst/>
                          <a:latin typeface="+mn-lt"/>
                          <a:ea typeface="Calibri" panose="020F0502020204030204" pitchFamily="34" charset="0"/>
                          <a:cs typeface="Times New Roman" panose="02020603050405020304" pitchFamily="18" charset="0"/>
                        </a:rPr>
                        <a:t>Sapienza</a:t>
                      </a:r>
                      <a:endParaRPr lang="pt-BR"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dirty="0">
                          <a:solidFill>
                            <a:srgbClr val="000000"/>
                          </a:solidFill>
                          <a:effectLst/>
                          <a:latin typeface="+mn-lt"/>
                          <a:ea typeface="Calibri" panose="020F0502020204030204" pitchFamily="34" charset="0"/>
                          <a:cs typeface="Times New Roman" panose="02020603050405020304" pitchFamily="18" charset="0"/>
                        </a:rPr>
                        <a:t>DIRETOR DE DIVISÃO</a:t>
                      </a:r>
                      <a:endParaRPr lang="pt-BR"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040583248"/>
                  </a:ext>
                </a:extLst>
              </a:tr>
              <a:tr h="0">
                <a:tc>
                  <a:txBody>
                    <a:bodyPr/>
                    <a:lstStyle/>
                    <a:p>
                      <a:pPr algn="just">
                        <a:lnSpc>
                          <a:spcPct val="115000"/>
                        </a:lnSpc>
                        <a:spcAft>
                          <a:spcPts val="800"/>
                        </a:spcAft>
                      </a:pPr>
                      <a:r>
                        <a:rPr lang="pt-BR" sz="1200">
                          <a:solidFill>
                            <a:srgbClr val="000000"/>
                          </a:solidFill>
                          <a:effectLst/>
                          <a:latin typeface="+mn-lt"/>
                          <a:ea typeface="Calibri" panose="020F0502020204030204" pitchFamily="34" charset="0"/>
                          <a:cs typeface="Times New Roman" panose="02020603050405020304" pitchFamily="18" charset="0"/>
                        </a:rPr>
                        <a:t>Tatiana Mariana Chaves</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gn="ctr">
                        <a:lnSpc>
                          <a:spcPct val="115000"/>
                        </a:lnSpc>
                        <a:spcAft>
                          <a:spcPts val="800"/>
                        </a:spcAft>
                      </a:pPr>
                      <a:r>
                        <a:rPr lang="pt-BR" sz="1200" dirty="0">
                          <a:solidFill>
                            <a:srgbClr val="000000"/>
                          </a:solidFill>
                          <a:effectLst/>
                          <a:latin typeface="+mn-lt"/>
                          <a:ea typeface="Calibri" panose="020F0502020204030204" pitchFamily="34" charset="0"/>
                          <a:cs typeface="Times New Roman" panose="02020603050405020304" pitchFamily="18" charset="0"/>
                        </a:rPr>
                        <a:t>DIRETOR DE SEÇÃO</a:t>
                      </a:r>
                      <a:endParaRPr lang="pt-BR"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227355208"/>
                  </a:ext>
                </a:extLst>
              </a:tr>
            </a:tbl>
          </a:graphicData>
        </a:graphic>
      </p:graphicFrame>
      <p:graphicFrame>
        <p:nvGraphicFramePr>
          <p:cNvPr id="5" name="Tabela 4">
            <a:extLst>
              <a:ext uri="{FF2B5EF4-FFF2-40B4-BE49-F238E27FC236}">
                <a16:creationId xmlns:a16="http://schemas.microsoft.com/office/drawing/2014/main" id="{D802434C-C584-4D16-88FA-859099CD772E}"/>
              </a:ext>
            </a:extLst>
          </p:cNvPr>
          <p:cNvGraphicFramePr>
            <a:graphicFrameLocks noGrp="1"/>
          </p:cNvGraphicFramePr>
          <p:nvPr>
            <p:extLst/>
          </p:nvPr>
        </p:nvGraphicFramePr>
        <p:xfrm>
          <a:off x="4389407" y="2553252"/>
          <a:ext cx="2955626" cy="1086515"/>
        </p:xfrm>
        <a:graphic>
          <a:graphicData uri="http://schemas.openxmlformats.org/drawingml/2006/table">
            <a:tbl>
              <a:tblPr firstRow="1" firstCol="1" bandRow="1"/>
              <a:tblGrid>
                <a:gridCol w="2955626">
                  <a:extLst>
                    <a:ext uri="{9D8B030D-6E8A-4147-A177-3AD203B41FA5}">
                      <a16:colId xmlns:a16="http://schemas.microsoft.com/office/drawing/2014/main" val="1802557612"/>
                    </a:ext>
                  </a:extLst>
                </a:gridCol>
              </a:tblGrid>
              <a:tr h="217303">
                <a:tc>
                  <a:txBody>
                    <a:bodyPr/>
                    <a:lstStyle/>
                    <a:p>
                      <a:pPr algn="ctr">
                        <a:lnSpc>
                          <a:spcPct val="115000"/>
                        </a:lnSpc>
                        <a:spcAft>
                          <a:spcPts val="800"/>
                        </a:spcAft>
                      </a:pPr>
                      <a:r>
                        <a:rPr lang="pt-BR" sz="1200" b="1" dirty="0">
                          <a:effectLst/>
                          <a:latin typeface="+mn-lt"/>
                          <a:ea typeface="Calibri" panose="020F0502020204030204" pitchFamily="34" charset="0"/>
                          <a:cs typeface="Times New Roman" panose="02020603050405020304" pitchFamily="18" charset="0"/>
                        </a:rPr>
                        <a:t>Conselho Municipal de Educação</a:t>
                      </a:r>
                      <a:endParaRPr lang="pt-BR"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solidFill>
                      <a:srgbClr val="BDD6EE"/>
                    </a:solidFill>
                  </a:tcPr>
                </a:tc>
                <a:extLst>
                  <a:ext uri="{0D108BD9-81ED-4DB2-BD59-A6C34878D82A}">
                    <a16:rowId xmlns:a16="http://schemas.microsoft.com/office/drawing/2014/main" val="1380529926"/>
                  </a:ext>
                </a:extLst>
              </a:tr>
              <a:tr h="217303">
                <a:tc>
                  <a:txBody>
                    <a:bodyPr/>
                    <a:lstStyle/>
                    <a:p>
                      <a:pPr algn="just">
                        <a:lnSpc>
                          <a:spcPct val="115000"/>
                        </a:lnSpc>
                        <a:spcAft>
                          <a:spcPts val="800"/>
                        </a:spcAft>
                      </a:pPr>
                      <a:r>
                        <a:rPr lang="pt-BR" sz="1200">
                          <a:effectLst/>
                          <a:latin typeface="+mn-lt"/>
                          <a:ea typeface="Calibri" panose="020F0502020204030204" pitchFamily="34" charset="0"/>
                          <a:cs typeface="Times New Roman" panose="02020603050405020304" pitchFamily="18" charset="0"/>
                        </a:rPr>
                        <a:t> </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985257449"/>
                  </a:ext>
                </a:extLst>
              </a:tr>
              <a:tr h="217303">
                <a:tc>
                  <a:txBody>
                    <a:bodyPr/>
                    <a:lstStyle/>
                    <a:p>
                      <a:pPr algn="just">
                        <a:lnSpc>
                          <a:spcPct val="115000"/>
                        </a:lnSpc>
                        <a:spcAft>
                          <a:spcPts val="800"/>
                        </a:spcAft>
                      </a:pPr>
                      <a:r>
                        <a:rPr lang="pt-BR" sz="1200">
                          <a:effectLst/>
                          <a:latin typeface="+mn-lt"/>
                          <a:ea typeface="Calibri" panose="020F0502020204030204" pitchFamily="34" charset="0"/>
                          <a:cs typeface="Times New Roman" panose="02020603050405020304" pitchFamily="18" charset="0"/>
                        </a:rPr>
                        <a:t>Adriana Barroso de Azevedo</a:t>
                      </a:r>
                      <a:endParaRPr lang="pt-BR" sz="110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718250951"/>
                  </a:ext>
                </a:extLst>
              </a:tr>
              <a:tr h="217303">
                <a:tc>
                  <a:txBody>
                    <a:bodyPr/>
                    <a:lstStyle/>
                    <a:p>
                      <a:pPr algn="just">
                        <a:lnSpc>
                          <a:spcPct val="115000"/>
                        </a:lnSpc>
                        <a:spcAft>
                          <a:spcPts val="800"/>
                        </a:spcAft>
                      </a:pPr>
                      <a:r>
                        <a:rPr lang="pt-BR" sz="1200" dirty="0">
                          <a:effectLst/>
                          <a:latin typeface="+mn-lt"/>
                          <a:ea typeface="Calibri" panose="020F0502020204030204" pitchFamily="34" charset="0"/>
                          <a:cs typeface="Times New Roman" panose="02020603050405020304" pitchFamily="18" charset="0"/>
                        </a:rPr>
                        <a:t>Patrícia Vivolo Rotondaro da Silva</a:t>
                      </a:r>
                      <a:endParaRPr lang="pt-BR"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640870382"/>
                  </a:ext>
                </a:extLst>
              </a:tr>
              <a:tr h="217303">
                <a:tc>
                  <a:txBody>
                    <a:bodyPr/>
                    <a:lstStyle/>
                    <a:p>
                      <a:pPr algn="just">
                        <a:lnSpc>
                          <a:spcPct val="115000"/>
                        </a:lnSpc>
                        <a:spcAft>
                          <a:spcPts val="800"/>
                        </a:spcAft>
                      </a:pPr>
                      <a:r>
                        <a:rPr lang="pt-BR" sz="1200" dirty="0">
                          <a:effectLst/>
                          <a:latin typeface="+mn-lt"/>
                          <a:ea typeface="Calibri" panose="020F0502020204030204" pitchFamily="34" charset="0"/>
                          <a:cs typeface="Times New Roman" panose="02020603050405020304" pitchFamily="18" charset="0"/>
                        </a:rPr>
                        <a:t>Tania Maria </a:t>
                      </a:r>
                      <a:r>
                        <a:rPr lang="pt-BR" sz="1200" dirty="0" err="1">
                          <a:effectLst/>
                          <a:latin typeface="+mn-lt"/>
                          <a:ea typeface="Calibri" panose="020F0502020204030204" pitchFamily="34" charset="0"/>
                          <a:cs typeface="Times New Roman" panose="02020603050405020304" pitchFamily="18" charset="0"/>
                        </a:rPr>
                        <a:t>Scapin</a:t>
                      </a:r>
                      <a:r>
                        <a:rPr lang="pt-BR" sz="1200" dirty="0">
                          <a:effectLst/>
                          <a:latin typeface="+mn-lt"/>
                          <a:ea typeface="Calibri" panose="020F0502020204030204" pitchFamily="34" charset="0"/>
                          <a:cs typeface="Times New Roman" panose="02020603050405020304" pitchFamily="18" charset="0"/>
                        </a:rPr>
                        <a:t> </a:t>
                      </a:r>
                      <a:r>
                        <a:rPr lang="pt-BR" sz="1200" dirty="0" err="1">
                          <a:effectLst/>
                          <a:latin typeface="+mn-lt"/>
                          <a:ea typeface="Calibri" panose="020F0502020204030204" pitchFamily="34" charset="0"/>
                          <a:cs typeface="Times New Roman" panose="02020603050405020304" pitchFamily="18" charset="0"/>
                        </a:rPr>
                        <a:t>Murias</a:t>
                      </a:r>
                      <a:endParaRPr lang="pt-BR" sz="1100" dirty="0">
                        <a:effectLst/>
                        <a:latin typeface="+mn-lt"/>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568945883"/>
                  </a:ext>
                </a:extLst>
              </a:tr>
            </a:tbl>
          </a:graphicData>
        </a:graphic>
      </p:graphicFrame>
    </p:spTree>
    <p:extLst>
      <p:ext uri="{BB962C8B-B14F-4D97-AF65-F5344CB8AC3E}">
        <p14:creationId xmlns:p14="http://schemas.microsoft.com/office/powerpoint/2010/main" val="1842369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a:extLst>
              <a:ext uri="{FF2B5EF4-FFF2-40B4-BE49-F238E27FC236}">
                <a16:creationId xmlns:a16="http://schemas.microsoft.com/office/drawing/2014/main" id="{B72B2E7F-89D1-4BC0-9739-95AE7C0462DB}"/>
              </a:ext>
            </a:extLst>
          </p:cNvPr>
          <p:cNvSpPr/>
          <p:nvPr/>
        </p:nvSpPr>
        <p:spPr>
          <a:xfrm>
            <a:off x="0" y="0"/>
            <a:ext cx="12192000" cy="628649"/>
          </a:xfrm>
          <a:prstGeom prst="rect">
            <a:avLst/>
          </a:prstGeom>
          <a:solidFill>
            <a:srgbClr val="0A1A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500" b="1" i="0" u="none" strike="noStrike" kern="1200" cap="none" spc="0" normalizeH="0" baseline="0" noProof="0" dirty="0">
                <a:ln>
                  <a:noFill/>
                </a:ln>
                <a:solidFill>
                  <a:prstClr val="white"/>
                </a:solidFill>
                <a:effectLst/>
                <a:uLnTx/>
                <a:uFillTx/>
                <a:latin typeface="Arial Black" panose="020B0A04020102020204" pitchFamily="34" charset="0"/>
                <a:ea typeface="+mn-ea"/>
                <a:cs typeface="+mn-cs"/>
              </a:rPr>
              <a:t>3. METODOLOGIA DO MONITORAMENTO</a:t>
            </a:r>
          </a:p>
        </p:txBody>
      </p:sp>
      <p:sp>
        <p:nvSpPr>
          <p:cNvPr id="11" name="CaixaDeTexto 10">
            <a:extLst>
              <a:ext uri="{FF2B5EF4-FFF2-40B4-BE49-F238E27FC236}">
                <a16:creationId xmlns:a16="http://schemas.microsoft.com/office/drawing/2014/main" id="{B13F411B-BC47-4427-B89F-5C79BC244976}"/>
              </a:ext>
            </a:extLst>
          </p:cNvPr>
          <p:cNvSpPr txBox="1"/>
          <p:nvPr/>
        </p:nvSpPr>
        <p:spPr>
          <a:xfrm>
            <a:off x="307855" y="858629"/>
            <a:ext cx="11655545" cy="5042406"/>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pt-BR" sz="1500" b="1" dirty="0">
                <a:solidFill>
                  <a:prstClr val="black"/>
                </a:solidFill>
                <a:latin typeface="Calibri" panose="020F0502020204030204"/>
              </a:rPr>
              <a:t>ANALISAR QUANTITATIVAMENTE E QUALITATIVAMENTE OS RESULTADOS DA GESTÃO A LUZ DOS DADOS OFICIAIS E DA EXECUÇÃO DAS METAS;</a:t>
            </a:r>
          </a:p>
          <a:p>
            <a:pPr marR="0" lvl="0" algn="l" defTabSz="914400" rtl="0" eaLnBrk="1" fontAlgn="auto" latinLnBrk="0" hangingPunct="1">
              <a:lnSpc>
                <a:spcPct val="100000"/>
              </a:lnSpc>
              <a:spcBef>
                <a:spcPts val="0"/>
              </a:spcBef>
              <a:spcAft>
                <a:spcPts val="0"/>
              </a:spcAft>
              <a:buClrTx/>
              <a:buSzTx/>
              <a:tabLst/>
              <a:defRPr/>
            </a:pPr>
            <a:endParaRPr lang="pt-BR" sz="1500" b="1" dirty="0">
              <a:solidFill>
                <a:prstClr val="black"/>
              </a:solidFill>
              <a:latin typeface="Calibri" panose="020F0502020204030204"/>
            </a:endParaRPr>
          </a:p>
          <a:p>
            <a:pPr marR="0" lvl="0" algn="l" defTabSz="914400" rtl="0" eaLnBrk="1" fontAlgn="auto" latinLnBrk="0" hangingPunct="1">
              <a:lnSpc>
                <a:spcPct val="100000"/>
              </a:lnSpc>
              <a:spcBef>
                <a:spcPts val="0"/>
              </a:spcBef>
              <a:spcAft>
                <a:spcPts val="0"/>
              </a:spcAft>
              <a:buClrTx/>
              <a:buSzTx/>
              <a:tabLst/>
              <a:defRPr/>
            </a:pPr>
            <a:r>
              <a:rPr kumimoji="0" lang="pt-BR" sz="1500" b="1" i="0" u="none" strike="noStrike" kern="1200" cap="none" spc="0" normalizeH="0" noProof="0" dirty="0">
                <a:ln>
                  <a:noFill/>
                </a:ln>
                <a:solidFill>
                  <a:prstClr val="black"/>
                </a:solidFill>
                <a:effectLst/>
                <a:uLnTx/>
                <a:uFillTx/>
                <a:latin typeface="Calibri" panose="020F0502020204030204"/>
                <a:ea typeface="+mn-ea"/>
                <a:cs typeface="+mn-cs"/>
              </a:rPr>
              <a:t>	</a:t>
            </a:r>
            <a:r>
              <a:rPr kumimoji="0" lang="pt-BR" sz="1500" b="1" i="0" u="none" strike="noStrike" kern="1200" cap="none" spc="0" normalizeH="0" noProof="0" dirty="0" smtClean="0">
                <a:ln>
                  <a:noFill/>
                </a:ln>
                <a:solidFill>
                  <a:prstClr val="black"/>
                </a:solidFill>
                <a:effectLst/>
                <a:uLnTx/>
                <a:uFillTx/>
                <a:latin typeface="Calibri" panose="020F0502020204030204"/>
                <a:ea typeface="+mn-ea"/>
                <a:cs typeface="+mn-cs"/>
              </a:rPr>
              <a:t>Acompanhamento da Comissão </a:t>
            </a:r>
            <a:r>
              <a:rPr lang="pt-BR" sz="1500" b="1" dirty="0">
                <a:solidFill>
                  <a:prstClr val="black"/>
                </a:solidFill>
                <a:latin typeface="Calibri" panose="020F0502020204030204"/>
              </a:rPr>
              <a:t>T</a:t>
            </a:r>
            <a:r>
              <a:rPr kumimoji="0" lang="pt-BR" sz="1500" b="1" i="0" u="none" strike="noStrike" kern="1200" cap="none" spc="0" normalizeH="0" noProof="0" dirty="0" err="1" smtClean="0">
                <a:ln>
                  <a:noFill/>
                </a:ln>
                <a:solidFill>
                  <a:prstClr val="black"/>
                </a:solidFill>
                <a:effectLst/>
                <a:uLnTx/>
                <a:uFillTx/>
                <a:latin typeface="Calibri" panose="020F0502020204030204"/>
                <a:ea typeface="+mn-ea"/>
                <a:cs typeface="+mn-cs"/>
              </a:rPr>
              <a:t>écnica</a:t>
            </a:r>
            <a:endParaRPr kumimoji="0" lang="pt-BR" sz="1500" b="1" i="0" u="none" strike="noStrike" kern="1200" cap="none" spc="0" normalizeH="0" noProof="0" dirty="0">
              <a:ln>
                <a:noFill/>
              </a:ln>
              <a:solidFill>
                <a:prstClr val="black"/>
              </a:solidFill>
              <a:effectLst/>
              <a:uLnTx/>
              <a:uFillTx/>
              <a:latin typeface="Calibri" panose="020F050202020403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1500" b="1" i="0" u="none" strike="noStrike" kern="1200" cap="none" spc="0" normalizeH="0" baseline="0" noProof="0" dirty="0">
                <a:ln>
                  <a:noFill/>
                </a:ln>
                <a:solidFill>
                  <a:prstClr val="black"/>
                </a:solidFill>
                <a:effectLst/>
                <a:uLnTx/>
                <a:uFillTx/>
                <a:latin typeface="Calibri" panose="020F0502020204030204"/>
                <a:ea typeface="+mn-ea"/>
                <a:cs typeface="+mn-cs"/>
              </a:rPr>
              <a:t>FONTES CONSULTADAS</a:t>
            </a: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ANA - Avaliação nacional da alfabetização;</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Estudo Sobre forma De Disponibilização De Dados E Indicadores Municipais Para Monitoramento E Avaliação Dos Planos Municipais De Educação – 2015/2025;</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FDE;</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INEP (Adequação da Formação Docente, </a:t>
            </a:r>
            <a:r>
              <a:rPr kumimoji="0" lang="pt-BR" sz="1500" b="0" i="0" u="none" strike="noStrike" kern="1200" cap="none" spc="0" normalizeH="0" baseline="0" noProof="0" dirty="0" smtClean="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Micro dados </a:t>
            </a: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do censo da educação básica, Painel de Indicadores do PNE);</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smtClean="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Micro dados </a:t>
            </a: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censo da educação Superior;</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Nota técnica, remuneração média dos docentes em exercício na educação básica;</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PNE em Movimento;</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Remuneração Média dos Docentes;</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SEADE PRODUTOS (Projeção populacional);</a:t>
            </a:r>
            <a:endParaRPr kumimoji="0" lang="pt-BR" sz="15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Times New Roman" panose="02020603050405020304" pitchFamily="18" charset="0"/>
            </a:endParaRP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Times New Roman" panose="02020603050405020304" pitchFamily="18" charset="0"/>
              </a:rPr>
              <a:t>SEADE TABELAS (Tabelas da educação nacional);</a:t>
            </a:r>
          </a:p>
          <a:p>
            <a:pPr marL="800100" marR="0" lvl="1" indent="-342900" algn="just" defTabSz="914400" rtl="0" eaLnBrk="1" fontAlgn="base" latinLnBrk="0" hangingPunct="1">
              <a:lnSpc>
                <a:spcPct val="100000"/>
              </a:lnSpc>
              <a:spcBef>
                <a:spcPts val="0"/>
              </a:spcBef>
              <a:spcAft>
                <a:spcPts val="800"/>
              </a:spcAft>
              <a:buClrTx/>
              <a:buSzTx/>
              <a:buFont typeface="Arial" panose="020B0604020202020204" pitchFamily="34" charset="0"/>
              <a:buChar char="•"/>
              <a:tabLst/>
              <a:defRPr/>
            </a:pPr>
            <a:r>
              <a:rPr kumimoji="0" lang="pt-BR" sz="1500" b="0" i="0" u="none" strike="noStrike" kern="1200" cap="none" spc="0" normalizeH="0" baseline="0" noProof="0" dirty="0">
                <a:ln>
                  <a:noFill/>
                </a:ln>
                <a:solidFill>
                  <a:srgbClr val="000000"/>
                </a:solidFill>
                <a:effectLst/>
                <a:uLnTx/>
                <a:uFillTx/>
                <a:latin typeface="Calibri" panose="020F0502020204030204"/>
                <a:ea typeface="Times New Roman" panose="02020603050405020304" pitchFamily="18" charset="0"/>
                <a:cs typeface="+mn-cs"/>
              </a:rPr>
              <a:t>SIDRA IBGE:</a:t>
            </a:r>
            <a:endParaRPr kumimoji="0" lang="pt-BR" sz="1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Seta: Curva para a Direita 1">
            <a:extLst>
              <a:ext uri="{FF2B5EF4-FFF2-40B4-BE49-F238E27FC236}">
                <a16:creationId xmlns:a16="http://schemas.microsoft.com/office/drawing/2014/main" id="{1B259AD8-FF6B-42E3-A711-FC14346B9D01}"/>
              </a:ext>
            </a:extLst>
          </p:cNvPr>
          <p:cNvSpPr/>
          <p:nvPr/>
        </p:nvSpPr>
        <p:spPr>
          <a:xfrm rot="19110175">
            <a:off x="790923" y="1174078"/>
            <a:ext cx="275364" cy="537136"/>
          </a:xfrm>
          <a:prstGeom prst="curvedRightArrow">
            <a:avLst>
              <a:gd name="adj1" fmla="val 25000"/>
              <a:gd name="adj2" fmla="val 50000"/>
              <a:gd name="adj3" fmla="val 260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tx1"/>
              </a:solidFill>
            </a:endParaRPr>
          </a:p>
        </p:txBody>
      </p:sp>
    </p:spTree>
    <p:extLst>
      <p:ext uri="{BB962C8B-B14F-4D97-AF65-F5344CB8AC3E}">
        <p14:creationId xmlns:p14="http://schemas.microsoft.com/office/powerpoint/2010/main" val="39576542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Sheets">
    <a:dk1>
      <a:srgbClr val="000000"/>
    </a:dk1>
    <a:lt1>
      <a:srgbClr val="FFFFFF"/>
    </a:lt1>
    <a:dk2>
      <a:srgbClr val="000000"/>
    </a:dk2>
    <a:lt2>
      <a:srgbClr val="FFFFFF"/>
    </a:lt2>
    <a:accent1>
      <a:srgbClr val="4285F4"/>
    </a:accent1>
    <a:accent2>
      <a:srgbClr val="EA4335"/>
    </a:accent2>
    <a:accent3>
      <a:srgbClr val="FBBC04"/>
    </a:accent3>
    <a:accent4>
      <a:srgbClr val="34A853"/>
    </a:accent4>
    <a:accent5>
      <a:srgbClr val="FF6D01"/>
    </a:accent5>
    <a:accent6>
      <a:srgbClr val="46BDC6"/>
    </a:accent6>
    <a:hlink>
      <a:srgbClr val="1155CC"/>
    </a:hlink>
    <a:folHlink>
      <a:srgbClr val="1155CC"/>
    </a:folHlink>
  </a:clrScheme>
  <a:fontScheme name="Sheets">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12261</TotalTime>
  <Words>4812</Words>
  <Application>Microsoft Office PowerPoint</Application>
  <PresentationFormat>Widescreen</PresentationFormat>
  <Paragraphs>674</Paragraphs>
  <Slides>62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62</vt:i4>
      </vt:variant>
    </vt:vector>
  </HeadingPairs>
  <TitlesOfParts>
    <vt:vector size="69" baseType="lpstr">
      <vt:lpstr>Arial</vt:lpstr>
      <vt:lpstr>Arial Black</vt:lpstr>
      <vt:lpstr>Calibri</vt:lpstr>
      <vt:lpstr>Calibri Light</vt:lpstr>
      <vt:lpstr>Times New Roman</vt:lpstr>
      <vt:lpstr>Wingdings</vt:lpstr>
      <vt:lpstr>Tema do Office</vt:lpstr>
      <vt:lpstr>MONITORAMENTO DO PLANO MUNICIPAL DE EDUCAÇÃO  LEI MUNICIPAL Nº 6447/2015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RESULTADOS PARCIAIS DO MONITORAMENTO DO PLANO MUNICIPAL DE EDUCAÇÃO 2022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OBRIGADO(A)!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Maisa Helena Coutinho</dc:creator>
  <cp:lastModifiedBy>Edgar de Souza</cp:lastModifiedBy>
  <cp:revision>195</cp:revision>
  <cp:lastPrinted>2023-06-22T19:31:57Z</cp:lastPrinted>
  <dcterms:created xsi:type="dcterms:W3CDTF">2021-11-08T12:28:19Z</dcterms:created>
  <dcterms:modified xsi:type="dcterms:W3CDTF">2023-07-25T13:13:06Z</dcterms:modified>
</cp:coreProperties>
</file>