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charts/chart5.xml" ContentType="application/vnd.openxmlformats-officedocument.drawingml.chart+xml"/>
  <Override PartName="/ppt/theme/themeOverride4.xml" ContentType="application/vnd.openxmlformats-officedocument.themeOverride+xml"/>
  <Override PartName="/ppt/charts/chart6.xml" ContentType="application/vnd.openxmlformats-officedocument.drawingml.chart+xml"/>
  <Override PartName="/ppt/theme/themeOverride5.xml" ContentType="application/vnd.openxmlformats-officedocument.themeOverride+xml"/>
  <Override PartName="/ppt/charts/chart7.xml" ContentType="application/vnd.openxmlformats-officedocument.drawingml.chart+xml"/>
  <Override PartName="/ppt/charts/chart8.xml" ContentType="application/vnd.openxmlformats-officedocument.drawingml.chart+xml"/>
  <Override PartName="/ppt/theme/themeOverride6.xml" ContentType="application/vnd.openxmlformats-officedocument.themeOverride+xml"/>
  <Override PartName="/ppt/charts/chart9.xml" ContentType="application/vnd.openxmlformats-officedocument.drawingml.chart+xml"/>
  <Override PartName="/ppt/theme/themeOverride7.xml" ContentType="application/vnd.openxmlformats-officedocument.themeOverride+xml"/>
  <Override PartName="/ppt/charts/chart10.xml" ContentType="application/vnd.openxmlformats-officedocument.drawingml.chart+xml"/>
  <Override PartName="/ppt/theme/themeOverride8.xml" ContentType="application/vnd.openxmlformats-officedocument.themeOverride+xml"/>
  <Override PartName="/ppt/charts/chart11.xml" ContentType="application/vnd.openxmlformats-officedocument.drawingml.chart+xml"/>
  <Override PartName="/ppt/theme/themeOverride9.xml" ContentType="application/vnd.openxmlformats-officedocument.themeOverride+xml"/>
  <Override PartName="/ppt/charts/chart12.xml" ContentType="application/vnd.openxmlformats-officedocument.drawingml.chart+xml"/>
  <Override PartName="/ppt/theme/themeOverride10.xml" ContentType="application/vnd.openxmlformats-officedocument.themeOverride+xml"/>
  <Override PartName="/ppt/charts/chart13.xml" ContentType="application/vnd.openxmlformats-officedocument.drawingml.chart+xml"/>
  <Override PartName="/ppt/theme/themeOverride11.xml" ContentType="application/vnd.openxmlformats-officedocument.themeOverride+xml"/>
  <Override PartName="/ppt/charts/chart14.xml" ContentType="application/vnd.openxmlformats-officedocument.drawingml.chart+xml"/>
  <Override PartName="/ppt/theme/themeOverride12.xml" ContentType="application/vnd.openxmlformats-officedocument.themeOverride+xml"/>
  <Override PartName="/ppt/charts/chart15.xml" ContentType="application/vnd.openxmlformats-officedocument.drawingml.chart+xml"/>
  <Override PartName="/ppt/theme/themeOverride13.xml" ContentType="application/vnd.openxmlformats-officedocument.themeOverride+xml"/>
  <Override PartName="/ppt/charts/chart16.xml" ContentType="application/vnd.openxmlformats-officedocument.drawingml.chart+xml"/>
  <Override PartName="/ppt/theme/themeOverride14.xml" ContentType="application/vnd.openxmlformats-officedocument.themeOverride+xml"/>
  <Override PartName="/ppt/charts/chart17.xml" ContentType="application/vnd.openxmlformats-officedocument.drawingml.chart+xml"/>
  <Override PartName="/ppt/theme/themeOverride15.xml" ContentType="application/vnd.openxmlformats-officedocument.themeOverride+xml"/>
  <Override PartName="/ppt/charts/chart18.xml" ContentType="application/vnd.openxmlformats-officedocument.drawingml.chart+xml"/>
  <Override PartName="/ppt/theme/themeOverride16.xml" ContentType="application/vnd.openxmlformats-officedocument.themeOverride+xml"/>
  <Override PartName="/ppt/charts/chart19.xml" ContentType="application/vnd.openxmlformats-officedocument.drawingml.chart+xml"/>
  <Override PartName="/ppt/theme/themeOverride17.xml" ContentType="application/vnd.openxmlformats-officedocument.themeOverride+xml"/>
  <Override PartName="/ppt/charts/chart20.xml" ContentType="application/vnd.openxmlformats-officedocument.drawingml.chart+xml"/>
  <Override PartName="/ppt/theme/themeOverride18.xml" ContentType="application/vnd.openxmlformats-officedocument.themeOverride+xml"/>
  <Override PartName="/ppt/charts/chart21.xml" ContentType="application/vnd.openxmlformats-officedocument.drawingml.chart+xml"/>
  <Override PartName="/ppt/theme/themeOverride19.xml" ContentType="application/vnd.openxmlformats-officedocument.themeOverride+xml"/>
  <Override PartName="/ppt/charts/chart22.xml" ContentType="application/vnd.openxmlformats-officedocument.drawingml.chart+xml"/>
  <Override PartName="/ppt/theme/themeOverride20.xml" ContentType="application/vnd.openxmlformats-officedocument.themeOverride+xml"/>
  <Override PartName="/ppt/charts/chart23.xml" ContentType="application/vnd.openxmlformats-officedocument.drawingml.chart+xml"/>
  <Override PartName="/ppt/theme/themeOverride21.xml" ContentType="application/vnd.openxmlformats-officedocument.themeOverride+xml"/>
  <Override PartName="/ppt/charts/chart24.xml" ContentType="application/vnd.openxmlformats-officedocument.drawingml.chart+xml"/>
  <Override PartName="/ppt/theme/themeOverride22.xml" ContentType="application/vnd.openxmlformats-officedocument.themeOverride+xml"/>
  <Override PartName="/ppt/charts/chart25.xml" ContentType="application/vnd.openxmlformats-officedocument.drawingml.chart+xml"/>
  <Override PartName="/ppt/theme/themeOverride23.xml" ContentType="application/vnd.openxmlformats-officedocument.themeOverride+xml"/>
  <Override PartName="/ppt/charts/chart26.xml" ContentType="application/vnd.openxmlformats-officedocument.drawingml.chart+xml"/>
  <Override PartName="/ppt/theme/themeOverride24.xml" ContentType="application/vnd.openxmlformats-officedocument.themeOverride+xml"/>
  <Override PartName="/ppt/charts/chart27.xml" ContentType="application/vnd.openxmlformats-officedocument.drawingml.chart+xml"/>
  <Override PartName="/ppt/theme/themeOverride25.xml" ContentType="application/vnd.openxmlformats-officedocument.themeOverride+xml"/>
  <Override PartName="/ppt/charts/chart28.xml" ContentType="application/vnd.openxmlformats-officedocument.drawingml.chart+xml"/>
  <Override PartName="/ppt/theme/themeOverride26.xml" ContentType="application/vnd.openxmlformats-officedocument.themeOverride+xml"/>
  <Override PartName="/ppt/charts/chart29.xml" ContentType="application/vnd.openxmlformats-officedocument.drawingml.chart+xml"/>
  <Override PartName="/ppt/theme/themeOverride27.xml" ContentType="application/vnd.openxmlformats-officedocument.themeOverride+xml"/>
  <Override PartName="/ppt/charts/chart30.xml" ContentType="application/vnd.openxmlformats-officedocument.drawingml.chart+xml"/>
  <Override PartName="/ppt/theme/themeOverride28.xml" ContentType="application/vnd.openxmlformats-officedocument.themeOverride+xml"/>
  <Override PartName="/ppt/charts/chart31.xml" ContentType="application/vnd.openxmlformats-officedocument.drawingml.chart+xml"/>
  <Override PartName="/ppt/theme/themeOverride29.xml" ContentType="application/vnd.openxmlformats-officedocument.themeOverride+xml"/>
  <Override PartName="/ppt/charts/chart32.xml" ContentType="application/vnd.openxmlformats-officedocument.drawingml.chart+xml"/>
  <Override PartName="/ppt/theme/themeOverride30.xml" ContentType="application/vnd.openxmlformats-officedocument.themeOverride+xml"/>
  <Override PartName="/ppt/drawings/drawing1.xml" ContentType="application/vnd.openxmlformats-officedocument.drawingml.chartshapes+xml"/>
  <Override PartName="/ppt/charts/chart33.xml" ContentType="application/vnd.openxmlformats-officedocument.drawingml.chart+xml"/>
  <Override PartName="/ppt/theme/themeOverride31.xml" ContentType="application/vnd.openxmlformats-officedocument.themeOverride+xml"/>
  <Override PartName="/ppt/charts/chart34.xml" ContentType="application/vnd.openxmlformats-officedocument.drawingml.chart+xml"/>
  <Override PartName="/ppt/theme/themeOverride3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6" r:id="rId2"/>
    <p:sldId id="267" r:id="rId3"/>
    <p:sldId id="345" r:id="rId4"/>
    <p:sldId id="346" r:id="rId5"/>
    <p:sldId id="347" r:id="rId6"/>
    <p:sldId id="348" r:id="rId7"/>
    <p:sldId id="349" r:id="rId8"/>
    <p:sldId id="350" r:id="rId9"/>
    <p:sldId id="351" r:id="rId10"/>
    <p:sldId id="344" r:id="rId11"/>
    <p:sldId id="352" r:id="rId12"/>
    <p:sldId id="353" r:id="rId13"/>
    <p:sldId id="354" r:id="rId14"/>
    <p:sldId id="355" r:id="rId15"/>
    <p:sldId id="268" r:id="rId16"/>
    <p:sldId id="356" r:id="rId17"/>
    <p:sldId id="357" r:id="rId18"/>
    <p:sldId id="358" r:id="rId19"/>
    <p:sldId id="359" r:id="rId20"/>
    <p:sldId id="360" r:id="rId21"/>
    <p:sldId id="269" r:id="rId22"/>
    <p:sldId id="361" r:id="rId23"/>
    <p:sldId id="362" r:id="rId24"/>
    <p:sldId id="363" r:id="rId25"/>
    <p:sldId id="272" r:id="rId26"/>
    <p:sldId id="364" r:id="rId27"/>
    <p:sldId id="365" r:id="rId28"/>
    <p:sldId id="366" r:id="rId29"/>
    <p:sldId id="277" r:id="rId30"/>
    <p:sldId id="367" r:id="rId31"/>
    <p:sldId id="370" r:id="rId32"/>
    <p:sldId id="371" r:id="rId33"/>
    <p:sldId id="280" r:id="rId34"/>
    <p:sldId id="372" r:id="rId35"/>
    <p:sldId id="373" r:id="rId36"/>
    <p:sldId id="374" r:id="rId37"/>
    <p:sldId id="375" r:id="rId38"/>
    <p:sldId id="283" r:id="rId39"/>
    <p:sldId id="376" r:id="rId40"/>
    <p:sldId id="377" r:id="rId41"/>
    <p:sldId id="378" r:id="rId42"/>
    <p:sldId id="287" r:id="rId43"/>
    <p:sldId id="379" r:id="rId44"/>
    <p:sldId id="380" r:id="rId45"/>
    <p:sldId id="290" r:id="rId46"/>
    <p:sldId id="381" r:id="rId47"/>
    <p:sldId id="382" r:id="rId48"/>
    <p:sldId id="293" r:id="rId49"/>
    <p:sldId id="383" r:id="rId50"/>
    <p:sldId id="384" r:id="rId51"/>
    <p:sldId id="296" r:id="rId52"/>
    <p:sldId id="385" r:id="rId53"/>
    <p:sldId id="299" r:id="rId54"/>
    <p:sldId id="386" r:id="rId55"/>
    <p:sldId id="387" r:id="rId56"/>
    <p:sldId id="302" r:id="rId57"/>
    <p:sldId id="343" r:id="rId58"/>
    <p:sldId id="388" r:id="rId59"/>
    <p:sldId id="389" r:id="rId60"/>
    <p:sldId id="390" r:id="rId61"/>
    <p:sldId id="391" r:id="rId62"/>
    <p:sldId id="392" r:id="rId63"/>
    <p:sldId id="306" r:id="rId64"/>
    <p:sldId id="393" r:id="rId65"/>
    <p:sldId id="308" r:id="rId66"/>
    <p:sldId id="309" r:id="rId67"/>
    <p:sldId id="394" r:id="rId68"/>
    <p:sldId id="395" r:id="rId69"/>
    <p:sldId id="312" r:id="rId70"/>
    <p:sldId id="314" r:id="rId71"/>
    <p:sldId id="316" r:id="rId72"/>
    <p:sldId id="396" r:id="rId73"/>
    <p:sldId id="325" r:id="rId74"/>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isa Helena Coutinho" initials="MHC" lastIdx="3" clrIdx="0">
    <p:extLst>
      <p:ext uri="{19B8F6BF-5375-455C-9EA6-DF929625EA0E}">
        <p15:presenceInfo xmlns:p15="http://schemas.microsoft.com/office/powerpoint/2012/main" userId="S-1-5-21-115706552-900095892-3721924539-622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18E"/>
    <a:srgbClr val="0017C4"/>
    <a:srgbClr val="DB9033"/>
    <a:srgbClr val="0088CB"/>
    <a:srgbClr val="FFFFFF"/>
    <a:srgbClr val="CED3D8"/>
    <a:srgbClr val="E87883"/>
    <a:srgbClr val="C7212F"/>
    <a:srgbClr val="3AB2BD"/>
    <a:srgbClr val="FF9B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1" d="100"/>
          <a:sy n="111" d="100"/>
        </p:scale>
        <p:origin x="45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1" Type="http://schemas.openxmlformats.org/officeDocument/2006/relationships/oleObject" Target="file:///\\EDU-FLS-02\GSE$\GSE\Edgar\PME\PME%20-%202020\Gr&#225;ficos%20Monitoramento%20PME.xlsx" TargetMode="External"/></Relationships>
</file>

<file path=ppt/charts/_rels/chart10.xml.rels><?xml version="1.0" encoding="UTF-8" standalone="yes"?>
<Relationships xmlns="http://schemas.openxmlformats.org/package/2006/relationships"><Relationship Id="rId2" Type="http://schemas.openxmlformats.org/officeDocument/2006/relationships/package" Target="../embeddings/Planilha_do_Microsoft_Excel7.xlsx"/><Relationship Id="rId1" Type="http://schemas.openxmlformats.org/officeDocument/2006/relationships/themeOverride" Target="../theme/themeOverride8.xml"/></Relationships>
</file>

<file path=ppt/charts/_rels/chart11.xml.rels><?xml version="1.0" encoding="UTF-8" standalone="yes"?>
<Relationships xmlns="http://schemas.openxmlformats.org/package/2006/relationships"><Relationship Id="rId2" Type="http://schemas.openxmlformats.org/officeDocument/2006/relationships/package" Target="../embeddings/Planilha_do_Microsoft_Excel8.xlsx"/><Relationship Id="rId1" Type="http://schemas.openxmlformats.org/officeDocument/2006/relationships/themeOverride" Target="../theme/themeOverride9.xml"/></Relationships>
</file>

<file path=ppt/charts/_rels/chart12.xml.rels><?xml version="1.0" encoding="UTF-8" standalone="yes"?>
<Relationships xmlns="http://schemas.openxmlformats.org/package/2006/relationships"><Relationship Id="rId2" Type="http://schemas.openxmlformats.org/officeDocument/2006/relationships/package" Target="../embeddings/Planilha_do_Microsoft_Excel9.xlsx"/><Relationship Id="rId1" Type="http://schemas.openxmlformats.org/officeDocument/2006/relationships/themeOverride" Target="../theme/themeOverride10.xml"/></Relationships>
</file>

<file path=ppt/charts/_rels/chart13.xml.rels><?xml version="1.0" encoding="UTF-8" standalone="yes"?>
<Relationships xmlns="http://schemas.openxmlformats.org/package/2006/relationships"><Relationship Id="rId2" Type="http://schemas.openxmlformats.org/officeDocument/2006/relationships/package" Target="../embeddings/Planilha_do_Microsoft_Excel10.xlsx"/><Relationship Id="rId1" Type="http://schemas.openxmlformats.org/officeDocument/2006/relationships/themeOverride" Target="../theme/themeOverride11.xml"/></Relationships>
</file>

<file path=ppt/charts/_rels/chart14.xml.rels><?xml version="1.0" encoding="UTF-8" standalone="yes"?>
<Relationships xmlns="http://schemas.openxmlformats.org/package/2006/relationships"><Relationship Id="rId2" Type="http://schemas.openxmlformats.org/officeDocument/2006/relationships/package" Target="../embeddings/Planilha_do_Microsoft_Excel11.xlsx"/><Relationship Id="rId1" Type="http://schemas.openxmlformats.org/officeDocument/2006/relationships/themeOverride" Target="../theme/themeOverride12.xml"/></Relationships>
</file>

<file path=ppt/charts/_rels/chart15.xml.rels><?xml version="1.0" encoding="UTF-8" standalone="yes"?>
<Relationships xmlns="http://schemas.openxmlformats.org/package/2006/relationships"><Relationship Id="rId2" Type="http://schemas.openxmlformats.org/officeDocument/2006/relationships/package" Target="../embeddings/Planilha_do_Microsoft_Excel12.xlsx"/><Relationship Id="rId1" Type="http://schemas.openxmlformats.org/officeDocument/2006/relationships/themeOverride" Target="../theme/themeOverride13.xml"/></Relationships>
</file>

<file path=ppt/charts/_rels/chart16.xml.rels><?xml version="1.0" encoding="UTF-8" standalone="yes"?>
<Relationships xmlns="http://schemas.openxmlformats.org/package/2006/relationships"><Relationship Id="rId2" Type="http://schemas.openxmlformats.org/officeDocument/2006/relationships/package" Target="../embeddings/Planilha_do_Microsoft_Excel13.xlsx"/><Relationship Id="rId1" Type="http://schemas.openxmlformats.org/officeDocument/2006/relationships/themeOverride" Target="../theme/themeOverride14.xml"/></Relationships>
</file>

<file path=ppt/charts/_rels/chart17.xml.rels><?xml version="1.0" encoding="UTF-8" standalone="yes"?>
<Relationships xmlns="http://schemas.openxmlformats.org/package/2006/relationships"><Relationship Id="rId2" Type="http://schemas.openxmlformats.org/officeDocument/2006/relationships/package" Target="../embeddings/Planilha_do_Microsoft_Excel14.xlsx"/><Relationship Id="rId1" Type="http://schemas.openxmlformats.org/officeDocument/2006/relationships/themeOverride" Target="../theme/themeOverride15.xml"/></Relationships>
</file>

<file path=ppt/charts/_rels/chart18.xml.rels><?xml version="1.0" encoding="UTF-8" standalone="yes"?>
<Relationships xmlns="http://schemas.openxmlformats.org/package/2006/relationships"><Relationship Id="rId2" Type="http://schemas.openxmlformats.org/officeDocument/2006/relationships/package" Target="../embeddings/Planilha_do_Microsoft_Excel15.xlsx"/><Relationship Id="rId1" Type="http://schemas.openxmlformats.org/officeDocument/2006/relationships/themeOverride" Target="../theme/themeOverride16.xml"/></Relationships>
</file>

<file path=ppt/charts/_rels/chart19.xml.rels><?xml version="1.0" encoding="UTF-8" standalone="yes"?>
<Relationships xmlns="http://schemas.openxmlformats.org/package/2006/relationships"><Relationship Id="rId2" Type="http://schemas.openxmlformats.org/officeDocument/2006/relationships/package" Target="../embeddings/Planilha_do_Microsoft_Excel16.xlsx"/><Relationship Id="rId1" Type="http://schemas.openxmlformats.org/officeDocument/2006/relationships/themeOverride" Target="../theme/themeOverride17.xml"/></Relationships>
</file>

<file path=ppt/charts/_rels/chart2.xml.rels><?xml version="1.0" encoding="UTF-8" standalone="yes"?>
<Relationships xmlns="http://schemas.openxmlformats.org/package/2006/relationships"><Relationship Id="rId2" Type="http://schemas.openxmlformats.org/officeDocument/2006/relationships/package" Target="../embeddings/Planilha_do_Microsoft_Excel.xlsx"/><Relationship Id="rId1" Type="http://schemas.openxmlformats.org/officeDocument/2006/relationships/themeOverride" Target="../theme/themeOverrid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Planilha_do_Microsoft_Excel17.xlsx"/><Relationship Id="rId1" Type="http://schemas.openxmlformats.org/officeDocument/2006/relationships/themeOverride" Target="../theme/themeOverride18.xml"/></Relationships>
</file>

<file path=ppt/charts/_rels/chart21.xml.rels><?xml version="1.0" encoding="UTF-8" standalone="yes"?>
<Relationships xmlns="http://schemas.openxmlformats.org/package/2006/relationships"><Relationship Id="rId2" Type="http://schemas.openxmlformats.org/officeDocument/2006/relationships/package" Target="../embeddings/Planilha_do_Microsoft_Excel18.xlsx"/><Relationship Id="rId1" Type="http://schemas.openxmlformats.org/officeDocument/2006/relationships/themeOverride" Target="../theme/themeOverride19.xml"/></Relationships>
</file>

<file path=ppt/charts/_rels/chart22.xml.rels><?xml version="1.0" encoding="UTF-8" standalone="yes"?>
<Relationships xmlns="http://schemas.openxmlformats.org/package/2006/relationships"><Relationship Id="rId2" Type="http://schemas.openxmlformats.org/officeDocument/2006/relationships/package" Target="../embeddings/Planilha_do_Microsoft_Excel19.xlsx"/><Relationship Id="rId1" Type="http://schemas.openxmlformats.org/officeDocument/2006/relationships/themeOverride" Target="../theme/themeOverride20.xml"/></Relationships>
</file>

<file path=ppt/charts/_rels/chart23.xml.rels><?xml version="1.0" encoding="UTF-8" standalone="yes"?>
<Relationships xmlns="http://schemas.openxmlformats.org/package/2006/relationships"><Relationship Id="rId2" Type="http://schemas.openxmlformats.org/officeDocument/2006/relationships/package" Target="../embeddings/Planilha_do_Microsoft_Excel20.xlsx"/><Relationship Id="rId1" Type="http://schemas.openxmlformats.org/officeDocument/2006/relationships/themeOverride" Target="../theme/themeOverride21.xml"/></Relationships>
</file>

<file path=ppt/charts/_rels/chart24.xml.rels><?xml version="1.0" encoding="UTF-8" standalone="yes"?>
<Relationships xmlns="http://schemas.openxmlformats.org/package/2006/relationships"><Relationship Id="rId2" Type="http://schemas.openxmlformats.org/officeDocument/2006/relationships/package" Target="../embeddings/Planilha_do_Microsoft_Excel21.xlsx"/><Relationship Id="rId1" Type="http://schemas.openxmlformats.org/officeDocument/2006/relationships/themeOverride" Target="../theme/themeOverride22.xml"/></Relationships>
</file>

<file path=ppt/charts/_rels/chart25.xml.rels><?xml version="1.0" encoding="UTF-8" standalone="yes"?>
<Relationships xmlns="http://schemas.openxmlformats.org/package/2006/relationships"><Relationship Id="rId2" Type="http://schemas.openxmlformats.org/officeDocument/2006/relationships/package" Target="../embeddings/Planilha_do_Microsoft_Excel22.xlsx"/><Relationship Id="rId1" Type="http://schemas.openxmlformats.org/officeDocument/2006/relationships/themeOverride" Target="../theme/themeOverride23.xml"/></Relationships>
</file>

<file path=ppt/charts/_rels/chart26.xml.rels><?xml version="1.0" encoding="UTF-8" standalone="yes"?>
<Relationships xmlns="http://schemas.openxmlformats.org/package/2006/relationships"><Relationship Id="rId2" Type="http://schemas.openxmlformats.org/officeDocument/2006/relationships/package" Target="../embeddings/Planilha_do_Microsoft_Excel23.xlsx"/><Relationship Id="rId1" Type="http://schemas.openxmlformats.org/officeDocument/2006/relationships/themeOverride" Target="../theme/themeOverride24.xml"/></Relationships>
</file>

<file path=ppt/charts/_rels/chart27.xml.rels><?xml version="1.0" encoding="UTF-8" standalone="yes"?>
<Relationships xmlns="http://schemas.openxmlformats.org/package/2006/relationships"><Relationship Id="rId2" Type="http://schemas.openxmlformats.org/officeDocument/2006/relationships/package" Target="../embeddings/Planilha_do_Microsoft_Excel24.xlsx"/><Relationship Id="rId1" Type="http://schemas.openxmlformats.org/officeDocument/2006/relationships/themeOverride" Target="../theme/themeOverride25.xml"/></Relationships>
</file>

<file path=ppt/charts/_rels/chart28.xml.rels><?xml version="1.0" encoding="UTF-8" standalone="yes"?>
<Relationships xmlns="http://schemas.openxmlformats.org/package/2006/relationships"><Relationship Id="rId2" Type="http://schemas.openxmlformats.org/officeDocument/2006/relationships/package" Target="../embeddings/Planilha_do_Microsoft_Excel25.xlsx"/><Relationship Id="rId1" Type="http://schemas.openxmlformats.org/officeDocument/2006/relationships/themeOverride" Target="../theme/themeOverride26.xml"/></Relationships>
</file>

<file path=ppt/charts/_rels/chart29.xml.rels><?xml version="1.0" encoding="UTF-8" standalone="yes"?>
<Relationships xmlns="http://schemas.openxmlformats.org/package/2006/relationships"><Relationship Id="rId2" Type="http://schemas.openxmlformats.org/officeDocument/2006/relationships/package" Target="../embeddings/Planilha_do_Microsoft_Excel26.xlsx"/><Relationship Id="rId1" Type="http://schemas.openxmlformats.org/officeDocument/2006/relationships/themeOverride" Target="../theme/themeOverride27.xml"/></Relationships>
</file>

<file path=ppt/charts/_rels/chart3.xml.rels><?xml version="1.0" encoding="UTF-8" standalone="yes"?>
<Relationships xmlns="http://schemas.openxmlformats.org/package/2006/relationships"><Relationship Id="rId2" Type="http://schemas.openxmlformats.org/officeDocument/2006/relationships/package" Target="../embeddings/Planilha_do_Microsoft_Excel1.xlsx"/><Relationship Id="rId1" Type="http://schemas.openxmlformats.org/officeDocument/2006/relationships/themeOverride" Target="../theme/themeOverride2.xml"/></Relationships>
</file>

<file path=ppt/charts/_rels/chart30.xml.rels><?xml version="1.0" encoding="UTF-8" standalone="yes"?>
<Relationships xmlns="http://schemas.openxmlformats.org/package/2006/relationships"><Relationship Id="rId2" Type="http://schemas.openxmlformats.org/officeDocument/2006/relationships/package" Target="../embeddings/Planilha_do_Microsoft_Excel27.xlsx"/><Relationship Id="rId1" Type="http://schemas.openxmlformats.org/officeDocument/2006/relationships/themeOverride" Target="../theme/themeOverride28.xml"/></Relationships>
</file>

<file path=ppt/charts/_rels/chart31.xml.rels><?xml version="1.0" encoding="UTF-8" standalone="yes"?>
<Relationships xmlns="http://schemas.openxmlformats.org/package/2006/relationships"><Relationship Id="rId2" Type="http://schemas.openxmlformats.org/officeDocument/2006/relationships/package" Target="../embeddings/Planilha_do_Microsoft_Excel28.xlsx"/><Relationship Id="rId1" Type="http://schemas.openxmlformats.org/officeDocument/2006/relationships/themeOverride" Target="../theme/themeOverride29.xml"/></Relationships>
</file>

<file path=ppt/charts/_rels/chart3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Planilha_do_Microsoft_Excel29.xlsx"/><Relationship Id="rId1" Type="http://schemas.openxmlformats.org/officeDocument/2006/relationships/themeOverride" Target="../theme/themeOverride30.xml"/></Relationships>
</file>

<file path=ppt/charts/_rels/chart33.xml.rels><?xml version="1.0" encoding="UTF-8" standalone="yes"?>
<Relationships xmlns="http://schemas.openxmlformats.org/package/2006/relationships"><Relationship Id="rId2" Type="http://schemas.openxmlformats.org/officeDocument/2006/relationships/package" Target="../embeddings/Planilha_do_Microsoft_Excel30.xlsx"/><Relationship Id="rId1" Type="http://schemas.openxmlformats.org/officeDocument/2006/relationships/themeOverride" Target="../theme/themeOverride31.xml"/></Relationships>
</file>

<file path=ppt/charts/_rels/chart34.xml.rels><?xml version="1.0" encoding="UTF-8" standalone="yes"?>
<Relationships xmlns="http://schemas.openxmlformats.org/package/2006/relationships"><Relationship Id="rId2" Type="http://schemas.openxmlformats.org/officeDocument/2006/relationships/package" Target="../embeddings/Planilha_do_Microsoft_Excel31.xlsx"/><Relationship Id="rId1" Type="http://schemas.openxmlformats.org/officeDocument/2006/relationships/themeOverride" Target="../theme/themeOverride32.xml"/></Relationships>
</file>

<file path=ppt/charts/_rels/chart4.xml.rels><?xml version="1.0" encoding="UTF-8" standalone="yes"?>
<Relationships xmlns="http://schemas.openxmlformats.org/package/2006/relationships"><Relationship Id="rId2" Type="http://schemas.openxmlformats.org/officeDocument/2006/relationships/package" Target="../embeddings/Planilha_do_Microsoft_Excel2.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package" Target="../embeddings/Planilha_do_Microsoft_Excel3.xlsx"/><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2" Type="http://schemas.openxmlformats.org/officeDocument/2006/relationships/package" Target="../embeddings/Planilha_do_Microsoft_Excel4.xlsx"/><Relationship Id="rId1" Type="http://schemas.openxmlformats.org/officeDocument/2006/relationships/themeOverride" Target="../theme/themeOverride5.xml"/></Relationships>
</file>

<file path=ppt/charts/_rels/chart7.xml.rels><?xml version="1.0" encoding="UTF-8" standalone="yes"?>
<Relationships xmlns="http://schemas.openxmlformats.org/package/2006/relationships"><Relationship Id="rId1" Type="http://schemas.openxmlformats.org/officeDocument/2006/relationships/oleObject" Target="file:///\\EDU-FLS-02\GSE$\GSE\Edgar\PME\PME%20-%202020\Gr&#225;ficos%20Monitoramento%20PME.xlsx" TargetMode="External"/></Relationships>
</file>

<file path=ppt/charts/_rels/chart8.xml.rels><?xml version="1.0" encoding="UTF-8" standalone="yes"?>
<Relationships xmlns="http://schemas.openxmlformats.org/package/2006/relationships"><Relationship Id="rId2" Type="http://schemas.openxmlformats.org/officeDocument/2006/relationships/package" Target="../embeddings/Planilha_do_Microsoft_Excel5.xlsx"/><Relationship Id="rId1" Type="http://schemas.openxmlformats.org/officeDocument/2006/relationships/themeOverride" Target="../theme/themeOverride6.xml"/></Relationships>
</file>

<file path=ppt/charts/_rels/chart9.xml.rels><?xml version="1.0" encoding="UTF-8" standalone="yes"?>
<Relationships xmlns="http://schemas.openxmlformats.org/package/2006/relationships"><Relationship Id="rId2" Type="http://schemas.openxmlformats.org/officeDocument/2006/relationships/package" Target="../embeddings/Planilha_do_Microsoft_Excel6.xlsx"/><Relationship Id="rId1" Type="http://schemas.openxmlformats.org/officeDocument/2006/relationships/themeOverride" Target="../theme/themeOverrid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strRef>
              <c:f>'META 1 A e B'!$B$2</c:f>
              <c:strCache>
                <c:ptCount val="1"/>
                <c:pt idx="0">
                  <c:v>%</c:v>
                </c:pt>
              </c:strCache>
            </c:strRef>
          </c:tx>
          <c:spPr>
            <a:solidFill>
              <a:srgbClr val="4285F4"/>
            </a:solidFill>
            <a:ln cmpd="sng">
              <a:solidFill>
                <a:srgbClr val="000000"/>
              </a:solidFill>
            </a:ln>
          </c:spPr>
          <c:invertIfNegative val="1"/>
          <c:dPt>
            <c:idx val="4"/>
            <c:invertIfNegative val="1"/>
            <c:bubble3D val="0"/>
            <c:spPr>
              <a:solidFill>
                <a:schemeClr val="accent2"/>
              </a:solidFill>
              <a:ln cmpd="sng">
                <a:solidFill>
                  <a:srgbClr val="000000"/>
                </a:solidFill>
              </a:ln>
            </c:spPr>
            <c:extLst>
              <c:ext xmlns:c16="http://schemas.microsoft.com/office/drawing/2014/chart" uri="{C3380CC4-5D6E-409C-BE32-E72D297353CC}">
                <c16:uniqueId val="{00000001-817A-4AF6-92DD-6CB509FBC414}"/>
              </c:ext>
            </c:extLst>
          </c:dPt>
          <c:dPt>
            <c:idx val="5"/>
            <c:invertIfNegative val="1"/>
            <c:bubble3D val="0"/>
            <c:spPr>
              <a:solidFill>
                <a:schemeClr val="accent4"/>
              </a:solidFill>
              <a:ln cmpd="sng">
                <a:solidFill>
                  <a:srgbClr val="000000"/>
                </a:solidFill>
              </a:ln>
            </c:spPr>
            <c:extLst>
              <c:ext xmlns:c16="http://schemas.microsoft.com/office/drawing/2014/chart" uri="{C3380CC4-5D6E-409C-BE32-E72D297353CC}">
                <c16:uniqueId val="{00000003-817A-4AF6-92DD-6CB509FBC414}"/>
              </c:ext>
            </c:extLst>
          </c:dPt>
          <c:dPt>
            <c:idx val="6"/>
            <c:invertIfNegative val="1"/>
            <c:bubble3D val="0"/>
            <c:spPr>
              <a:solidFill>
                <a:srgbClr val="00B050"/>
              </a:solidFill>
              <a:ln cmpd="sng">
                <a:solidFill>
                  <a:srgbClr val="000000"/>
                </a:solidFill>
              </a:ln>
            </c:spPr>
            <c:extLst>
              <c:ext xmlns:c16="http://schemas.microsoft.com/office/drawing/2014/chart" uri="{C3380CC4-5D6E-409C-BE32-E72D297353CC}">
                <c16:uniqueId val="{00000005-817A-4AF6-92DD-6CB509FBC414}"/>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trendline>
            <c:trendlineType val="linear"/>
            <c:dispRSqr val="0"/>
            <c:dispEq val="0"/>
          </c:trendline>
          <c:cat>
            <c:strRef>
              <c:f>'META 1 A e B'!$A$3:$A$9</c:f>
              <c:strCache>
                <c:ptCount val="7"/>
                <c:pt idx="0">
                  <c:v>2016</c:v>
                </c:pt>
                <c:pt idx="1">
                  <c:v>2017</c:v>
                </c:pt>
                <c:pt idx="2">
                  <c:v>2019</c:v>
                </c:pt>
                <c:pt idx="3">
                  <c:v>2020</c:v>
                </c:pt>
                <c:pt idx="4">
                  <c:v>2019 SP</c:v>
                </c:pt>
                <c:pt idx="5">
                  <c:v>2019 Brasil</c:v>
                </c:pt>
                <c:pt idx="6">
                  <c:v>Meta</c:v>
                </c:pt>
              </c:strCache>
            </c:strRef>
          </c:cat>
          <c:val>
            <c:numRef>
              <c:f>'META 1 A e B'!$B$3:$B$9</c:f>
              <c:numCache>
                <c:formatCode>General</c:formatCode>
                <c:ptCount val="7"/>
                <c:pt idx="0">
                  <c:v>47.74</c:v>
                </c:pt>
                <c:pt idx="1">
                  <c:v>49.04</c:v>
                </c:pt>
                <c:pt idx="2">
                  <c:v>50.7</c:v>
                </c:pt>
                <c:pt idx="3">
                  <c:v>51.53</c:v>
                </c:pt>
                <c:pt idx="4">
                  <c:v>50.7</c:v>
                </c:pt>
                <c:pt idx="5" formatCode="0.00">
                  <c:v>37</c:v>
                </c:pt>
                <c:pt idx="6">
                  <c:v>60</c:v>
                </c:pt>
              </c:numCache>
            </c:numRef>
          </c:val>
          <c:extLst>
            <c:ext xmlns:c14="http://schemas.microsoft.com/office/drawing/2007/8/2/chart" uri="{6F2FDCE9-48DA-4B69-8628-5D25D57E5C99}">
              <c14:invertSolidFillFmt>
                <c14:spPr xmlns:c14="http://schemas.microsoft.com/office/drawing/2007/8/2/chart">
                  <a:solidFill>
                    <a:srgbClr val="FFFFFF"/>
                  </a:solidFill>
                  <a:ln cmpd="sng">
                    <a:solidFill>
                      <a:srgbClr val="000000"/>
                    </a:solidFill>
                  </a:ln>
                </c14:spPr>
              </c14:invertSolidFillFmt>
            </c:ext>
            <c:ext xmlns:c16="http://schemas.microsoft.com/office/drawing/2014/chart" uri="{C3380CC4-5D6E-409C-BE32-E72D297353CC}">
              <c16:uniqueId val="{00000006-817A-4AF6-92DD-6CB509FBC414}"/>
            </c:ext>
          </c:extLst>
        </c:ser>
        <c:dLbls>
          <c:showLegendKey val="0"/>
          <c:showVal val="0"/>
          <c:showCatName val="0"/>
          <c:showSerName val="0"/>
          <c:showPercent val="0"/>
          <c:showBubbleSize val="0"/>
        </c:dLbls>
        <c:gapWidth val="150"/>
        <c:axId val="1874498401"/>
        <c:axId val="2067428870"/>
      </c:barChart>
      <c:catAx>
        <c:axId val="1874498401"/>
        <c:scaling>
          <c:orientation val="minMax"/>
        </c:scaling>
        <c:delete val="0"/>
        <c:axPos val="b"/>
        <c:title>
          <c:tx>
            <c:rich>
              <a:bodyPr/>
              <a:lstStyle/>
              <a:p>
                <a:pPr lvl="0">
                  <a:defRPr b="0">
                    <a:solidFill>
                      <a:srgbClr val="000000"/>
                    </a:solidFill>
                    <a:latin typeface="+mn-lt"/>
                  </a:defRPr>
                </a:pPr>
                <a:r>
                  <a:rPr lang="pt-BR" b="0">
                    <a:solidFill>
                      <a:srgbClr val="000000"/>
                    </a:solidFill>
                    <a:latin typeface="+mn-lt"/>
                  </a:rPr>
                  <a:t>ANO</a:t>
                </a:r>
              </a:p>
            </c:rich>
          </c:tx>
          <c:layout/>
          <c:overlay val="0"/>
        </c:title>
        <c:numFmt formatCode="General" sourceLinked="1"/>
        <c:majorTickMark val="none"/>
        <c:minorTickMark val="none"/>
        <c:tickLblPos val="nextTo"/>
        <c:txPr>
          <a:bodyPr/>
          <a:lstStyle/>
          <a:p>
            <a:pPr lvl="0">
              <a:defRPr b="0">
                <a:solidFill>
                  <a:srgbClr val="000000"/>
                </a:solidFill>
                <a:latin typeface="+mn-lt"/>
              </a:defRPr>
            </a:pPr>
            <a:endParaRPr lang="pt-BR"/>
          </a:p>
        </c:txPr>
        <c:crossAx val="2067428870"/>
        <c:crosses val="autoZero"/>
        <c:auto val="1"/>
        <c:lblAlgn val="ctr"/>
        <c:lblOffset val="100"/>
        <c:noMultiLvlLbl val="1"/>
      </c:catAx>
      <c:valAx>
        <c:axId val="2067428870"/>
        <c:scaling>
          <c:orientation val="minMax"/>
        </c:scaling>
        <c:delete val="0"/>
        <c:axPos val="l"/>
        <c:majorGridlines>
          <c:spPr>
            <a:ln>
              <a:solidFill>
                <a:srgbClr val="B7B7B7"/>
              </a:solidFill>
            </a:ln>
          </c:spPr>
        </c:majorGridlines>
        <c:minorGridlines>
          <c:spPr>
            <a:ln>
              <a:solidFill>
                <a:srgbClr val="CCCCCC">
                  <a:alpha val="0"/>
                </a:srgbClr>
              </a:solidFill>
            </a:ln>
          </c:spPr>
        </c:minorGridlines>
        <c:title>
          <c:tx>
            <c:rich>
              <a:bodyPr/>
              <a:lstStyle/>
              <a:p>
                <a:pPr lvl="0">
                  <a:defRPr b="0">
                    <a:solidFill>
                      <a:srgbClr val="000000"/>
                    </a:solidFill>
                    <a:latin typeface="+mn-lt"/>
                  </a:defRPr>
                </a:pPr>
                <a:r>
                  <a:rPr lang="pt-BR" b="0">
                    <a:solidFill>
                      <a:srgbClr val="000000"/>
                    </a:solidFill>
                    <a:latin typeface="+mn-lt"/>
                  </a:rPr>
                  <a:t>%</a:t>
                </a:r>
              </a:p>
            </c:rich>
          </c:tx>
          <c:layout/>
          <c:overlay val="0"/>
        </c:title>
        <c:numFmt formatCode="General" sourceLinked="1"/>
        <c:majorTickMark val="none"/>
        <c:minorTickMark val="none"/>
        <c:tickLblPos val="nextTo"/>
        <c:spPr>
          <a:ln/>
        </c:spPr>
        <c:txPr>
          <a:bodyPr/>
          <a:lstStyle/>
          <a:p>
            <a:pPr lvl="0">
              <a:defRPr b="0">
                <a:solidFill>
                  <a:srgbClr val="000000"/>
                </a:solidFill>
                <a:latin typeface="+mn-lt"/>
              </a:defRPr>
            </a:pPr>
            <a:endParaRPr lang="pt-BR"/>
          </a:p>
        </c:txPr>
        <c:crossAx val="1874498401"/>
        <c:crosses val="autoZero"/>
        <c:crossBetween val="between"/>
      </c:valAx>
    </c:plotArea>
    <c:plotVisOnly val="1"/>
    <c:dispBlanksAs val="zero"/>
    <c:showDLblsOverMax val="1"/>
  </c:chart>
  <c:spPr>
    <a:noFill/>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1"/>
        <c:ser>
          <c:idx val="0"/>
          <c:order val="0"/>
          <c:tx>
            <c:strRef>
              <c:f>'META 4 A e B'!$B$25</c:f>
              <c:strCache>
                <c:ptCount val="1"/>
                <c:pt idx="0">
                  <c:v>%</c:v>
                </c:pt>
              </c:strCache>
            </c:strRef>
          </c:tx>
          <c:spPr>
            <a:solidFill>
              <a:srgbClr val="4285F4"/>
            </a:solidFill>
            <a:ln cmpd="sng">
              <a:solidFill>
                <a:srgbClr val="000000"/>
              </a:solidFill>
            </a:ln>
          </c:spPr>
          <c:invertIfNegative val="1"/>
          <c:dPt>
            <c:idx val="4"/>
            <c:invertIfNegative val="1"/>
            <c:bubble3D val="0"/>
            <c:spPr>
              <a:solidFill>
                <a:schemeClr val="accent5"/>
              </a:solidFill>
              <a:ln cmpd="sng">
                <a:solidFill>
                  <a:srgbClr val="000000"/>
                </a:solidFill>
              </a:ln>
            </c:spPr>
            <c:extLst>
              <c:ext xmlns:c16="http://schemas.microsoft.com/office/drawing/2014/chart" uri="{C3380CC4-5D6E-409C-BE32-E72D297353CC}">
                <c16:uniqueId val="{00000001-9F89-4CEC-956B-8DE7FB2A5413}"/>
              </c:ext>
            </c:extLst>
          </c:dPt>
          <c:dPt>
            <c:idx val="5"/>
            <c:invertIfNegative val="1"/>
            <c:bubble3D val="0"/>
            <c:spPr>
              <a:solidFill>
                <a:schemeClr val="accent3"/>
              </a:solidFill>
              <a:ln cmpd="sng">
                <a:solidFill>
                  <a:srgbClr val="000000"/>
                </a:solidFill>
              </a:ln>
            </c:spPr>
            <c:extLst>
              <c:ext xmlns:c16="http://schemas.microsoft.com/office/drawing/2014/chart" uri="{C3380CC4-5D6E-409C-BE32-E72D297353CC}">
                <c16:uniqueId val="{00000003-9F89-4CEC-956B-8DE7FB2A5413}"/>
              </c:ext>
            </c:extLst>
          </c:dPt>
          <c:dPt>
            <c:idx val="6"/>
            <c:invertIfNegative val="1"/>
            <c:bubble3D val="0"/>
            <c:spPr>
              <a:solidFill>
                <a:srgbClr val="00B050"/>
              </a:solidFill>
              <a:ln cmpd="sng">
                <a:solidFill>
                  <a:srgbClr val="000000"/>
                </a:solidFill>
              </a:ln>
            </c:spPr>
            <c:extLst>
              <c:ext xmlns:c16="http://schemas.microsoft.com/office/drawing/2014/chart" uri="{C3380CC4-5D6E-409C-BE32-E72D297353CC}">
                <c16:uniqueId val="{00000005-9F89-4CEC-956B-8DE7FB2A5413}"/>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trendline>
            <c:trendlineType val="linear"/>
            <c:dispRSqr val="0"/>
            <c:dispEq val="0"/>
          </c:trendline>
          <c:cat>
            <c:strRef>
              <c:f>'META 4 A e B'!$A$26:$A$32</c:f>
              <c:strCache>
                <c:ptCount val="7"/>
                <c:pt idx="0">
                  <c:v>2016</c:v>
                </c:pt>
                <c:pt idx="1">
                  <c:v>2017</c:v>
                </c:pt>
                <c:pt idx="2">
                  <c:v>2019</c:v>
                </c:pt>
                <c:pt idx="3">
                  <c:v>2020</c:v>
                </c:pt>
                <c:pt idx="4">
                  <c:v>2020 SP</c:v>
                </c:pt>
                <c:pt idx="5">
                  <c:v>2020 Brasil</c:v>
                </c:pt>
                <c:pt idx="6">
                  <c:v>Meta</c:v>
                </c:pt>
              </c:strCache>
            </c:strRef>
          </c:cat>
          <c:val>
            <c:numRef>
              <c:f>'META 4 A e B'!$B$26:$B$32</c:f>
              <c:numCache>
                <c:formatCode>General</c:formatCode>
                <c:ptCount val="7"/>
                <c:pt idx="0">
                  <c:v>84.1</c:v>
                </c:pt>
                <c:pt idx="1">
                  <c:v>84.1</c:v>
                </c:pt>
                <c:pt idx="2">
                  <c:v>86.7</c:v>
                </c:pt>
                <c:pt idx="3">
                  <c:v>89.41</c:v>
                </c:pt>
                <c:pt idx="4">
                  <c:v>90.5</c:v>
                </c:pt>
                <c:pt idx="5">
                  <c:v>93.2</c:v>
                </c:pt>
                <c:pt idx="6">
                  <c:v>100</c:v>
                </c:pt>
              </c:numCache>
            </c:numRef>
          </c:val>
          <c:extLst>
            <c:ext xmlns:c14="http://schemas.microsoft.com/office/drawing/2007/8/2/chart" uri="{6F2FDCE9-48DA-4B69-8628-5D25D57E5C99}">
              <c14:invertSolidFillFmt>
                <c14:spPr xmlns:c14="http://schemas.microsoft.com/office/drawing/2007/8/2/chart">
                  <a:solidFill>
                    <a:srgbClr val="FFFFFF"/>
                  </a:solidFill>
                  <a:ln cmpd="sng">
                    <a:solidFill>
                      <a:srgbClr val="000000"/>
                    </a:solidFill>
                  </a:ln>
                </c14:spPr>
              </c14:invertSolidFillFmt>
            </c:ext>
            <c:ext xmlns:c16="http://schemas.microsoft.com/office/drawing/2014/chart" uri="{C3380CC4-5D6E-409C-BE32-E72D297353CC}">
              <c16:uniqueId val="{00000006-9F89-4CEC-956B-8DE7FB2A5413}"/>
            </c:ext>
          </c:extLst>
        </c:ser>
        <c:dLbls>
          <c:showLegendKey val="0"/>
          <c:showVal val="0"/>
          <c:showCatName val="0"/>
          <c:showSerName val="0"/>
          <c:showPercent val="0"/>
          <c:showBubbleSize val="0"/>
        </c:dLbls>
        <c:gapWidth val="150"/>
        <c:axId val="1896896657"/>
        <c:axId val="1844295372"/>
      </c:barChart>
      <c:catAx>
        <c:axId val="1896896657"/>
        <c:scaling>
          <c:orientation val="minMax"/>
        </c:scaling>
        <c:delete val="0"/>
        <c:axPos val="b"/>
        <c:numFmt formatCode="General" sourceLinked="1"/>
        <c:majorTickMark val="none"/>
        <c:minorTickMark val="none"/>
        <c:tickLblPos val="nextTo"/>
        <c:txPr>
          <a:bodyPr/>
          <a:lstStyle/>
          <a:p>
            <a:pPr lvl="0">
              <a:defRPr b="0">
                <a:solidFill>
                  <a:srgbClr val="000000"/>
                </a:solidFill>
                <a:latin typeface="+mn-lt"/>
              </a:defRPr>
            </a:pPr>
            <a:endParaRPr lang="pt-BR"/>
          </a:p>
        </c:txPr>
        <c:crossAx val="1844295372"/>
        <c:crosses val="autoZero"/>
        <c:auto val="1"/>
        <c:lblAlgn val="ctr"/>
        <c:lblOffset val="100"/>
        <c:noMultiLvlLbl val="1"/>
      </c:catAx>
      <c:valAx>
        <c:axId val="1844295372"/>
        <c:scaling>
          <c:orientation val="minMax"/>
        </c:scaling>
        <c:delete val="0"/>
        <c:axPos val="l"/>
        <c:majorGridlines>
          <c:spPr>
            <a:ln>
              <a:solidFill>
                <a:srgbClr val="B7B7B7"/>
              </a:solidFill>
            </a:ln>
          </c:spPr>
        </c:majorGridlines>
        <c:minorGridlines>
          <c:spPr>
            <a:ln>
              <a:solidFill>
                <a:srgbClr val="CCCCCC">
                  <a:alpha val="0"/>
                </a:srgbClr>
              </a:solidFill>
            </a:ln>
          </c:spPr>
        </c:minorGridlines>
        <c:title>
          <c:tx>
            <c:rich>
              <a:bodyPr/>
              <a:lstStyle/>
              <a:p>
                <a:pPr lvl="0">
                  <a:defRPr b="0">
                    <a:solidFill>
                      <a:srgbClr val="000000"/>
                    </a:solidFill>
                    <a:latin typeface="+mn-lt"/>
                  </a:defRPr>
                </a:pPr>
                <a:r>
                  <a:rPr lang="pt-BR" b="0">
                    <a:solidFill>
                      <a:srgbClr val="000000"/>
                    </a:solidFill>
                    <a:latin typeface="+mn-lt"/>
                  </a:rPr>
                  <a:t>%</a:t>
                </a:r>
              </a:p>
            </c:rich>
          </c:tx>
          <c:layout/>
          <c:overlay val="0"/>
        </c:title>
        <c:numFmt formatCode="General" sourceLinked="1"/>
        <c:majorTickMark val="none"/>
        <c:minorTickMark val="none"/>
        <c:tickLblPos val="nextTo"/>
        <c:spPr>
          <a:ln/>
        </c:spPr>
        <c:txPr>
          <a:bodyPr/>
          <a:lstStyle/>
          <a:p>
            <a:pPr lvl="0">
              <a:defRPr b="0">
                <a:solidFill>
                  <a:srgbClr val="000000"/>
                </a:solidFill>
                <a:latin typeface="+mn-lt"/>
              </a:defRPr>
            </a:pPr>
            <a:endParaRPr lang="pt-BR"/>
          </a:p>
        </c:txPr>
        <c:crossAx val="1896896657"/>
        <c:crosses val="autoZero"/>
        <c:crossBetween val="between"/>
      </c:valAx>
    </c:plotArea>
    <c:plotVisOnly val="1"/>
    <c:dispBlanksAs val="zero"/>
    <c:showDLblsOverMax val="1"/>
  </c:chart>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1"/>
        <c:ser>
          <c:idx val="0"/>
          <c:order val="0"/>
          <c:tx>
            <c:strRef>
              <c:f>'META 5'!$B$2</c:f>
              <c:strCache>
                <c:ptCount val="1"/>
                <c:pt idx="0">
                  <c:v>Leitura</c:v>
                </c:pt>
              </c:strCache>
            </c:strRef>
          </c:tx>
          <c:spPr>
            <a:solidFill>
              <a:srgbClr val="30A84E"/>
            </a:solidFill>
            <a:ln cmpd="sng">
              <a:solidFill>
                <a:srgbClr val="000000"/>
              </a:solidFill>
            </a:ln>
          </c:spPr>
          <c:invertIfNegative val="1"/>
          <c:dPt>
            <c:idx val="2"/>
            <c:invertIfNegative val="1"/>
            <c:bubble3D val="0"/>
            <c:extLst>
              <c:ext xmlns:c16="http://schemas.microsoft.com/office/drawing/2014/chart" uri="{C3380CC4-5D6E-409C-BE32-E72D297353CC}">
                <c16:uniqueId val="{00000001-1BB6-4AFB-9C1E-7D61BA586C63}"/>
              </c:ext>
            </c:extLst>
          </c:dPt>
          <c:dPt>
            <c:idx val="4"/>
            <c:invertIfNegative val="1"/>
            <c:bubble3D val="0"/>
            <c:extLst>
              <c:ext xmlns:c16="http://schemas.microsoft.com/office/drawing/2014/chart" uri="{C3380CC4-5D6E-409C-BE32-E72D297353CC}">
                <c16:uniqueId val="{00000003-1BB6-4AFB-9C1E-7D61BA586C63}"/>
              </c:ext>
            </c:extLst>
          </c:dPt>
          <c:dPt>
            <c:idx val="5"/>
            <c:invertIfNegative val="1"/>
            <c:bubble3D val="0"/>
            <c:extLst>
              <c:ext xmlns:c16="http://schemas.microsoft.com/office/drawing/2014/chart" uri="{C3380CC4-5D6E-409C-BE32-E72D297353CC}">
                <c16:uniqueId val="{00000005-1BB6-4AFB-9C1E-7D61BA586C63}"/>
              </c:ext>
            </c:extLst>
          </c:dPt>
          <c:dLbls>
            <c:dLbl>
              <c:idx val="0"/>
              <c:layout>
                <c:manualLayout>
                  <c:x val="-1.98661304375711E-2"/>
                  <c:y val="-1.0498687664042363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1BB6-4AFB-9C1E-7D61BA586C63}"/>
                </c:ext>
              </c:extLst>
            </c:dLbl>
            <c:dLbl>
              <c:idx val="1"/>
              <c:layout>
                <c:manualLayout>
                  <c:x val="-1.2416331523481922E-2"/>
                  <c:y val="-2.1000537583404483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1BB6-4AFB-9C1E-7D61BA586C63}"/>
                </c:ext>
              </c:extLst>
            </c:dLbl>
            <c:dLbl>
              <c:idx val="2"/>
              <c:layout>
                <c:manualLayout>
                  <c:x val="-1.5555555555555555E-2"/>
                  <c:y val="3.5938903863431508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1BB6-4AFB-9C1E-7D61BA586C63}"/>
                </c:ext>
              </c:extLst>
            </c:dLbl>
            <c:dLbl>
              <c:idx val="3"/>
              <c:delete val="1"/>
              <c:extLst>
                <c:ext xmlns:c15="http://schemas.microsoft.com/office/drawing/2012/chart" uri="{CE6537A1-D6FC-4f65-9D91-7224C49458BB}"/>
                <c:ext xmlns:c16="http://schemas.microsoft.com/office/drawing/2014/chart" uri="{C3380CC4-5D6E-409C-BE32-E72D297353CC}">
                  <c16:uniqueId val="{00000008-1BB6-4AFB-9C1E-7D61BA586C63}"/>
                </c:ext>
              </c:extLst>
            </c:dLbl>
            <c:dLbl>
              <c:idx val="4"/>
              <c:layout>
                <c:manualLayout>
                  <c:x val="0"/>
                  <c:y val="8.26594788858939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BB6-4AFB-9C1E-7D61BA586C63}"/>
                </c:ext>
              </c:extLst>
            </c:dLbl>
            <c:dLbl>
              <c:idx val="5"/>
              <c:layout>
                <c:manualLayout>
                  <c:x val="-1.6296108042265591E-16"/>
                  <c:y val="0.1006289308176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BB6-4AFB-9C1E-7D61BA586C63}"/>
                </c:ext>
              </c:extLst>
            </c:dLbl>
            <c:dLbl>
              <c:idx val="6"/>
              <c:delete val="1"/>
              <c:extLst>
                <c:ext xmlns:c15="http://schemas.microsoft.com/office/drawing/2012/chart" uri="{CE6537A1-D6FC-4f65-9D91-7224C49458BB}"/>
                <c:ext xmlns:c16="http://schemas.microsoft.com/office/drawing/2014/chart" uri="{C3380CC4-5D6E-409C-BE32-E72D297353CC}">
                  <c16:uniqueId val="{00000009-1BB6-4AFB-9C1E-7D61BA586C63}"/>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'META 5'!$A$3:$A$6</c:f>
              <c:strCache>
                <c:ptCount val="4"/>
                <c:pt idx="0">
                  <c:v>2016</c:v>
                </c:pt>
                <c:pt idx="1">
                  <c:v>2016 SP</c:v>
                </c:pt>
                <c:pt idx="2">
                  <c:v>2016 Brasil</c:v>
                </c:pt>
                <c:pt idx="3">
                  <c:v>Meta</c:v>
                </c:pt>
              </c:strCache>
            </c:strRef>
          </c:cat>
          <c:val>
            <c:numRef>
              <c:f>'META 5'!$B$3:$B$6</c:f>
              <c:numCache>
                <c:formatCode>General</c:formatCode>
                <c:ptCount val="4"/>
                <c:pt idx="0">
                  <c:v>70.95</c:v>
                </c:pt>
                <c:pt idx="1">
                  <c:v>58.7</c:v>
                </c:pt>
                <c:pt idx="2">
                  <c:v>45.3</c:v>
                </c:pt>
                <c:pt idx="3">
                  <c:v>100</c:v>
                </c:pt>
              </c:numCache>
            </c:numRef>
          </c:val>
          <c:extLst>
            <c:ext xmlns:c14="http://schemas.microsoft.com/office/drawing/2007/8/2/chart" uri="{6F2FDCE9-48DA-4B69-8628-5D25D57E5C99}">
              <c14:invertSolidFillFmt>
                <c14:spPr xmlns:c14="http://schemas.microsoft.com/office/drawing/2007/8/2/chart">
                  <a:solidFill>
                    <a:srgbClr val="FFFFFF"/>
                  </a:solidFill>
                  <a:ln cmpd="sng">
                    <a:solidFill>
                      <a:srgbClr val="000000"/>
                    </a:solidFill>
                  </a:ln>
                </c14:spPr>
              </c14:invertSolidFillFmt>
            </c:ext>
            <c:ext xmlns:c16="http://schemas.microsoft.com/office/drawing/2014/chart" uri="{C3380CC4-5D6E-409C-BE32-E72D297353CC}">
              <c16:uniqueId val="{0000000A-1BB6-4AFB-9C1E-7D61BA586C63}"/>
            </c:ext>
          </c:extLst>
        </c:ser>
        <c:ser>
          <c:idx val="1"/>
          <c:order val="1"/>
          <c:tx>
            <c:strRef>
              <c:f>'META 5'!$C$2</c:f>
              <c:strCache>
                <c:ptCount val="1"/>
                <c:pt idx="0">
                  <c:v>Escrita</c:v>
                </c:pt>
              </c:strCache>
            </c:strRef>
          </c:tx>
          <c:spPr>
            <a:solidFill>
              <a:srgbClr val="3F85F4"/>
            </a:solidFill>
            <a:ln cmpd="sng">
              <a:solidFill>
                <a:srgbClr val="000000"/>
              </a:solidFill>
            </a:ln>
          </c:spPr>
          <c:invertIfNegative val="1"/>
          <c:dPt>
            <c:idx val="2"/>
            <c:invertIfNegative val="1"/>
            <c:bubble3D val="0"/>
            <c:spPr>
              <a:solidFill>
                <a:srgbClr val="3F85F4"/>
              </a:solidFill>
              <a:ln cmpd="sng">
                <a:solidFill>
                  <a:srgbClr val="000000"/>
                </a:solidFill>
              </a:ln>
            </c:spPr>
            <c:extLst>
              <c:ext xmlns:c16="http://schemas.microsoft.com/office/drawing/2014/chart" uri="{C3380CC4-5D6E-409C-BE32-E72D297353CC}">
                <c16:uniqueId val="{0000000C-1BB6-4AFB-9C1E-7D61BA586C63}"/>
              </c:ext>
            </c:extLst>
          </c:dPt>
          <c:dPt>
            <c:idx val="3"/>
            <c:invertIfNegative val="1"/>
            <c:bubble3D val="0"/>
            <c:spPr>
              <a:solidFill>
                <a:srgbClr val="3F85F4"/>
              </a:solidFill>
              <a:ln cmpd="sng">
                <a:solidFill>
                  <a:srgbClr val="000000"/>
                </a:solidFill>
              </a:ln>
            </c:spPr>
            <c:extLst>
              <c:ext xmlns:c16="http://schemas.microsoft.com/office/drawing/2014/chart" uri="{C3380CC4-5D6E-409C-BE32-E72D297353CC}">
                <c16:uniqueId val="{0000000E-1BB6-4AFB-9C1E-7D61BA586C63}"/>
              </c:ext>
            </c:extLst>
          </c:dPt>
          <c:dPt>
            <c:idx val="4"/>
            <c:invertIfNegative val="1"/>
            <c:bubble3D val="0"/>
            <c:spPr>
              <a:solidFill>
                <a:srgbClr val="3F85F4"/>
              </a:solidFill>
              <a:ln cmpd="sng">
                <a:solidFill>
                  <a:srgbClr val="000000"/>
                </a:solidFill>
              </a:ln>
            </c:spPr>
            <c:extLst>
              <c:ext xmlns:c16="http://schemas.microsoft.com/office/drawing/2014/chart" uri="{C3380CC4-5D6E-409C-BE32-E72D297353CC}">
                <c16:uniqueId val="{00000010-1BB6-4AFB-9C1E-7D61BA586C63}"/>
              </c:ext>
            </c:extLst>
          </c:dPt>
          <c:dPt>
            <c:idx val="5"/>
            <c:invertIfNegative val="1"/>
            <c:bubble3D val="0"/>
            <c:spPr>
              <a:solidFill>
                <a:srgbClr val="3F85F4"/>
              </a:solidFill>
              <a:ln cmpd="sng">
                <a:solidFill>
                  <a:srgbClr val="000000"/>
                </a:solidFill>
              </a:ln>
            </c:spPr>
            <c:extLst>
              <c:ext xmlns:c16="http://schemas.microsoft.com/office/drawing/2014/chart" uri="{C3380CC4-5D6E-409C-BE32-E72D297353CC}">
                <c16:uniqueId val="{00000012-1BB6-4AFB-9C1E-7D61BA586C63}"/>
              </c:ext>
            </c:extLst>
          </c:dPt>
          <c:dPt>
            <c:idx val="6"/>
            <c:invertIfNegative val="1"/>
            <c:bubble3D val="0"/>
            <c:spPr>
              <a:solidFill>
                <a:srgbClr val="3F85F4"/>
              </a:solidFill>
              <a:ln cmpd="sng">
                <a:solidFill>
                  <a:srgbClr val="000000"/>
                </a:solidFill>
              </a:ln>
            </c:spPr>
            <c:extLst>
              <c:ext xmlns:c16="http://schemas.microsoft.com/office/drawing/2014/chart" uri="{C3380CC4-5D6E-409C-BE32-E72D297353CC}">
                <c16:uniqueId val="{00000014-1BB6-4AFB-9C1E-7D61BA586C63}"/>
              </c:ext>
            </c:extLst>
          </c:dPt>
          <c:dLbls>
            <c:dLbl>
              <c:idx val="3"/>
              <c:delete val="1"/>
              <c:extLst>
                <c:ext xmlns:c15="http://schemas.microsoft.com/office/drawing/2012/chart" uri="{CE6537A1-D6FC-4f65-9D91-7224C49458BB}"/>
                <c:ext xmlns:c16="http://schemas.microsoft.com/office/drawing/2014/chart" uri="{C3380CC4-5D6E-409C-BE32-E72D297353CC}">
                  <c16:uniqueId val="{0000000E-1BB6-4AFB-9C1E-7D61BA586C63}"/>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'META 5'!$A$3:$A$6</c:f>
              <c:strCache>
                <c:ptCount val="4"/>
                <c:pt idx="0">
                  <c:v>2016</c:v>
                </c:pt>
                <c:pt idx="1">
                  <c:v>2016 SP</c:v>
                </c:pt>
                <c:pt idx="2">
                  <c:v>2016 Brasil</c:v>
                </c:pt>
                <c:pt idx="3">
                  <c:v>Meta</c:v>
                </c:pt>
              </c:strCache>
            </c:strRef>
          </c:cat>
          <c:val>
            <c:numRef>
              <c:f>'META 5'!$C$3:$C$6</c:f>
              <c:numCache>
                <c:formatCode>General</c:formatCode>
                <c:ptCount val="4"/>
                <c:pt idx="0">
                  <c:v>90</c:v>
                </c:pt>
                <c:pt idx="1">
                  <c:v>82.9</c:v>
                </c:pt>
                <c:pt idx="2">
                  <c:v>66.2</c:v>
                </c:pt>
                <c:pt idx="3">
                  <c:v>100</c:v>
                </c:pt>
              </c:numCache>
            </c:numRef>
          </c:val>
          <c:extLst>
            <c:ext xmlns:c14="http://schemas.microsoft.com/office/drawing/2007/8/2/chart" uri="{6F2FDCE9-48DA-4B69-8628-5D25D57E5C99}">
              <c14:invertSolidFillFmt>
                <c14:spPr xmlns:c14="http://schemas.microsoft.com/office/drawing/2007/8/2/chart">
                  <a:solidFill>
                    <a:srgbClr val="FFFFFF"/>
                  </a:solidFill>
                  <a:ln cmpd="sng">
                    <a:solidFill>
                      <a:srgbClr val="000000"/>
                    </a:solidFill>
                  </a:ln>
                </c14:spPr>
              </c14:invertSolidFillFmt>
            </c:ext>
            <c:ext xmlns:c16="http://schemas.microsoft.com/office/drawing/2014/chart" uri="{C3380CC4-5D6E-409C-BE32-E72D297353CC}">
              <c16:uniqueId val="{00000015-1BB6-4AFB-9C1E-7D61BA586C63}"/>
            </c:ext>
          </c:extLst>
        </c:ser>
        <c:ser>
          <c:idx val="2"/>
          <c:order val="2"/>
          <c:tx>
            <c:strRef>
              <c:f>'META 5'!$D$2</c:f>
              <c:strCache>
                <c:ptCount val="1"/>
                <c:pt idx="0">
                  <c:v>Matemática</c:v>
                </c:pt>
              </c:strCache>
            </c:strRef>
          </c:tx>
          <c:spPr>
            <a:solidFill>
              <a:srgbClr val="FFC000"/>
            </a:solidFill>
            <a:ln cmpd="sng">
              <a:solidFill>
                <a:srgbClr val="000000"/>
              </a:solidFill>
            </a:ln>
          </c:spPr>
          <c:invertIfNegative val="1"/>
          <c:dPt>
            <c:idx val="2"/>
            <c:invertIfNegative val="1"/>
            <c:bubble3D val="0"/>
            <c:spPr>
              <a:solidFill>
                <a:srgbClr val="FFC000"/>
              </a:solidFill>
              <a:ln cmpd="sng">
                <a:solidFill>
                  <a:srgbClr val="000000"/>
                </a:solidFill>
              </a:ln>
            </c:spPr>
            <c:extLst>
              <c:ext xmlns:c16="http://schemas.microsoft.com/office/drawing/2014/chart" uri="{C3380CC4-5D6E-409C-BE32-E72D297353CC}">
                <c16:uniqueId val="{00000017-1BB6-4AFB-9C1E-7D61BA586C63}"/>
              </c:ext>
            </c:extLst>
          </c:dPt>
          <c:dPt>
            <c:idx val="3"/>
            <c:invertIfNegative val="1"/>
            <c:bubble3D val="0"/>
            <c:spPr>
              <a:solidFill>
                <a:srgbClr val="FFC000"/>
              </a:solidFill>
              <a:ln cmpd="sng">
                <a:solidFill>
                  <a:srgbClr val="000000"/>
                </a:solidFill>
              </a:ln>
            </c:spPr>
            <c:extLst>
              <c:ext xmlns:c16="http://schemas.microsoft.com/office/drawing/2014/chart" uri="{C3380CC4-5D6E-409C-BE32-E72D297353CC}">
                <c16:uniqueId val="{00000019-1BB6-4AFB-9C1E-7D61BA586C63}"/>
              </c:ext>
            </c:extLst>
          </c:dPt>
          <c:dPt>
            <c:idx val="4"/>
            <c:invertIfNegative val="1"/>
            <c:bubble3D val="0"/>
            <c:spPr>
              <a:solidFill>
                <a:srgbClr val="FFC000"/>
              </a:solidFill>
              <a:ln cmpd="sng">
                <a:solidFill>
                  <a:srgbClr val="000000"/>
                </a:solidFill>
              </a:ln>
            </c:spPr>
            <c:extLst>
              <c:ext xmlns:c16="http://schemas.microsoft.com/office/drawing/2014/chart" uri="{C3380CC4-5D6E-409C-BE32-E72D297353CC}">
                <c16:uniqueId val="{0000001B-1BB6-4AFB-9C1E-7D61BA586C63}"/>
              </c:ext>
            </c:extLst>
          </c:dPt>
          <c:dPt>
            <c:idx val="5"/>
            <c:invertIfNegative val="1"/>
            <c:bubble3D val="0"/>
            <c:spPr>
              <a:solidFill>
                <a:srgbClr val="FFC000"/>
              </a:solidFill>
              <a:ln cmpd="sng">
                <a:solidFill>
                  <a:srgbClr val="000000"/>
                </a:solidFill>
              </a:ln>
            </c:spPr>
            <c:extLst>
              <c:ext xmlns:c16="http://schemas.microsoft.com/office/drawing/2014/chart" uri="{C3380CC4-5D6E-409C-BE32-E72D297353CC}">
                <c16:uniqueId val="{0000001D-1BB6-4AFB-9C1E-7D61BA586C63}"/>
              </c:ext>
            </c:extLst>
          </c:dPt>
          <c:dPt>
            <c:idx val="6"/>
            <c:invertIfNegative val="1"/>
            <c:bubble3D val="0"/>
            <c:spPr>
              <a:solidFill>
                <a:srgbClr val="FFC000"/>
              </a:solidFill>
              <a:ln cmpd="sng">
                <a:solidFill>
                  <a:srgbClr val="000000"/>
                </a:solidFill>
              </a:ln>
            </c:spPr>
            <c:extLst>
              <c:ext xmlns:c16="http://schemas.microsoft.com/office/drawing/2014/chart" uri="{C3380CC4-5D6E-409C-BE32-E72D297353CC}">
                <c16:uniqueId val="{0000001F-1BB6-4AFB-9C1E-7D61BA586C63}"/>
              </c:ext>
            </c:extLst>
          </c:dPt>
          <c:dLbls>
            <c:dLbl>
              <c:idx val="0"/>
              <c:layout>
                <c:manualLayout>
                  <c:x val="1.7382864132874692E-2"/>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2-1BB6-4AFB-9C1E-7D61BA586C63}"/>
                </c:ext>
              </c:extLst>
            </c:dLbl>
            <c:dLbl>
              <c:idx val="1"/>
              <c:layout>
                <c:manualLayout>
                  <c:x val="1.2416331523481969E-2"/>
                  <c:y val="-7.3626994166862611E-1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1-1BB6-4AFB-9C1E-7D61BA586C63}"/>
                </c:ext>
              </c:extLst>
            </c:dLbl>
            <c:dLbl>
              <c:idx val="2"/>
              <c:layout>
                <c:manualLayout>
                  <c:x val="1.1111111111111112E-2"/>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7-1BB6-4AFB-9C1E-7D61BA586C63}"/>
                </c:ext>
              </c:extLst>
            </c:dLbl>
            <c:dLbl>
              <c:idx val="3"/>
              <c:layout>
                <c:manualLayout>
                  <c:x val="-4.2222222222222223E-2"/>
                  <c:y val="0"/>
                </c:manualLayout>
              </c:layout>
              <c:showLegendKey val="0"/>
              <c:showVal val="1"/>
              <c:showCatName val="0"/>
              <c:showSerName val="0"/>
              <c:showPercent val="0"/>
              <c:showBubbleSize val="0"/>
              <c:extLst>
                <c:ext xmlns:c15="http://schemas.microsoft.com/office/drawing/2012/chart" uri="{CE6537A1-D6FC-4f65-9D91-7224C49458BB}">
                  <c15:layout>
                    <c:manualLayout>
                      <c:w val="9.9288888888888885E-2"/>
                      <c:h val="5.2111410601976639E-2"/>
                    </c:manualLayout>
                  </c15:layout>
                </c:ext>
                <c:ext xmlns:c16="http://schemas.microsoft.com/office/drawing/2014/chart" uri="{C3380CC4-5D6E-409C-BE32-E72D297353CC}">
                  <c16:uniqueId val="{00000019-1BB6-4AFB-9C1E-7D61BA586C63}"/>
                </c:ext>
              </c:extLst>
            </c:dLbl>
            <c:dLbl>
              <c:idx val="6"/>
              <c:delete val="1"/>
              <c:extLst>
                <c:ext xmlns:c15="http://schemas.microsoft.com/office/drawing/2012/chart" uri="{CE6537A1-D6FC-4f65-9D91-7224C49458BB}"/>
                <c:ext xmlns:c16="http://schemas.microsoft.com/office/drawing/2014/chart" uri="{C3380CC4-5D6E-409C-BE32-E72D297353CC}">
                  <c16:uniqueId val="{0000001F-1BB6-4AFB-9C1E-7D61BA586C63}"/>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'META 5'!$A$3:$A$6</c:f>
              <c:strCache>
                <c:ptCount val="4"/>
                <c:pt idx="0">
                  <c:v>2016</c:v>
                </c:pt>
                <c:pt idx="1">
                  <c:v>2016 SP</c:v>
                </c:pt>
                <c:pt idx="2">
                  <c:v>2016 Brasil</c:v>
                </c:pt>
                <c:pt idx="3">
                  <c:v>Meta</c:v>
                </c:pt>
              </c:strCache>
            </c:strRef>
          </c:cat>
          <c:val>
            <c:numRef>
              <c:f>'META 5'!$D$3:$D$6</c:f>
              <c:numCache>
                <c:formatCode>General</c:formatCode>
                <c:ptCount val="4"/>
                <c:pt idx="0">
                  <c:v>71.06</c:v>
                </c:pt>
                <c:pt idx="1">
                  <c:v>60.8</c:v>
                </c:pt>
                <c:pt idx="2">
                  <c:v>45.4</c:v>
                </c:pt>
                <c:pt idx="3">
                  <c:v>100</c:v>
                </c:pt>
              </c:numCache>
            </c:numRef>
          </c:val>
          <c:extLst>
            <c:ext xmlns:c14="http://schemas.microsoft.com/office/drawing/2007/8/2/chart" uri="{6F2FDCE9-48DA-4B69-8628-5D25D57E5C99}">
              <c14:invertSolidFillFmt>
                <c14:spPr xmlns:c14="http://schemas.microsoft.com/office/drawing/2007/8/2/chart">
                  <a:solidFill>
                    <a:srgbClr val="FFFFFF"/>
                  </a:solidFill>
                  <a:ln cmpd="sng">
                    <a:solidFill>
                      <a:srgbClr val="000000"/>
                    </a:solidFill>
                  </a:ln>
                </c14:spPr>
              </c14:invertSolidFillFmt>
            </c:ext>
            <c:ext xmlns:c16="http://schemas.microsoft.com/office/drawing/2014/chart" uri="{C3380CC4-5D6E-409C-BE32-E72D297353CC}">
              <c16:uniqueId val="{00000020-1BB6-4AFB-9C1E-7D61BA586C63}"/>
            </c:ext>
          </c:extLst>
        </c:ser>
        <c:dLbls>
          <c:showLegendKey val="0"/>
          <c:showVal val="0"/>
          <c:showCatName val="0"/>
          <c:showSerName val="0"/>
          <c:showPercent val="0"/>
          <c:showBubbleSize val="0"/>
        </c:dLbls>
        <c:gapWidth val="150"/>
        <c:axId val="1886993965"/>
        <c:axId val="991869115"/>
      </c:barChart>
      <c:catAx>
        <c:axId val="1886993965"/>
        <c:scaling>
          <c:orientation val="minMax"/>
        </c:scaling>
        <c:delete val="0"/>
        <c:axPos val="b"/>
        <c:numFmt formatCode="General" sourceLinked="1"/>
        <c:majorTickMark val="none"/>
        <c:minorTickMark val="none"/>
        <c:tickLblPos val="nextTo"/>
        <c:txPr>
          <a:bodyPr/>
          <a:lstStyle/>
          <a:p>
            <a:pPr lvl="0">
              <a:defRPr b="0">
                <a:solidFill>
                  <a:srgbClr val="000000"/>
                </a:solidFill>
                <a:latin typeface="+mn-lt"/>
              </a:defRPr>
            </a:pPr>
            <a:endParaRPr lang="pt-BR"/>
          </a:p>
        </c:txPr>
        <c:crossAx val="991869115"/>
        <c:crosses val="autoZero"/>
        <c:auto val="1"/>
        <c:lblAlgn val="ctr"/>
        <c:lblOffset val="100"/>
        <c:noMultiLvlLbl val="1"/>
      </c:catAx>
      <c:valAx>
        <c:axId val="991869115"/>
        <c:scaling>
          <c:orientation val="minMax"/>
        </c:scaling>
        <c:delete val="0"/>
        <c:axPos val="l"/>
        <c:majorGridlines>
          <c:spPr>
            <a:ln>
              <a:solidFill>
                <a:srgbClr val="B7B7B7"/>
              </a:solidFill>
            </a:ln>
          </c:spPr>
        </c:majorGridlines>
        <c:minorGridlines>
          <c:spPr>
            <a:ln>
              <a:solidFill>
                <a:srgbClr val="CCCCCC">
                  <a:alpha val="0"/>
                </a:srgbClr>
              </a:solidFill>
            </a:ln>
          </c:spPr>
        </c:minorGridlines>
        <c:title>
          <c:tx>
            <c:rich>
              <a:bodyPr/>
              <a:lstStyle/>
              <a:p>
                <a:pPr lvl="0">
                  <a:defRPr b="0">
                    <a:solidFill>
                      <a:srgbClr val="000000"/>
                    </a:solidFill>
                    <a:latin typeface="+mn-lt"/>
                  </a:defRPr>
                </a:pPr>
                <a:endParaRPr lang="pt-BR"/>
              </a:p>
            </c:rich>
          </c:tx>
          <c:layout/>
          <c:overlay val="0"/>
        </c:title>
        <c:numFmt formatCode="General" sourceLinked="1"/>
        <c:majorTickMark val="none"/>
        <c:minorTickMark val="none"/>
        <c:tickLblPos val="nextTo"/>
        <c:spPr>
          <a:ln/>
        </c:spPr>
        <c:txPr>
          <a:bodyPr/>
          <a:lstStyle/>
          <a:p>
            <a:pPr lvl="0">
              <a:defRPr b="0">
                <a:solidFill>
                  <a:srgbClr val="000000"/>
                </a:solidFill>
                <a:latin typeface="+mn-lt"/>
              </a:defRPr>
            </a:pPr>
            <a:endParaRPr lang="pt-BR"/>
          </a:p>
        </c:txPr>
        <c:crossAx val="1886993965"/>
        <c:crosses val="autoZero"/>
        <c:crossBetween val="between"/>
      </c:valAx>
    </c:plotArea>
    <c:legend>
      <c:legendPos val="r"/>
      <c:layout/>
      <c:overlay val="0"/>
      <c:txPr>
        <a:bodyPr/>
        <a:lstStyle/>
        <a:p>
          <a:pPr lvl="0">
            <a:defRPr b="0">
              <a:solidFill>
                <a:srgbClr val="1A1A1A"/>
              </a:solidFill>
              <a:latin typeface="+mn-lt"/>
            </a:defRPr>
          </a:pPr>
          <a:endParaRPr lang="pt-BR"/>
        </a:p>
      </c:txPr>
    </c:legend>
    <c:plotVisOnly val="1"/>
    <c:dispBlanksAs val="zero"/>
    <c:showDLblsOverMax val="1"/>
  </c:chart>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1"/>
        <c:ser>
          <c:idx val="0"/>
          <c:order val="0"/>
          <c:tx>
            <c:strRef>
              <c:f>'META 6 A, B, C e D'!$B$5</c:f>
              <c:strCache>
                <c:ptCount val="1"/>
                <c:pt idx="0">
                  <c:v>%</c:v>
                </c:pt>
              </c:strCache>
            </c:strRef>
          </c:tx>
          <c:spPr>
            <a:solidFill>
              <a:srgbClr val="4285F4"/>
            </a:solidFill>
            <a:ln cmpd="sng">
              <a:solidFill>
                <a:srgbClr val="000000"/>
              </a:solidFill>
            </a:ln>
          </c:spPr>
          <c:invertIfNegative val="1"/>
          <c:dPt>
            <c:idx val="4"/>
            <c:invertIfNegative val="1"/>
            <c:bubble3D val="0"/>
            <c:spPr>
              <a:solidFill>
                <a:srgbClr val="00B050"/>
              </a:solidFill>
              <a:ln cmpd="sng">
                <a:solidFill>
                  <a:srgbClr val="000000"/>
                </a:solidFill>
              </a:ln>
            </c:spPr>
            <c:extLst>
              <c:ext xmlns:c16="http://schemas.microsoft.com/office/drawing/2014/chart" uri="{C3380CC4-5D6E-409C-BE32-E72D297353CC}">
                <c16:uniqueId val="{00000001-4995-499B-982A-E1A81EAFC011}"/>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trendline>
            <c:trendlineType val="linear"/>
            <c:dispRSqr val="0"/>
            <c:dispEq val="0"/>
          </c:trendline>
          <c:cat>
            <c:strRef>
              <c:f>'META 6 A, B, C e D'!$A$6:$A$10</c:f>
              <c:strCache>
                <c:ptCount val="5"/>
                <c:pt idx="0">
                  <c:v>2016</c:v>
                </c:pt>
                <c:pt idx="1">
                  <c:v>2017</c:v>
                </c:pt>
                <c:pt idx="2">
                  <c:v>2019</c:v>
                </c:pt>
                <c:pt idx="3">
                  <c:v>2020</c:v>
                </c:pt>
                <c:pt idx="4">
                  <c:v>Meta</c:v>
                </c:pt>
              </c:strCache>
            </c:strRef>
          </c:cat>
          <c:val>
            <c:numRef>
              <c:f>'META 6 A, B, C e D'!$B$6:$B$10</c:f>
              <c:numCache>
                <c:formatCode>General</c:formatCode>
                <c:ptCount val="5"/>
                <c:pt idx="0">
                  <c:v>44.06</c:v>
                </c:pt>
                <c:pt idx="1">
                  <c:v>44.06</c:v>
                </c:pt>
                <c:pt idx="2">
                  <c:v>42.4</c:v>
                </c:pt>
                <c:pt idx="3">
                  <c:v>45.71</c:v>
                </c:pt>
                <c:pt idx="4">
                  <c:v>50</c:v>
                </c:pt>
              </c:numCache>
            </c:numRef>
          </c:val>
          <c:extLst>
            <c:ext xmlns:c14="http://schemas.microsoft.com/office/drawing/2007/8/2/chart" uri="{6F2FDCE9-48DA-4B69-8628-5D25D57E5C99}">
              <c14:invertSolidFillFmt>
                <c14:spPr xmlns:c14="http://schemas.microsoft.com/office/drawing/2007/8/2/chart">
                  <a:solidFill>
                    <a:srgbClr val="FFFFFF"/>
                  </a:solidFill>
                  <a:ln cmpd="sng">
                    <a:solidFill>
                      <a:srgbClr val="000000"/>
                    </a:solidFill>
                  </a:ln>
                </c14:spPr>
              </c14:invertSolidFillFmt>
            </c:ext>
            <c:ext xmlns:c16="http://schemas.microsoft.com/office/drawing/2014/chart" uri="{C3380CC4-5D6E-409C-BE32-E72D297353CC}">
              <c16:uniqueId val="{00000002-4995-499B-982A-E1A81EAFC011}"/>
            </c:ext>
          </c:extLst>
        </c:ser>
        <c:dLbls>
          <c:showLegendKey val="0"/>
          <c:showVal val="0"/>
          <c:showCatName val="0"/>
          <c:showSerName val="0"/>
          <c:showPercent val="0"/>
          <c:showBubbleSize val="0"/>
        </c:dLbls>
        <c:gapWidth val="150"/>
        <c:axId val="695402711"/>
        <c:axId val="1941706093"/>
      </c:barChart>
      <c:catAx>
        <c:axId val="695402711"/>
        <c:scaling>
          <c:orientation val="minMax"/>
        </c:scaling>
        <c:delete val="0"/>
        <c:axPos val="b"/>
        <c:numFmt formatCode="General" sourceLinked="1"/>
        <c:majorTickMark val="none"/>
        <c:minorTickMark val="none"/>
        <c:tickLblPos val="nextTo"/>
        <c:txPr>
          <a:bodyPr/>
          <a:lstStyle/>
          <a:p>
            <a:pPr lvl="0">
              <a:defRPr b="0">
                <a:solidFill>
                  <a:srgbClr val="000000"/>
                </a:solidFill>
                <a:latin typeface="+mn-lt"/>
              </a:defRPr>
            </a:pPr>
            <a:endParaRPr lang="pt-BR"/>
          </a:p>
        </c:txPr>
        <c:crossAx val="1941706093"/>
        <c:crosses val="autoZero"/>
        <c:auto val="1"/>
        <c:lblAlgn val="ctr"/>
        <c:lblOffset val="100"/>
        <c:noMultiLvlLbl val="1"/>
      </c:catAx>
      <c:valAx>
        <c:axId val="1941706093"/>
        <c:scaling>
          <c:orientation val="minMax"/>
        </c:scaling>
        <c:delete val="0"/>
        <c:axPos val="l"/>
        <c:majorGridlines>
          <c:spPr>
            <a:ln>
              <a:solidFill>
                <a:srgbClr val="B7B7B7"/>
              </a:solidFill>
            </a:ln>
          </c:spPr>
        </c:majorGridlines>
        <c:minorGridlines>
          <c:spPr>
            <a:ln>
              <a:solidFill>
                <a:srgbClr val="CCCCCC">
                  <a:alpha val="0"/>
                </a:srgbClr>
              </a:solidFill>
            </a:ln>
          </c:spPr>
        </c:minorGridlines>
        <c:title>
          <c:tx>
            <c:rich>
              <a:bodyPr/>
              <a:lstStyle/>
              <a:p>
                <a:pPr lvl="0">
                  <a:defRPr b="0">
                    <a:solidFill>
                      <a:srgbClr val="000000"/>
                    </a:solidFill>
                    <a:latin typeface="+mn-lt"/>
                  </a:defRPr>
                </a:pPr>
                <a:r>
                  <a:rPr lang="pt-BR" b="0">
                    <a:solidFill>
                      <a:srgbClr val="000000"/>
                    </a:solidFill>
                    <a:latin typeface="+mn-lt"/>
                  </a:rPr>
                  <a:t>%</a:t>
                </a:r>
              </a:p>
            </c:rich>
          </c:tx>
          <c:layout/>
          <c:overlay val="0"/>
        </c:title>
        <c:numFmt formatCode="General" sourceLinked="1"/>
        <c:majorTickMark val="none"/>
        <c:minorTickMark val="none"/>
        <c:tickLblPos val="nextTo"/>
        <c:spPr>
          <a:ln/>
        </c:spPr>
        <c:txPr>
          <a:bodyPr/>
          <a:lstStyle/>
          <a:p>
            <a:pPr lvl="0">
              <a:defRPr b="0">
                <a:solidFill>
                  <a:srgbClr val="000000"/>
                </a:solidFill>
                <a:latin typeface="+mn-lt"/>
              </a:defRPr>
            </a:pPr>
            <a:endParaRPr lang="pt-BR"/>
          </a:p>
        </c:txPr>
        <c:crossAx val="695402711"/>
        <c:crosses val="autoZero"/>
        <c:crossBetween val="between"/>
      </c:valAx>
    </c:plotArea>
    <c:plotVisOnly val="1"/>
    <c:dispBlanksAs val="zero"/>
    <c:showDLblsOverMax val="1"/>
  </c:chart>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1"/>
        <c:ser>
          <c:idx val="0"/>
          <c:order val="0"/>
          <c:tx>
            <c:strRef>
              <c:f>'META 6 A, B, C e D'!$B$25</c:f>
              <c:strCache>
                <c:ptCount val="1"/>
                <c:pt idx="0">
                  <c:v>%</c:v>
                </c:pt>
              </c:strCache>
            </c:strRef>
          </c:tx>
          <c:spPr>
            <a:solidFill>
              <a:srgbClr val="4285F4"/>
            </a:solidFill>
            <a:ln cmpd="sng">
              <a:solidFill>
                <a:srgbClr val="000000"/>
              </a:solidFill>
            </a:ln>
          </c:spPr>
          <c:invertIfNegative val="1"/>
          <c:dPt>
            <c:idx val="4"/>
            <c:invertIfNegative val="1"/>
            <c:bubble3D val="0"/>
            <c:spPr>
              <a:solidFill>
                <a:srgbClr val="00B050"/>
              </a:solidFill>
              <a:ln cmpd="sng">
                <a:solidFill>
                  <a:srgbClr val="000000"/>
                </a:solidFill>
              </a:ln>
            </c:spPr>
            <c:extLst>
              <c:ext xmlns:c16="http://schemas.microsoft.com/office/drawing/2014/chart" uri="{C3380CC4-5D6E-409C-BE32-E72D297353CC}">
                <c16:uniqueId val="{00000001-C3B0-41CB-B764-0343DDDF5DC5}"/>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trendline>
            <c:trendlineType val="linear"/>
            <c:dispRSqr val="0"/>
            <c:dispEq val="0"/>
          </c:trendline>
          <c:cat>
            <c:strRef>
              <c:f>'META 6 A, B, C e D'!$A$26:$A$30</c:f>
              <c:strCache>
                <c:ptCount val="5"/>
                <c:pt idx="0">
                  <c:v>2016</c:v>
                </c:pt>
                <c:pt idx="1">
                  <c:v>2017</c:v>
                </c:pt>
                <c:pt idx="2">
                  <c:v>2019</c:v>
                </c:pt>
                <c:pt idx="3">
                  <c:v>2020</c:v>
                </c:pt>
                <c:pt idx="4">
                  <c:v>Meta</c:v>
                </c:pt>
              </c:strCache>
            </c:strRef>
          </c:cat>
          <c:val>
            <c:numRef>
              <c:f>'META 6 A, B, C e D'!$B$26:$B$30</c:f>
              <c:numCache>
                <c:formatCode>General</c:formatCode>
                <c:ptCount val="5"/>
                <c:pt idx="0">
                  <c:v>12.71</c:v>
                </c:pt>
                <c:pt idx="1">
                  <c:v>12.71</c:v>
                </c:pt>
                <c:pt idx="2">
                  <c:v>18.07</c:v>
                </c:pt>
                <c:pt idx="3">
                  <c:v>22.15</c:v>
                </c:pt>
                <c:pt idx="4">
                  <c:v>28</c:v>
                </c:pt>
              </c:numCache>
            </c:numRef>
          </c:val>
          <c:extLst>
            <c:ext xmlns:c14="http://schemas.microsoft.com/office/drawing/2007/8/2/chart" uri="{6F2FDCE9-48DA-4B69-8628-5D25D57E5C99}">
              <c14:invertSolidFillFmt>
                <c14:spPr xmlns:c14="http://schemas.microsoft.com/office/drawing/2007/8/2/chart">
                  <a:solidFill>
                    <a:srgbClr val="FFFFFF"/>
                  </a:solidFill>
                  <a:ln cmpd="sng">
                    <a:solidFill>
                      <a:srgbClr val="000000"/>
                    </a:solidFill>
                  </a:ln>
                </c14:spPr>
              </c14:invertSolidFillFmt>
            </c:ext>
            <c:ext xmlns:c16="http://schemas.microsoft.com/office/drawing/2014/chart" uri="{C3380CC4-5D6E-409C-BE32-E72D297353CC}">
              <c16:uniqueId val="{00000002-C3B0-41CB-B764-0343DDDF5DC5}"/>
            </c:ext>
          </c:extLst>
        </c:ser>
        <c:dLbls>
          <c:showLegendKey val="0"/>
          <c:showVal val="0"/>
          <c:showCatName val="0"/>
          <c:showSerName val="0"/>
          <c:showPercent val="0"/>
          <c:showBubbleSize val="0"/>
        </c:dLbls>
        <c:gapWidth val="150"/>
        <c:axId val="1511356083"/>
        <c:axId val="911085687"/>
      </c:barChart>
      <c:catAx>
        <c:axId val="1511356083"/>
        <c:scaling>
          <c:orientation val="minMax"/>
        </c:scaling>
        <c:delete val="0"/>
        <c:axPos val="b"/>
        <c:numFmt formatCode="General" sourceLinked="1"/>
        <c:majorTickMark val="none"/>
        <c:minorTickMark val="none"/>
        <c:tickLblPos val="nextTo"/>
        <c:txPr>
          <a:bodyPr/>
          <a:lstStyle/>
          <a:p>
            <a:pPr lvl="0">
              <a:defRPr b="0">
                <a:solidFill>
                  <a:srgbClr val="000000"/>
                </a:solidFill>
                <a:latin typeface="+mn-lt"/>
              </a:defRPr>
            </a:pPr>
            <a:endParaRPr lang="pt-BR"/>
          </a:p>
        </c:txPr>
        <c:crossAx val="911085687"/>
        <c:crosses val="autoZero"/>
        <c:auto val="1"/>
        <c:lblAlgn val="ctr"/>
        <c:lblOffset val="100"/>
        <c:noMultiLvlLbl val="1"/>
      </c:catAx>
      <c:valAx>
        <c:axId val="911085687"/>
        <c:scaling>
          <c:orientation val="minMax"/>
        </c:scaling>
        <c:delete val="0"/>
        <c:axPos val="l"/>
        <c:majorGridlines>
          <c:spPr>
            <a:ln>
              <a:solidFill>
                <a:srgbClr val="B7B7B7"/>
              </a:solidFill>
            </a:ln>
          </c:spPr>
        </c:majorGridlines>
        <c:minorGridlines>
          <c:spPr>
            <a:ln>
              <a:solidFill>
                <a:srgbClr val="CCCCCC">
                  <a:alpha val="0"/>
                </a:srgbClr>
              </a:solidFill>
            </a:ln>
          </c:spPr>
        </c:minorGridlines>
        <c:title>
          <c:tx>
            <c:rich>
              <a:bodyPr/>
              <a:lstStyle/>
              <a:p>
                <a:pPr lvl="0">
                  <a:defRPr b="0">
                    <a:solidFill>
                      <a:srgbClr val="000000"/>
                    </a:solidFill>
                    <a:latin typeface="+mn-lt"/>
                  </a:defRPr>
                </a:pPr>
                <a:r>
                  <a:rPr lang="pt-BR" b="0">
                    <a:solidFill>
                      <a:srgbClr val="000000"/>
                    </a:solidFill>
                    <a:latin typeface="+mn-lt"/>
                  </a:rPr>
                  <a:t>%</a:t>
                </a:r>
              </a:p>
            </c:rich>
          </c:tx>
          <c:overlay val="0"/>
        </c:title>
        <c:numFmt formatCode="General" sourceLinked="1"/>
        <c:majorTickMark val="none"/>
        <c:minorTickMark val="none"/>
        <c:tickLblPos val="nextTo"/>
        <c:spPr>
          <a:ln/>
        </c:spPr>
        <c:txPr>
          <a:bodyPr/>
          <a:lstStyle/>
          <a:p>
            <a:pPr lvl="0">
              <a:defRPr b="0">
                <a:solidFill>
                  <a:srgbClr val="000000"/>
                </a:solidFill>
                <a:latin typeface="+mn-lt"/>
              </a:defRPr>
            </a:pPr>
            <a:endParaRPr lang="pt-BR"/>
          </a:p>
        </c:txPr>
        <c:crossAx val="1511356083"/>
        <c:crosses val="autoZero"/>
        <c:crossBetween val="between"/>
      </c:valAx>
    </c:plotArea>
    <c:plotVisOnly val="1"/>
    <c:dispBlanksAs val="zero"/>
    <c:showDLblsOverMax val="1"/>
  </c:chart>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1"/>
        <c:ser>
          <c:idx val="0"/>
          <c:order val="0"/>
          <c:tx>
            <c:strRef>
              <c:f>'META 6 A, B, C e D'!$B$45</c:f>
              <c:strCache>
                <c:ptCount val="1"/>
                <c:pt idx="0">
                  <c:v>%</c:v>
                </c:pt>
              </c:strCache>
            </c:strRef>
          </c:tx>
          <c:spPr>
            <a:solidFill>
              <a:srgbClr val="4285F4"/>
            </a:solidFill>
            <a:ln cmpd="sng">
              <a:solidFill>
                <a:srgbClr val="000000"/>
              </a:solidFill>
            </a:ln>
          </c:spPr>
          <c:invertIfNegative val="1"/>
          <c:dPt>
            <c:idx val="4"/>
            <c:invertIfNegative val="1"/>
            <c:bubble3D val="0"/>
            <c:spPr>
              <a:solidFill>
                <a:srgbClr val="00B050"/>
              </a:solidFill>
              <a:ln cmpd="sng">
                <a:solidFill>
                  <a:srgbClr val="000000"/>
                </a:solidFill>
              </a:ln>
            </c:spPr>
            <c:extLst>
              <c:ext xmlns:c16="http://schemas.microsoft.com/office/drawing/2014/chart" uri="{C3380CC4-5D6E-409C-BE32-E72D297353CC}">
                <c16:uniqueId val="{00000001-401D-4D45-8FE7-80FBD5AD614E}"/>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'META 6 A, B, C e D'!$A$46:$A$50</c:f>
              <c:strCache>
                <c:ptCount val="5"/>
                <c:pt idx="0">
                  <c:v>2016</c:v>
                </c:pt>
                <c:pt idx="1">
                  <c:v>2017</c:v>
                </c:pt>
                <c:pt idx="2">
                  <c:v>2019</c:v>
                </c:pt>
                <c:pt idx="3">
                  <c:v>2020</c:v>
                </c:pt>
                <c:pt idx="4">
                  <c:v>Meta</c:v>
                </c:pt>
              </c:strCache>
            </c:strRef>
          </c:cat>
          <c:val>
            <c:numRef>
              <c:f>'META 6 A, B, C e D'!$B$46:$B$50</c:f>
              <c:numCache>
                <c:formatCode>General</c:formatCode>
                <c:ptCount val="5"/>
                <c:pt idx="0">
                  <c:v>31.08</c:v>
                </c:pt>
                <c:pt idx="1">
                  <c:v>31.08</c:v>
                </c:pt>
                <c:pt idx="2">
                  <c:v>13.33</c:v>
                </c:pt>
                <c:pt idx="3">
                  <c:v>17.329999999999998</c:v>
                </c:pt>
                <c:pt idx="4">
                  <c:v>50</c:v>
                </c:pt>
              </c:numCache>
            </c:numRef>
          </c:val>
          <c:extLst>
            <c:ext xmlns:c14="http://schemas.microsoft.com/office/drawing/2007/8/2/chart" uri="{6F2FDCE9-48DA-4B69-8628-5D25D57E5C99}">
              <c14:invertSolidFillFmt>
                <c14:spPr xmlns:c14="http://schemas.microsoft.com/office/drawing/2007/8/2/chart">
                  <a:solidFill>
                    <a:srgbClr val="FFFFFF"/>
                  </a:solidFill>
                  <a:ln cmpd="sng">
                    <a:solidFill>
                      <a:srgbClr val="000000"/>
                    </a:solidFill>
                  </a:ln>
                </c14:spPr>
              </c14:invertSolidFillFmt>
            </c:ext>
            <c:ext xmlns:c16="http://schemas.microsoft.com/office/drawing/2014/chart" uri="{C3380CC4-5D6E-409C-BE32-E72D297353CC}">
              <c16:uniqueId val="{00000002-401D-4D45-8FE7-80FBD5AD614E}"/>
            </c:ext>
          </c:extLst>
        </c:ser>
        <c:dLbls>
          <c:showLegendKey val="0"/>
          <c:showVal val="0"/>
          <c:showCatName val="0"/>
          <c:showSerName val="0"/>
          <c:showPercent val="0"/>
          <c:showBubbleSize val="0"/>
        </c:dLbls>
        <c:gapWidth val="150"/>
        <c:axId val="879367840"/>
        <c:axId val="131419029"/>
      </c:barChart>
      <c:catAx>
        <c:axId val="879367840"/>
        <c:scaling>
          <c:orientation val="minMax"/>
        </c:scaling>
        <c:delete val="0"/>
        <c:axPos val="b"/>
        <c:numFmt formatCode="General" sourceLinked="1"/>
        <c:majorTickMark val="none"/>
        <c:minorTickMark val="none"/>
        <c:tickLblPos val="nextTo"/>
        <c:txPr>
          <a:bodyPr/>
          <a:lstStyle/>
          <a:p>
            <a:pPr lvl="0">
              <a:defRPr b="0">
                <a:solidFill>
                  <a:srgbClr val="000000"/>
                </a:solidFill>
                <a:latin typeface="+mn-lt"/>
              </a:defRPr>
            </a:pPr>
            <a:endParaRPr lang="pt-BR"/>
          </a:p>
        </c:txPr>
        <c:crossAx val="131419029"/>
        <c:crosses val="autoZero"/>
        <c:auto val="1"/>
        <c:lblAlgn val="ctr"/>
        <c:lblOffset val="100"/>
        <c:noMultiLvlLbl val="1"/>
      </c:catAx>
      <c:valAx>
        <c:axId val="131419029"/>
        <c:scaling>
          <c:orientation val="minMax"/>
        </c:scaling>
        <c:delete val="0"/>
        <c:axPos val="l"/>
        <c:majorGridlines>
          <c:spPr>
            <a:ln>
              <a:solidFill>
                <a:srgbClr val="B7B7B7"/>
              </a:solidFill>
            </a:ln>
          </c:spPr>
        </c:majorGridlines>
        <c:minorGridlines>
          <c:spPr>
            <a:ln>
              <a:solidFill>
                <a:srgbClr val="CCCCCC">
                  <a:alpha val="0"/>
                </a:srgbClr>
              </a:solidFill>
            </a:ln>
          </c:spPr>
        </c:minorGridlines>
        <c:title>
          <c:tx>
            <c:rich>
              <a:bodyPr/>
              <a:lstStyle/>
              <a:p>
                <a:pPr lvl="0">
                  <a:defRPr b="0">
                    <a:solidFill>
                      <a:srgbClr val="000000"/>
                    </a:solidFill>
                    <a:latin typeface="+mn-lt"/>
                  </a:defRPr>
                </a:pPr>
                <a:r>
                  <a:rPr lang="pt-BR" b="0">
                    <a:solidFill>
                      <a:srgbClr val="000000"/>
                    </a:solidFill>
                    <a:latin typeface="+mn-lt"/>
                  </a:rPr>
                  <a:t>%</a:t>
                </a:r>
              </a:p>
            </c:rich>
          </c:tx>
          <c:overlay val="0"/>
        </c:title>
        <c:numFmt formatCode="General" sourceLinked="1"/>
        <c:majorTickMark val="none"/>
        <c:minorTickMark val="none"/>
        <c:tickLblPos val="nextTo"/>
        <c:spPr>
          <a:ln/>
        </c:spPr>
        <c:txPr>
          <a:bodyPr/>
          <a:lstStyle/>
          <a:p>
            <a:pPr lvl="0">
              <a:defRPr b="0">
                <a:solidFill>
                  <a:srgbClr val="000000"/>
                </a:solidFill>
                <a:latin typeface="+mn-lt"/>
              </a:defRPr>
            </a:pPr>
            <a:endParaRPr lang="pt-BR"/>
          </a:p>
        </c:txPr>
        <c:crossAx val="879367840"/>
        <c:crosses val="autoZero"/>
        <c:crossBetween val="between"/>
      </c:valAx>
    </c:plotArea>
    <c:plotVisOnly val="1"/>
    <c:dispBlanksAs val="zero"/>
    <c:showDLblsOverMax val="1"/>
  </c:chart>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1"/>
        <c:ser>
          <c:idx val="0"/>
          <c:order val="0"/>
          <c:tx>
            <c:strRef>
              <c:f>'META 6 A, B, C e D'!$B$64:$B$65</c:f>
              <c:strCache>
                <c:ptCount val="2"/>
                <c:pt idx="0">
                  <c:v>META 6 - INDICADOR 6D</c:v>
                </c:pt>
                <c:pt idx="1">
                  <c:v>%</c:v>
                </c:pt>
              </c:strCache>
            </c:strRef>
          </c:tx>
          <c:spPr>
            <a:solidFill>
              <a:srgbClr val="4285F4"/>
            </a:solidFill>
            <a:ln cmpd="sng">
              <a:solidFill>
                <a:srgbClr val="000000"/>
              </a:solidFill>
            </a:ln>
          </c:spPr>
          <c:invertIfNegative val="1"/>
          <c:dPt>
            <c:idx val="4"/>
            <c:invertIfNegative val="1"/>
            <c:bubble3D val="0"/>
            <c:spPr>
              <a:solidFill>
                <a:schemeClr val="accent4"/>
              </a:solidFill>
              <a:ln cmpd="sng">
                <a:solidFill>
                  <a:srgbClr val="000000"/>
                </a:solidFill>
              </a:ln>
            </c:spPr>
            <c:extLst>
              <c:ext xmlns:c16="http://schemas.microsoft.com/office/drawing/2014/chart" uri="{C3380CC4-5D6E-409C-BE32-E72D297353CC}">
                <c16:uniqueId val="{00000001-6484-4D0A-866A-7EE5FBFE4001}"/>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'META 6 A, B, C e D'!$A$66:$A$70</c:f>
              <c:strCache>
                <c:ptCount val="5"/>
                <c:pt idx="0">
                  <c:v>2016</c:v>
                </c:pt>
                <c:pt idx="1">
                  <c:v>2017</c:v>
                </c:pt>
                <c:pt idx="2">
                  <c:v>2019</c:v>
                </c:pt>
                <c:pt idx="3">
                  <c:v>2020</c:v>
                </c:pt>
                <c:pt idx="4">
                  <c:v>Meta</c:v>
                </c:pt>
              </c:strCache>
            </c:strRef>
          </c:cat>
          <c:val>
            <c:numRef>
              <c:f>'META 6 A, B, C e D'!$B$66:$B$70</c:f>
              <c:numCache>
                <c:formatCode>General</c:formatCode>
                <c:ptCount val="5"/>
                <c:pt idx="0">
                  <c:v>7.56</c:v>
                </c:pt>
                <c:pt idx="1">
                  <c:v>7.56</c:v>
                </c:pt>
                <c:pt idx="2">
                  <c:v>7.27</c:v>
                </c:pt>
                <c:pt idx="3">
                  <c:v>9.17</c:v>
                </c:pt>
                <c:pt idx="4">
                  <c:v>50</c:v>
                </c:pt>
              </c:numCache>
            </c:numRef>
          </c:val>
          <c:extLst>
            <c:ext xmlns:c14="http://schemas.microsoft.com/office/drawing/2007/8/2/chart" uri="{6F2FDCE9-48DA-4B69-8628-5D25D57E5C99}">
              <c14:invertSolidFillFmt>
                <c14:spPr xmlns:c14="http://schemas.microsoft.com/office/drawing/2007/8/2/chart">
                  <a:solidFill>
                    <a:srgbClr val="FFFFFF"/>
                  </a:solidFill>
                  <a:ln cmpd="sng">
                    <a:solidFill>
                      <a:srgbClr val="000000"/>
                    </a:solidFill>
                  </a:ln>
                </c14:spPr>
              </c14:invertSolidFillFmt>
            </c:ext>
            <c:ext xmlns:c16="http://schemas.microsoft.com/office/drawing/2014/chart" uri="{C3380CC4-5D6E-409C-BE32-E72D297353CC}">
              <c16:uniqueId val="{00000002-6484-4D0A-866A-7EE5FBFE4001}"/>
            </c:ext>
          </c:extLst>
        </c:ser>
        <c:dLbls>
          <c:showLegendKey val="0"/>
          <c:showVal val="0"/>
          <c:showCatName val="0"/>
          <c:showSerName val="0"/>
          <c:showPercent val="0"/>
          <c:showBubbleSize val="0"/>
        </c:dLbls>
        <c:gapWidth val="150"/>
        <c:axId val="1976317388"/>
        <c:axId val="1468739496"/>
      </c:barChart>
      <c:catAx>
        <c:axId val="1976317388"/>
        <c:scaling>
          <c:orientation val="minMax"/>
        </c:scaling>
        <c:delete val="0"/>
        <c:axPos val="b"/>
        <c:numFmt formatCode="General" sourceLinked="1"/>
        <c:majorTickMark val="none"/>
        <c:minorTickMark val="none"/>
        <c:tickLblPos val="nextTo"/>
        <c:txPr>
          <a:bodyPr/>
          <a:lstStyle/>
          <a:p>
            <a:pPr lvl="0">
              <a:defRPr b="0">
                <a:solidFill>
                  <a:srgbClr val="000000"/>
                </a:solidFill>
                <a:latin typeface="+mn-lt"/>
              </a:defRPr>
            </a:pPr>
            <a:endParaRPr lang="pt-BR"/>
          </a:p>
        </c:txPr>
        <c:crossAx val="1468739496"/>
        <c:crosses val="autoZero"/>
        <c:auto val="1"/>
        <c:lblAlgn val="ctr"/>
        <c:lblOffset val="100"/>
        <c:noMultiLvlLbl val="1"/>
      </c:catAx>
      <c:valAx>
        <c:axId val="1468739496"/>
        <c:scaling>
          <c:orientation val="minMax"/>
          <c:max val="80"/>
          <c:min val="0"/>
        </c:scaling>
        <c:delete val="0"/>
        <c:axPos val="l"/>
        <c:majorGridlines>
          <c:spPr>
            <a:ln>
              <a:solidFill>
                <a:srgbClr val="B7B7B7"/>
              </a:solidFill>
            </a:ln>
          </c:spPr>
        </c:majorGridlines>
        <c:minorGridlines>
          <c:spPr>
            <a:ln>
              <a:solidFill>
                <a:srgbClr val="CCCCCC">
                  <a:alpha val="0"/>
                </a:srgbClr>
              </a:solidFill>
            </a:ln>
          </c:spPr>
        </c:minorGridlines>
        <c:title>
          <c:tx>
            <c:rich>
              <a:bodyPr/>
              <a:lstStyle/>
              <a:p>
                <a:pPr lvl="0">
                  <a:defRPr b="0">
                    <a:solidFill>
                      <a:srgbClr val="000000"/>
                    </a:solidFill>
                    <a:latin typeface="+mn-lt"/>
                  </a:defRPr>
                </a:pPr>
                <a:r>
                  <a:rPr lang="pt-BR" b="0">
                    <a:solidFill>
                      <a:srgbClr val="000000"/>
                    </a:solidFill>
                    <a:latin typeface="+mn-lt"/>
                  </a:rPr>
                  <a:t>%</a:t>
                </a:r>
              </a:p>
            </c:rich>
          </c:tx>
          <c:overlay val="0"/>
        </c:title>
        <c:numFmt formatCode="General" sourceLinked="1"/>
        <c:majorTickMark val="none"/>
        <c:minorTickMark val="none"/>
        <c:tickLblPos val="nextTo"/>
        <c:spPr>
          <a:ln/>
        </c:spPr>
        <c:txPr>
          <a:bodyPr/>
          <a:lstStyle/>
          <a:p>
            <a:pPr lvl="0">
              <a:defRPr b="0">
                <a:solidFill>
                  <a:srgbClr val="000000"/>
                </a:solidFill>
                <a:latin typeface="+mn-lt"/>
              </a:defRPr>
            </a:pPr>
            <a:endParaRPr lang="pt-BR"/>
          </a:p>
        </c:txPr>
        <c:crossAx val="1976317388"/>
        <c:crosses val="autoZero"/>
        <c:crossBetween val="between"/>
        <c:majorUnit val="10"/>
        <c:minorUnit val="2"/>
      </c:valAx>
    </c:plotArea>
    <c:plotVisOnly val="1"/>
    <c:dispBlanksAs val="zero"/>
    <c:showDLblsOverMax val="1"/>
  </c:chart>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1"/>
        <c:ser>
          <c:idx val="0"/>
          <c:order val="0"/>
          <c:tx>
            <c:strRef>
              <c:f>'META 7 A, B e C'!$B$2</c:f>
              <c:strCache>
                <c:ptCount val="1"/>
                <c:pt idx="0">
                  <c:v>%</c:v>
                </c:pt>
              </c:strCache>
            </c:strRef>
          </c:tx>
          <c:spPr>
            <a:solidFill>
              <a:srgbClr val="4285F4"/>
            </a:solidFill>
            <a:ln cmpd="sng">
              <a:solidFill>
                <a:srgbClr val="000000"/>
              </a:solidFill>
            </a:ln>
          </c:spPr>
          <c:invertIfNegative val="1"/>
          <c:dPt>
            <c:idx val="4"/>
            <c:invertIfNegative val="1"/>
            <c:bubble3D val="0"/>
            <c:spPr>
              <a:solidFill>
                <a:schemeClr val="accent5"/>
              </a:solidFill>
              <a:ln cmpd="sng">
                <a:solidFill>
                  <a:srgbClr val="000000"/>
                </a:solidFill>
              </a:ln>
            </c:spPr>
            <c:extLst>
              <c:ext xmlns:c16="http://schemas.microsoft.com/office/drawing/2014/chart" uri="{C3380CC4-5D6E-409C-BE32-E72D297353CC}">
                <c16:uniqueId val="{00000001-BAA9-4386-8B6A-3C0123F43D9D}"/>
              </c:ext>
            </c:extLst>
          </c:dPt>
          <c:dPt>
            <c:idx val="5"/>
            <c:invertIfNegative val="1"/>
            <c:bubble3D val="0"/>
            <c:spPr>
              <a:solidFill>
                <a:schemeClr val="accent3"/>
              </a:solidFill>
              <a:ln cmpd="sng">
                <a:solidFill>
                  <a:srgbClr val="000000"/>
                </a:solidFill>
              </a:ln>
            </c:spPr>
            <c:extLst>
              <c:ext xmlns:c16="http://schemas.microsoft.com/office/drawing/2014/chart" uri="{C3380CC4-5D6E-409C-BE32-E72D297353CC}">
                <c16:uniqueId val="{00000003-BAA9-4386-8B6A-3C0123F43D9D}"/>
              </c:ext>
            </c:extLst>
          </c:dPt>
          <c:dPt>
            <c:idx val="6"/>
            <c:invertIfNegative val="1"/>
            <c:bubble3D val="0"/>
            <c:spPr>
              <a:solidFill>
                <a:schemeClr val="accent4"/>
              </a:solidFill>
              <a:ln cmpd="sng">
                <a:solidFill>
                  <a:srgbClr val="000000"/>
                </a:solidFill>
              </a:ln>
            </c:spPr>
            <c:extLst>
              <c:ext xmlns:c16="http://schemas.microsoft.com/office/drawing/2014/chart" uri="{C3380CC4-5D6E-409C-BE32-E72D297353CC}">
                <c16:uniqueId val="{00000005-BAA9-4386-8B6A-3C0123F43D9D}"/>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'META 7 A, B e C'!$A$3:$A$9</c:f>
              <c:strCache>
                <c:ptCount val="7"/>
                <c:pt idx="0">
                  <c:v>2016</c:v>
                </c:pt>
                <c:pt idx="1">
                  <c:v>2017</c:v>
                </c:pt>
                <c:pt idx="2">
                  <c:v>2019</c:v>
                </c:pt>
                <c:pt idx="3">
                  <c:v>2020</c:v>
                </c:pt>
                <c:pt idx="4">
                  <c:v>2020 SP</c:v>
                </c:pt>
                <c:pt idx="5">
                  <c:v>2019 Brasil</c:v>
                </c:pt>
                <c:pt idx="6">
                  <c:v>Meta</c:v>
                </c:pt>
              </c:strCache>
            </c:strRef>
          </c:cat>
          <c:val>
            <c:numRef>
              <c:f>'META 7 A, B e C'!$B$3:$B$9</c:f>
              <c:numCache>
                <c:formatCode>General</c:formatCode>
                <c:ptCount val="7"/>
                <c:pt idx="0">
                  <c:v>6.8</c:v>
                </c:pt>
                <c:pt idx="1">
                  <c:v>6.9</c:v>
                </c:pt>
                <c:pt idx="2">
                  <c:v>6.9</c:v>
                </c:pt>
                <c:pt idx="3">
                  <c:v>6.9</c:v>
                </c:pt>
                <c:pt idx="4">
                  <c:v>6.6</c:v>
                </c:pt>
                <c:pt idx="5">
                  <c:v>5.9</c:v>
                </c:pt>
                <c:pt idx="6">
                  <c:v>6.4</c:v>
                </c:pt>
              </c:numCache>
            </c:numRef>
          </c:val>
          <c:extLst>
            <c:ext xmlns:c14="http://schemas.microsoft.com/office/drawing/2007/8/2/chart" uri="{6F2FDCE9-48DA-4B69-8628-5D25D57E5C99}">
              <c14:invertSolidFillFmt>
                <c14:spPr xmlns:c14="http://schemas.microsoft.com/office/drawing/2007/8/2/chart">
                  <a:solidFill>
                    <a:srgbClr val="FFFFFF"/>
                  </a:solidFill>
                  <a:ln cmpd="sng">
                    <a:solidFill>
                      <a:srgbClr val="000000"/>
                    </a:solidFill>
                  </a:ln>
                </c14:spPr>
              </c14:invertSolidFillFmt>
            </c:ext>
            <c:ext xmlns:c16="http://schemas.microsoft.com/office/drawing/2014/chart" uri="{C3380CC4-5D6E-409C-BE32-E72D297353CC}">
              <c16:uniqueId val="{00000006-BAA9-4386-8B6A-3C0123F43D9D}"/>
            </c:ext>
          </c:extLst>
        </c:ser>
        <c:dLbls>
          <c:showLegendKey val="0"/>
          <c:showVal val="0"/>
          <c:showCatName val="0"/>
          <c:showSerName val="0"/>
          <c:showPercent val="0"/>
          <c:showBubbleSize val="0"/>
        </c:dLbls>
        <c:gapWidth val="150"/>
        <c:axId val="1774767178"/>
        <c:axId val="674625418"/>
      </c:barChart>
      <c:catAx>
        <c:axId val="1774767178"/>
        <c:scaling>
          <c:orientation val="minMax"/>
        </c:scaling>
        <c:delete val="0"/>
        <c:axPos val="b"/>
        <c:numFmt formatCode="General" sourceLinked="1"/>
        <c:majorTickMark val="none"/>
        <c:minorTickMark val="none"/>
        <c:tickLblPos val="nextTo"/>
        <c:txPr>
          <a:bodyPr/>
          <a:lstStyle/>
          <a:p>
            <a:pPr lvl="0">
              <a:defRPr b="0">
                <a:solidFill>
                  <a:srgbClr val="000000"/>
                </a:solidFill>
                <a:latin typeface="+mn-lt"/>
              </a:defRPr>
            </a:pPr>
            <a:endParaRPr lang="pt-BR"/>
          </a:p>
        </c:txPr>
        <c:crossAx val="674625418"/>
        <c:crosses val="autoZero"/>
        <c:auto val="1"/>
        <c:lblAlgn val="ctr"/>
        <c:lblOffset val="100"/>
        <c:noMultiLvlLbl val="1"/>
      </c:catAx>
      <c:valAx>
        <c:axId val="674625418"/>
        <c:scaling>
          <c:orientation val="minMax"/>
          <c:min val="0"/>
        </c:scaling>
        <c:delete val="0"/>
        <c:axPos val="l"/>
        <c:majorGridlines>
          <c:spPr>
            <a:ln>
              <a:solidFill>
                <a:srgbClr val="B7B7B7"/>
              </a:solidFill>
            </a:ln>
          </c:spPr>
        </c:majorGridlines>
        <c:minorGridlines>
          <c:spPr>
            <a:ln>
              <a:solidFill>
                <a:srgbClr val="CCCCCC">
                  <a:alpha val="0"/>
                </a:srgbClr>
              </a:solidFill>
            </a:ln>
          </c:spPr>
        </c:minorGridlines>
        <c:title>
          <c:tx>
            <c:rich>
              <a:bodyPr/>
              <a:lstStyle/>
              <a:p>
                <a:pPr lvl="0">
                  <a:defRPr b="0">
                    <a:solidFill>
                      <a:srgbClr val="000000"/>
                    </a:solidFill>
                    <a:latin typeface="+mn-lt"/>
                  </a:defRPr>
                </a:pPr>
                <a:r>
                  <a:rPr lang="pt-BR" b="0">
                    <a:solidFill>
                      <a:srgbClr val="000000"/>
                    </a:solidFill>
                    <a:latin typeface="+mn-lt"/>
                  </a:rPr>
                  <a:t>%</a:t>
                </a:r>
              </a:p>
            </c:rich>
          </c:tx>
          <c:layout/>
          <c:overlay val="0"/>
        </c:title>
        <c:numFmt formatCode="General" sourceLinked="1"/>
        <c:majorTickMark val="none"/>
        <c:minorTickMark val="none"/>
        <c:tickLblPos val="nextTo"/>
        <c:spPr>
          <a:ln/>
        </c:spPr>
        <c:txPr>
          <a:bodyPr/>
          <a:lstStyle/>
          <a:p>
            <a:pPr lvl="0">
              <a:defRPr b="0">
                <a:solidFill>
                  <a:srgbClr val="000000"/>
                </a:solidFill>
                <a:latin typeface="+mn-lt"/>
              </a:defRPr>
            </a:pPr>
            <a:endParaRPr lang="pt-BR"/>
          </a:p>
        </c:txPr>
        <c:crossAx val="1774767178"/>
        <c:crosses val="autoZero"/>
        <c:crossBetween val="between"/>
      </c:valAx>
    </c:plotArea>
    <c:plotVisOnly val="1"/>
    <c:dispBlanksAs val="zero"/>
    <c:showDLblsOverMax val="1"/>
  </c:chart>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1"/>
        <c:ser>
          <c:idx val="0"/>
          <c:order val="0"/>
          <c:tx>
            <c:strRef>
              <c:f>'META 7 A, B e C'!$B$25</c:f>
              <c:strCache>
                <c:ptCount val="1"/>
                <c:pt idx="0">
                  <c:v>%</c:v>
                </c:pt>
              </c:strCache>
            </c:strRef>
          </c:tx>
          <c:spPr>
            <a:solidFill>
              <a:srgbClr val="4285F4"/>
            </a:solidFill>
            <a:ln cmpd="sng">
              <a:solidFill>
                <a:srgbClr val="000000"/>
              </a:solidFill>
            </a:ln>
          </c:spPr>
          <c:invertIfNegative val="1"/>
          <c:dPt>
            <c:idx val="4"/>
            <c:invertIfNegative val="1"/>
            <c:bubble3D val="0"/>
            <c:spPr>
              <a:solidFill>
                <a:schemeClr val="accent5"/>
              </a:solidFill>
              <a:ln cmpd="sng">
                <a:solidFill>
                  <a:srgbClr val="000000"/>
                </a:solidFill>
              </a:ln>
            </c:spPr>
            <c:extLst>
              <c:ext xmlns:c16="http://schemas.microsoft.com/office/drawing/2014/chart" uri="{C3380CC4-5D6E-409C-BE32-E72D297353CC}">
                <c16:uniqueId val="{00000001-E8E1-470A-A2D2-D204C3CE7749}"/>
              </c:ext>
            </c:extLst>
          </c:dPt>
          <c:dPt>
            <c:idx val="5"/>
            <c:invertIfNegative val="1"/>
            <c:bubble3D val="0"/>
            <c:spPr>
              <a:solidFill>
                <a:schemeClr val="accent3"/>
              </a:solidFill>
              <a:ln cmpd="sng">
                <a:solidFill>
                  <a:srgbClr val="000000"/>
                </a:solidFill>
              </a:ln>
            </c:spPr>
            <c:extLst>
              <c:ext xmlns:c16="http://schemas.microsoft.com/office/drawing/2014/chart" uri="{C3380CC4-5D6E-409C-BE32-E72D297353CC}">
                <c16:uniqueId val="{00000003-E8E1-470A-A2D2-D204C3CE7749}"/>
              </c:ext>
            </c:extLst>
          </c:dPt>
          <c:dPt>
            <c:idx val="6"/>
            <c:invertIfNegative val="1"/>
            <c:bubble3D val="0"/>
            <c:spPr>
              <a:solidFill>
                <a:srgbClr val="00B050"/>
              </a:solidFill>
              <a:ln cmpd="sng">
                <a:solidFill>
                  <a:srgbClr val="000000"/>
                </a:solidFill>
              </a:ln>
            </c:spPr>
            <c:extLst>
              <c:ext xmlns:c16="http://schemas.microsoft.com/office/drawing/2014/chart" uri="{C3380CC4-5D6E-409C-BE32-E72D297353CC}">
                <c16:uniqueId val="{00000005-E8E1-470A-A2D2-D204C3CE7749}"/>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trendline>
            <c:trendlineType val="linear"/>
            <c:dispRSqr val="0"/>
            <c:dispEq val="0"/>
          </c:trendline>
          <c:cat>
            <c:strRef>
              <c:f>'META 7 A, B e C'!$A$26:$A$32</c:f>
              <c:strCache>
                <c:ptCount val="7"/>
                <c:pt idx="0">
                  <c:v>2016</c:v>
                </c:pt>
                <c:pt idx="1">
                  <c:v>2017</c:v>
                </c:pt>
                <c:pt idx="2">
                  <c:v>2019</c:v>
                </c:pt>
                <c:pt idx="3">
                  <c:v>2020</c:v>
                </c:pt>
                <c:pt idx="4">
                  <c:v>2020 SP</c:v>
                </c:pt>
                <c:pt idx="5">
                  <c:v>Brasil 2019</c:v>
                </c:pt>
                <c:pt idx="6">
                  <c:v>Meta</c:v>
                </c:pt>
              </c:strCache>
            </c:strRef>
          </c:cat>
          <c:val>
            <c:numRef>
              <c:f>'META 7 A, B e C'!$B$26:$B$32</c:f>
              <c:numCache>
                <c:formatCode>General</c:formatCode>
                <c:ptCount val="7"/>
                <c:pt idx="0">
                  <c:v>4.5999999999999996</c:v>
                </c:pt>
                <c:pt idx="1">
                  <c:v>4.9000000000000004</c:v>
                </c:pt>
                <c:pt idx="2">
                  <c:v>5.6</c:v>
                </c:pt>
                <c:pt idx="3">
                  <c:v>5.6</c:v>
                </c:pt>
                <c:pt idx="4">
                  <c:v>5.2</c:v>
                </c:pt>
                <c:pt idx="5">
                  <c:v>4.9000000000000004</c:v>
                </c:pt>
                <c:pt idx="6">
                  <c:v>5.7</c:v>
                </c:pt>
              </c:numCache>
            </c:numRef>
          </c:val>
          <c:extLst>
            <c:ext xmlns:c14="http://schemas.microsoft.com/office/drawing/2007/8/2/chart" uri="{6F2FDCE9-48DA-4B69-8628-5D25D57E5C99}">
              <c14:invertSolidFillFmt>
                <c14:spPr xmlns:c14="http://schemas.microsoft.com/office/drawing/2007/8/2/chart">
                  <a:solidFill>
                    <a:srgbClr val="FFFFFF"/>
                  </a:solidFill>
                  <a:ln cmpd="sng">
                    <a:solidFill>
                      <a:srgbClr val="000000"/>
                    </a:solidFill>
                  </a:ln>
                </c14:spPr>
              </c14:invertSolidFillFmt>
            </c:ext>
            <c:ext xmlns:c16="http://schemas.microsoft.com/office/drawing/2014/chart" uri="{C3380CC4-5D6E-409C-BE32-E72D297353CC}">
              <c16:uniqueId val="{00000006-E8E1-470A-A2D2-D204C3CE7749}"/>
            </c:ext>
          </c:extLst>
        </c:ser>
        <c:dLbls>
          <c:showLegendKey val="0"/>
          <c:showVal val="0"/>
          <c:showCatName val="0"/>
          <c:showSerName val="0"/>
          <c:showPercent val="0"/>
          <c:showBubbleSize val="0"/>
        </c:dLbls>
        <c:gapWidth val="150"/>
        <c:axId val="141047025"/>
        <c:axId val="474525868"/>
      </c:barChart>
      <c:catAx>
        <c:axId val="141047025"/>
        <c:scaling>
          <c:orientation val="minMax"/>
        </c:scaling>
        <c:delete val="0"/>
        <c:axPos val="b"/>
        <c:numFmt formatCode="General" sourceLinked="1"/>
        <c:majorTickMark val="none"/>
        <c:minorTickMark val="none"/>
        <c:tickLblPos val="nextTo"/>
        <c:txPr>
          <a:bodyPr/>
          <a:lstStyle/>
          <a:p>
            <a:pPr lvl="0">
              <a:defRPr b="0">
                <a:solidFill>
                  <a:srgbClr val="000000"/>
                </a:solidFill>
                <a:latin typeface="+mn-lt"/>
              </a:defRPr>
            </a:pPr>
            <a:endParaRPr lang="pt-BR"/>
          </a:p>
        </c:txPr>
        <c:crossAx val="474525868"/>
        <c:crosses val="autoZero"/>
        <c:auto val="1"/>
        <c:lblAlgn val="ctr"/>
        <c:lblOffset val="100"/>
        <c:noMultiLvlLbl val="1"/>
      </c:catAx>
      <c:valAx>
        <c:axId val="474525868"/>
        <c:scaling>
          <c:orientation val="minMax"/>
        </c:scaling>
        <c:delete val="0"/>
        <c:axPos val="l"/>
        <c:majorGridlines>
          <c:spPr>
            <a:ln>
              <a:solidFill>
                <a:srgbClr val="B7B7B7"/>
              </a:solidFill>
            </a:ln>
          </c:spPr>
        </c:majorGridlines>
        <c:minorGridlines>
          <c:spPr>
            <a:ln>
              <a:solidFill>
                <a:srgbClr val="CCCCCC">
                  <a:alpha val="0"/>
                </a:srgbClr>
              </a:solidFill>
            </a:ln>
          </c:spPr>
        </c:minorGridlines>
        <c:title>
          <c:tx>
            <c:rich>
              <a:bodyPr/>
              <a:lstStyle/>
              <a:p>
                <a:pPr lvl="0">
                  <a:defRPr b="0">
                    <a:solidFill>
                      <a:srgbClr val="000000"/>
                    </a:solidFill>
                    <a:latin typeface="+mn-lt"/>
                  </a:defRPr>
                </a:pPr>
                <a:r>
                  <a:rPr lang="pt-BR" b="0">
                    <a:solidFill>
                      <a:srgbClr val="000000"/>
                    </a:solidFill>
                    <a:latin typeface="+mn-lt"/>
                  </a:rPr>
                  <a:t>%</a:t>
                </a:r>
              </a:p>
            </c:rich>
          </c:tx>
          <c:layout/>
          <c:overlay val="0"/>
        </c:title>
        <c:numFmt formatCode="General" sourceLinked="1"/>
        <c:majorTickMark val="none"/>
        <c:minorTickMark val="none"/>
        <c:tickLblPos val="nextTo"/>
        <c:spPr>
          <a:ln/>
        </c:spPr>
        <c:txPr>
          <a:bodyPr/>
          <a:lstStyle/>
          <a:p>
            <a:pPr lvl="0">
              <a:defRPr b="0">
                <a:solidFill>
                  <a:srgbClr val="000000"/>
                </a:solidFill>
                <a:latin typeface="+mn-lt"/>
              </a:defRPr>
            </a:pPr>
            <a:endParaRPr lang="pt-BR"/>
          </a:p>
        </c:txPr>
        <c:crossAx val="141047025"/>
        <c:crosses val="autoZero"/>
        <c:crossBetween val="between"/>
      </c:valAx>
    </c:plotArea>
    <c:plotVisOnly val="1"/>
    <c:dispBlanksAs val="zero"/>
    <c:showDLblsOverMax val="1"/>
  </c:chart>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1"/>
        <c:ser>
          <c:idx val="0"/>
          <c:order val="0"/>
          <c:tx>
            <c:strRef>
              <c:f>'META 7 A, B e C'!$B$48</c:f>
              <c:strCache>
                <c:ptCount val="1"/>
                <c:pt idx="0">
                  <c:v>%</c:v>
                </c:pt>
              </c:strCache>
            </c:strRef>
          </c:tx>
          <c:spPr>
            <a:solidFill>
              <a:srgbClr val="4285F4"/>
            </a:solidFill>
            <a:ln cmpd="sng">
              <a:solidFill>
                <a:srgbClr val="000000"/>
              </a:solidFill>
            </a:ln>
          </c:spPr>
          <c:invertIfNegative val="1"/>
          <c:dPt>
            <c:idx val="4"/>
            <c:invertIfNegative val="1"/>
            <c:bubble3D val="0"/>
            <c:spPr>
              <a:solidFill>
                <a:schemeClr val="accent5"/>
              </a:solidFill>
              <a:ln cmpd="sng">
                <a:solidFill>
                  <a:srgbClr val="000000"/>
                </a:solidFill>
              </a:ln>
            </c:spPr>
            <c:extLst>
              <c:ext xmlns:c16="http://schemas.microsoft.com/office/drawing/2014/chart" uri="{C3380CC4-5D6E-409C-BE32-E72D297353CC}">
                <c16:uniqueId val="{00000001-1C40-4F5D-975B-561F09DB7992}"/>
              </c:ext>
            </c:extLst>
          </c:dPt>
          <c:dPt>
            <c:idx val="5"/>
            <c:invertIfNegative val="1"/>
            <c:bubble3D val="0"/>
            <c:spPr>
              <a:solidFill>
                <a:schemeClr val="accent3"/>
              </a:solidFill>
              <a:ln cmpd="sng">
                <a:solidFill>
                  <a:srgbClr val="000000"/>
                </a:solidFill>
              </a:ln>
            </c:spPr>
            <c:extLst>
              <c:ext xmlns:c16="http://schemas.microsoft.com/office/drawing/2014/chart" uri="{C3380CC4-5D6E-409C-BE32-E72D297353CC}">
                <c16:uniqueId val="{00000003-1C40-4F5D-975B-561F09DB7992}"/>
              </c:ext>
            </c:extLst>
          </c:dPt>
          <c:dPt>
            <c:idx val="6"/>
            <c:invertIfNegative val="1"/>
            <c:bubble3D val="0"/>
            <c:spPr>
              <a:solidFill>
                <a:srgbClr val="00B050"/>
              </a:solidFill>
              <a:ln cmpd="sng">
                <a:solidFill>
                  <a:srgbClr val="000000"/>
                </a:solidFill>
              </a:ln>
            </c:spPr>
            <c:extLst>
              <c:ext xmlns:c16="http://schemas.microsoft.com/office/drawing/2014/chart" uri="{C3380CC4-5D6E-409C-BE32-E72D297353CC}">
                <c16:uniqueId val="{00000005-1C40-4F5D-975B-561F09DB7992}"/>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trendline>
            <c:trendlineType val="linear"/>
            <c:dispRSqr val="0"/>
            <c:dispEq val="0"/>
          </c:trendline>
          <c:cat>
            <c:strRef>
              <c:f>'META 7 A, B e C'!$A$49:$A$55</c:f>
              <c:strCache>
                <c:ptCount val="7"/>
                <c:pt idx="0">
                  <c:v>2016</c:v>
                </c:pt>
                <c:pt idx="1">
                  <c:v>2017</c:v>
                </c:pt>
                <c:pt idx="2">
                  <c:v>2019</c:v>
                </c:pt>
                <c:pt idx="3">
                  <c:v>2020</c:v>
                </c:pt>
                <c:pt idx="4">
                  <c:v>2020 SP</c:v>
                </c:pt>
                <c:pt idx="5">
                  <c:v>2019 Brasil</c:v>
                </c:pt>
                <c:pt idx="6">
                  <c:v>Meta</c:v>
                </c:pt>
              </c:strCache>
            </c:strRef>
          </c:cat>
          <c:val>
            <c:numRef>
              <c:f>'META 7 A, B e C'!$B$49:$B$55</c:f>
              <c:numCache>
                <c:formatCode>General</c:formatCode>
                <c:ptCount val="7"/>
                <c:pt idx="0">
                  <c:v>3.9</c:v>
                </c:pt>
                <c:pt idx="1">
                  <c:v>3.9</c:v>
                </c:pt>
                <c:pt idx="2">
                  <c:v>4.4000000000000004</c:v>
                </c:pt>
                <c:pt idx="3">
                  <c:v>4.4000000000000004</c:v>
                </c:pt>
                <c:pt idx="4">
                  <c:v>4.3</c:v>
                </c:pt>
                <c:pt idx="5">
                  <c:v>4.2</c:v>
                </c:pt>
                <c:pt idx="6">
                  <c:v>4.5999999999999996</c:v>
                </c:pt>
              </c:numCache>
            </c:numRef>
          </c:val>
          <c:extLst>
            <c:ext xmlns:c14="http://schemas.microsoft.com/office/drawing/2007/8/2/chart" uri="{6F2FDCE9-48DA-4B69-8628-5D25D57E5C99}">
              <c14:invertSolidFillFmt>
                <c14:spPr xmlns:c14="http://schemas.microsoft.com/office/drawing/2007/8/2/chart">
                  <a:solidFill>
                    <a:srgbClr val="FFFFFF"/>
                  </a:solidFill>
                  <a:ln cmpd="sng">
                    <a:solidFill>
                      <a:srgbClr val="000000"/>
                    </a:solidFill>
                  </a:ln>
                </c14:spPr>
              </c14:invertSolidFillFmt>
            </c:ext>
            <c:ext xmlns:c16="http://schemas.microsoft.com/office/drawing/2014/chart" uri="{C3380CC4-5D6E-409C-BE32-E72D297353CC}">
              <c16:uniqueId val="{00000006-1C40-4F5D-975B-561F09DB7992}"/>
            </c:ext>
          </c:extLst>
        </c:ser>
        <c:dLbls>
          <c:showLegendKey val="0"/>
          <c:showVal val="0"/>
          <c:showCatName val="0"/>
          <c:showSerName val="0"/>
          <c:showPercent val="0"/>
          <c:showBubbleSize val="0"/>
        </c:dLbls>
        <c:gapWidth val="150"/>
        <c:axId val="140377899"/>
        <c:axId val="1395609769"/>
      </c:barChart>
      <c:catAx>
        <c:axId val="140377899"/>
        <c:scaling>
          <c:orientation val="minMax"/>
        </c:scaling>
        <c:delete val="0"/>
        <c:axPos val="b"/>
        <c:numFmt formatCode="General" sourceLinked="1"/>
        <c:majorTickMark val="none"/>
        <c:minorTickMark val="none"/>
        <c:tickLblPos val="nextTo"/>
        <c:txPr>
          <a:bodyPr/>
          <a:lstStyle/>
          <a:p>
            <a:pPr lvl="0">
              <a:defRPr b="0">
                <a:solidFill>
                  <a:srgbClr val="000000"/>
                </a:solidFill>
                <a:latin typeface="+mn-lt"/>
              </a:defRPr>
            </a:pPr>
            <a:endParaRPr lang="pt-BR"/>
          </a:p>
        </c:txPr>
        <c:crossAx val="1395609769"/>
        <c:crosses val="autoZero"/>
        <c:auto val="1"/>
        <c:lblAlgn val="ctr"/>
        <c:lblOffset val="100"/>
        <c:noMultiLvlLbl val="1"/>
      </c:catAx>
      <c:valAx>
        <c:axId val="1395609769"/>
        <c:scaling>
          <c:orientation val="minMax"/>
          <c:max val="5.5"/>
          <c:min val="0"/>
        </c:scaling>
        <c:delete val="0"/>
        <c:axPos val="l"/>
        <c:majorGridlines>
          <c:spPr>
            <a:ln>
              <a:solidFill>
                <a:srgbClr val="B7B7B7"/>
              </a:solidFill>
            </a:ln>
          </c:spPr>
        </c:majorGridlines>
        <c:minorGridlines>
          <c:spPr>
            <a:ln>
              <a:solidFill>
                <a:srgbClr val="CCCCCC">
                  <a:alpha val="0"/>
                </a:srgbClr>
              </a:solidFill>
            </a:ln>
          </c:spPr>
        </c:minorGridlines>
        <c:title>
          <c:tx>
            <c:rich>
              <a:bodyPr/>
              <a:lstStyle/>
              <a:p>
                <a:pPr lvl="0">
                  <a:defRPr b="0">
                    <a:solidFill>
                      <a:srgbClr val="000000"/>
                    </a:solidFill>
                    <a:latin typeface="+mn-lt"/>
                  </a:defRPr>
                </a:pPr>
                <a:r>
                  <a:rPr lang="pt-BR" b="0">
                    <a:solidFill>
                      <a:srgbClr val="000000"/>
                    </a:solidFill>
                    <a:latin typeface="+mn-lt"/>
                  </a:rPr>
                  <a:t>%</a:t>
                </a:r>
              </a:p>
            </c:rich>
          </c:tx>
          <c:layout/>
          <c:overlay val="0"/>
        </c:title>
        <c:numFmt formatCode="General" sourceLinked="1"/>
        <c:majorTickMark val="none"/>
        <c:minorTickMark val="none"/>
        <c:tickLblPos val="nextTo"/>
        <c:spPr>
          <a:ln/>
        </c:spPr>
        <c:txPr>
          <a:bodyPr/>
          <a:lstStyle/>
          <a:p>
            <a:pPr lvl="0">
              <a:defRPr b="0">
                <a:solidFill>
                  <a:srgbClr val="000000"/>
                </a:solidFill>
                <a:latin typeface="+mn-lt"/>
              </a:defRPr>
            </a:pPr>
            <a:endParaRPr lang="pt-BR"/>
          </a:p>
        </c:txPr>
        <c:crossAx val="140377899"/>
        <c:crosses val="autoZero"/>
        <c:crossBetween val="between"/>
      </c:valAx>
    </c:plotArea>
    <c:plotVisOnly val="1"/>
    <c:dispBlanksAs val="zero"/>
    <c:showDLblsOverMax val="1"/>
  </c:chart>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1"/>
        <c:ser>
          <c:idx val="0"/>
          <c:order val="0"/>
          <c:tx>
            <c:strRef>
              <c:f>'META 8 A e B'!$B$2</c:f>
              <c:strCache>
                <c:ptCount val="1"/>
                <c:pt idx="0">
                  <c:v>%</c:v>
                </c:pt>
              </c:strCache>
            </c:strRef>
          </c:tx>
          <c:spPr>
            <a:solidFill>
              <a:srgbClr val="4285F4"/>
            </a:solidFill>
            <a:ln cmpd="sng">
              <a:solidFill>
                <a:srgbClr val="000000"/>
              </a:solidFill>
            </a:ln>
          </c:spPr>
          <c:invertIfNegative val="1"/>
          <c:dPt>
            <c:idx val="4"/>
            <c:invertIfNegative val="1"/>
            <c:bubble3D val="0"/>
            <c:spPr>
              <a:solidFill>
                <a:schemeClr val="accent4"/>
              </a:solidFill>
              <a:ln cmpd="sng">
                <a:solidFill>
                  <a:srgbClr val="000000"/>
                </a:solidFill>
              </a:ln>
            </c:spPr>
            <c:extLst>
              <c:ext xmlns:c16="http://schemas.microsoft.com/office/drawing/2014/chart" uri="{C3380CC4-5D6E-409C-BE32-E72D297353CC}">
                <c16:uniqueId val="{00000001-669F-4933-A165-EA52D58F71FF}"/>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'META 8 A e B'!$A$3:$A$7</c:f>
              <c:strCache>
                <c:ptCount val="5"/>
                <c:pt idx="0">
                  <c:v>2016</c:v>
                </c:pt>
                <c:pt idx="1">
                  <c:v>2017</c:v>
                </c:pt>
                <c:pt idx="2">
                  <c:v>2019</c:v>
                </c:pt>
                <c:pt idx="3">
                  <c:v>2020</c:v>
                </c:pt>
                <c:pt idx="4">
                  <c:v>Meta</c:v>
                </c:pt>
              </c:strCache>
            </c:strRef>
          </c:cat>
          <c:val>
            <c:numRef>
              <c:f>'META 8 A e B'!$B$3:$B$7</c:f>
              <c:numCache>
                <c:formatCode>General</c:formatCode>
                <c:ptCount val="5"/>
                <c:pt idx="0">
                  <c:v>33.5</c:v>
                </c:pt>
                <c:pt idx="1">
                  <c:v>33.5</c:v>
                </c:pt>
                <c:pt idx="2">
                  <c:v>33.5</c:v>
                </c:pt>
                <c:pt idx="3">
                  <c:v>33.5</c:v>
                </c:pt>
                <c:pt idx="4">
                  <c:v>100</c:v>
                </c:pt>
              </c:numCache>
            </c:numRef>
          </c:val>
          <c:extLst>
            <c:ext xmlns:c14="http://schemas.microsoft.com/office/drawing/2007/8/2/chart" uri="{6F2FDCE9-48DA-4B69-8628-5D25D57E5C99}">
              <c14:invertSolidFillFmt>
                <c14:spPr xmlns:c14="http://schemas.microsoft.com/office/drawing/2007/8/2/chart">
                  <a:solidFill>
                    <a:srgbClr val="FFFFFF"/>
                  </a:solidFill>
                  <a:ln cmpd="sng">
                    <a:solidFill>
                      <a:srgbClr val="000000"/>
                    </a:solidFill>
                  </a:ln>
                </c14:spPr>
              </c14:invertSolidFillFmt>
            </c:ext>
            <c:ext xmlns:c16="http://schemas.microsoft.com/office/drawing/2014/chart" uri="{C3380CC4-5D6E-409C-BE32-E72D297353CC}">
              <c16:uniqueId val="{00000002-669F-4933-A165-EA52D58F71FF}"/>
            </c:ext>
          </c:extLst>
        </c:ser>
        <c:dLbls>
          <c:showLegendKey val="0"/>
          <c:showVal val="0"/>
          <c:showCatName val="0"/>
          <c:showSerName val="0"/>
          <c:showPercent val="0"/>
          <c:showBubbleSize val="0"/>
        </c:dLbls>
        <c:gapWidth val="150"/>
        <c:axId val="1509723444"/>
        <c:axId val="1821376176"/>
      </c:barChart>
      <c:catAx>
        <c:axId val="1509723444"/>
        <c:scaling>
          <c:orientation val="minMax"/>
        </c:scaling>
        <c:delete val="0"/>
        <c:axPos val="b"/>
        <c:numFmt formatCode="General" sourceLinked="1"/>
        <c:majorTickMark val="none"/>
        <c:minorTickMark val="none"/>
        <c:tickLblPos val="nextTo"/>
        <c:txPr>
          <a:bodyPr/>
          <a:lstStyle/>
          <a:p>
            <a:pPr lvl="0">
              <a:defRPr b="0">
                <a:solidFill>
                  <a:srgbClr val="000000"/>
                </a:solidFill>
                <a:latin typeface="+mn-lt"/>
              </a:defRPr>
            </a:pPr>
            <a:endParaRPr lang="pt-BR"/>
          </a:p>
        </c:txPr>
        <c:crossAx val="1821376176"/>
        <c:crosses val="autoZero"/>
        <c:auto val="1"/>
        <c:lblAlgn val="ctr"/>
        <c:lblOffset val="100"/>
        <c:noMultiLvlLbl val="1"/>
      </c:catAx>
      <c:valAx>
        <c:axId val="1821376176"/>
        <c:scaling>
          <c:orientation val="minMax"/>
        </c:scaling>
        <c:delete val="0"/>
        <c:axPos val="l"/>
        <c:majorGridlines>
          <c:spPr>
            <a:ln>
              <a:solidFill>
                <a:srgbClr val="B7B7B7"/>
              </a:solidFill>
            </a:ln>
          </c:spPr>
        </c:majorGridlines>
        <c:minorGridlines>
          <c:spPr>
            <a:ln>
              <a:solidFill>
                <a:srgbClr val="CCCCCC">
                  <a:alpha val="0"/>
                </a:srgbClr>
              </a:solidFill>
            </a:ln>
          </c:spPr>
        </c:minorGridlines>
        <c:title>
          <c:tx>
            <c:rich>
              <a:bodyPr/>
              <a:lstStyle/>
              <a:p>
                <a:pPr lvl="0">
                  <a:defRPr b="0">
                    <a:solidFill>
                      <a:srgbClr val="000000"/>
                    </a:solidFill>
                    <a:latin typeface="+mn-lt"/>
                  </a:defRPr>
                </a:pPr>
                <a:r>
                  <a:rPr lang="pt-BR" b="0">
                    <a:solidFill>
                      <a:srgbClr val="000000"/>
                    </a:solidFill>
                    <a:latin typeface="+mn-lt"/>
                  </a:rPr>
                  <a:t>%</a:t>
                </a:r>
              </a:p>
            </c:rich>
          </c:tx>
          <c:layout/>
          <c:overlay val="0"/>
        </c:title>
        <c:numFmt formatCode="General" sourceLinked="1"/>
        <c:majorTickMark val="none"/>
        <c:minorTickMark val="none"/>
        <c:tickLblPos val="nextTo"/>
        <c:spPr>
          <a:ln/>
        </c:spPr>
        <c:txPr>
          <a:bodyPr/>
          <a:lstStyle/>
          <a:p>
            <a:pPr lvl="0">
              <a:defRPr b="0">
                <a:solidFill>
                  <a:srgbClr val="000000"/>
                </a:solidFill>
                <a:latin typeface="+mn-lt"/>
              </a:defRPr>
            </a:pPr>
            <a:endParaRPr lang="pt-BR"/>
          </a:p>
        </c:txPr>
        <c:crossAx val="1509723444"/>
        <c:crosses val="autoZero"/>
        <c:crossBetween val="between"/>
      </c:valAx>
    </c:plotArea>
    <c:plotVisOnly val="1"/>
    <c:dispBlanksAs val="zero"/>
    <c:showDLblsOverMax val="1"/>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017956798950289"/>
          <c:y val="4.5104164144288125E-2"/>
          <c:w val="0.88139141215617312"/>
          <c:h val="0.77361099676328382"/>
        </c:manualLayout>
      </c:layout>
      <c:barChart>
        <c:barDir val="col"/>
        <c:grouping val="clustered"/>
        <c:varyColors val="1"/>
        <c:ser>
          <c:idx val="0"/>
          <c:order val="0"/>
          <c:tx>
            <c:strRef>
              <c:f>'META 1 A e B'!$B$24</c:f>
              <c:strCache>
                <c:ptCount val="1"/>
                <c:pt idx="0">
                  <c:v>%</c:v>
                </c:pt>
              </c:strCache>
            </c:strRef>
          </c:tx>
          <c:spPr>
            <a:solidFill>
              <a:srgbClr val="4285F4"/>
            </a:solidFill>
            <a:ln cmpd="sng">
              <a:solidFill>
                <a:srgbClr val="000000"/>
              </a:solidFill>
            </a:ln>
          </c:spPr>
          <c:invertIfNegative val="1"/>
          <c:dPt>
            <c:idx val="4"/>
            <c:invertIfNegative val="1"/>
            <c:bubble3D val="0"/>
            <c:spPr>
              <a:solidFill>
                <a:schemeClr val="accent5"/>
              </a:solidFill>
              <a:ln cmpd="sng">
                <a:solidFill>
                  <a:srgbClr val="000000"/>
                </a:solidFill>
              </a:ln>
            </c:spPr>
            <c:extLst>
              <c:ext xmlns:c16="http://schemas.microsoft.com/office/drawing/2014/chart" uri="{C3380CC4-5D6E-409C-BE32-E72D297353CC}">
                <c16:uniqueId val="{00000001-5C41-4A7B-8FB8-A69D723168AC}"/>
              </c:ext>
            </c:extLst>
          </c:dPt>
          <c:dPt>
            <c:idx val="5"/>
            <c:invertIfNegative val="1"/>
            <c:bubble3D val="0"/>
            <c:spPr>
              <a:solidFill>
                <a:schemeClr val="accent3"/>
              </a:solidFill>
              <a:ln cmpd="sng">
                <a:solidFill>
                  <a:srgbClr val="000000"/>
                </a:solidFill>
              </a:ln>
            </c:spPr>
            <c:extLst>
              <c:ext xmlns:c16="http://schemas.microsoft.com/office/drawing/2014/chart" uri="{C3380CC4-5D6E-409C-BE32-E72D297353CC}">
                <c16:uniqueId val="{00000003-5C41-4A7B-8FB8-A69D723168AC}"/>
              </c:ext>
            </c:extLst>
          </c:dPt>
          <c:dPt>
            <c:idx val="6"/>
            <c:invertIfNegative val="1"/>
            <c:bubble3D val="0"/>
            <c:spPr>
              <a:solidFill>
                <a:srgbClr val="00B050"/>
              </a:solidFill>
              <a:ln cmpd="sng">
                <a:solidFill>
                  <a:srgbClr val="000000"/>
                </a:solidFill>
              </a:ln>
            </c:spPr>
            <c:extLst>
              <c:ext xmlns:c16="http://schemas.microsoft.com/office/drawing/2014/chart" uri="{C3380CC4-5D6E-409C-BE32-E72D297353CC}">
                <c16:uniqueId val="{00000005-5C41-4A7B-8FB8-A69D723168AC}"/>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trendline>
            <c:trendlineType val="linear"/>
            <c:dispRSqr val="0"/>
            <c:dispEq val="0"/>
          </c:trendline>
          <c:cat>
            <c:strRef>
              <c:f>'META 1 A e B'!$A$25:$A$31</c:f>
              <c:strCache>
                <c:ptCount val="7"/>
                <c:pt idx="0">
                  <c:v>2016</c:v>
                </c:pt>
                <c:pt idx="1">
                  <c:v>2017</c:v>
                </c:pt>
                <c:pt idx="2">
                  <c:v>2019</c:v>
                </c:pt>
                <c:pt idx="3">
                  <c:v>2020</c:v>
                </c:pt>
                <c:pt idx="4">
                  <c:v>2019 SP</c:v>
                </c:pt>
                <c:pt idx="5">
                  <c:v>2019 Brasil</c:v>
                </c:pt>
                <c:pt idx="6">
                  <c:v>META</c:v>
                </c:pt>
              </c:strCache>
            </c:strRef>
          </c:cat>
          <c:val>
            <c:numRef>
              <c:f>'META 1 A e B'!$B$25:$B$31</c:f>
              <c:numCache>
                <c:formatCode>General</c:formatCode>
                <c:ptCount val="7"/>
                <c:pt idx="0">
                  <c:v>102.22</c:v>
                </c:pt>
                <c:pt idx="1">
                  <c:v>101.14</c:v>
                </c:pt>
                <c:pt idx="2">
                  <c:v>100.02</c:v>
                </c:pt>
                <c:pt idx="3">
                  <c:v>98.69</c:v>
                </c:pt>
                <c:pt idx="4">
                  <c:v>95.6</c:v>
                </c:pt>
                <c:pt idx="5">
                  <c:v>94.1</c:v>
                </c:pt>
                <c:pt idx="6">
                  <c:v>100</c:v>
                </c:pt>
              </c:numCache>
            </c:numRef>
          </c:val>
          <c:extLst>
            <c:ext xmlns:c14="http://schemas.microsoft.com/office/drawing/2007/8/2/chart" uri="{6F2FDCE9-48DA-4B69-8628-5D25D57E5C99}">
              <c14:invertSolidFillFmt>
                <c14:spPr xmlns:c14="http://schemas.microsoft.com/office/drawing/2007/8/2/chart">
                  <a:solidFill>
                    <a:srgbClr val="FFFFFF"/>
                  </a:solidFill>
                  <a:ln cmpd="sng">
                    <a:solidFill>
                      <a:srgbClr val="000000"/>
                    </a:solidFill>
                  </a:ln>
                </c14:spPr>
              </c14:invertSolidFillFmt>
            </c:ext>
            <c:ext xmlns:c16="http://schemas.microsoft.com/office/drawing/2014/chart" uri="{C3380CC4-5D6E-409C-BE32-E72D297353CC}">
              <c16:uniqueId val="{00000006-5C41-4A7B-8FB8-A69D723168AC}"/>
            </c:ext>
          </c:extLst>
        </c:ser>
        <c:dLbls>
          <c:showLegendKey val="0"/>
          <c:showVal val="0"/>
          <c:showCatName val="0"/>
          <c:showSerName val="0"/>
          <c:showPercent val="0"/>
          <c:showBubbleSize val="0"/>
        </c:dLbls>
        <c:gapWidth val="150"/>
        <c:axId val="1956622649"/>
        <c:axId val="1096703807"/>
      </c:barChart>
      <c:catAx>
        <c:axId val="1956622649"/>
        <c:scaling>
          <c:orientation val="minMax"/>
        </c:scaling>
        <c:delete val="0"/>
        <c:axPos val="b"/>
        <c:title>
          <c:tx>
            <c:rich>
              <a:bodyPr/>
              <a:lstStyle/>
              <a:p>
                <a:pPr lvl="0">
                  <a:defRPr b="0">
                    <a:solidFill>
                      <a:srgbClr val="000000"/>
                    </a:solidFill>
                    <a:latin typeface="+mn-lt"/>
                  </a:defRPr>
                </a:pPr>
                <a:r>
                  <a:rPr lang="pt-BR" b="0">
                    <a:solidFill>
                      <a:srgbClr val="000000"/>
                    </a:solidFill>
                    <a:latin typeface="+mn-lt"/>
                  </a:rPr>
                  <a:t>ANO</a:t>
                </a:r>
              </a:p>
            </c:rich>
          </c:tx>
          <c:layout/>
          <c:overlay val="0"/>
        </c:title>
        <c:numFmt formatCode="General" sourceLinked="1"/>
        <c:majorTickMark val="none"/>
        <c:minorTickMark val="none"/>
        <c:tickLblPos val="nextTo"/>
        <c:txPr>
          <a:bodyPr/>
          <a:lstStyle/>
          <a:p>
            <a:pPr lvl="0">
              <a:defRPr b="0">
                <a:solidFill>
                  <a:srgbClr val="000000"/>
                </a:solidFill>
                <a:latin typeface="+mn-lt"/>
              </a:defRPr>
            </a:pPr>
            <a:endParaRPr lang="pt-BR"/>
          </a:p>
        </c:txPr>
        <c:crossAx val="1096703807"/>
        <c:crosses val="autoZero"/>
        <c:auto val="1"/>
        <c:lblAlgn val="ctr"/>
        <c:lblOffset val="100"/>
        <c:noMultiLvlLbl val="1"/>
      </c:catAx>
      <c:valAx>
        <c:axId val="1096703807"/>
        <c:scaling>
          <c:orientation val="minMax"/>
        </c:scaling>
        <c:delete val="0"/>
        <c:axPos val="l"/>
        <c:majorGridlines>
          <c:spPr>
            <a:ln>
              <a:solidFill>
                <a:srgbClr val="B7B7B7"/>
              </a:solidFill>
            </a:ln>
          </c:spPr>
        </c:majorGridlines>
        <c:minorGridlines>
          <c:spPr>
            <a:ln>
              <a:solidFill>
                <a:srgbClr val="CCCCCC">
                  <a:alpha val="0"/>
                </a:srgbClr>
              </a:solidFill>
            </a:ln>
          </c:spPr>
        </c:minorGridlines>
        <c:title>
          <c:tx>
            <c:rich>
              <a:bodyPr/>
              <a:lstStyle/>
              <a:p>
                <a:pPr lvl="0">
                  <a:defRPr b="0">
                    <a:solidFill>
                      <a:srgbClr val="000000"/>
                    </a:solidFill>
                    <a:latin typeface="+mn-lt"/>
                  </a:defRPr>
                </a:pPr>
                <a:r>
                  <a:rPr lang="pt-BR" b="0">
                    <a:solidFill>
                      <a:srgbClr val="000000"/>
                    </a:solidFill>
                    <a:latin typeface="+mn-lt"/>
                  </a:rPr>
                  <a:t>%</a:t>
                </a:r>
              </a:p>
            </c:rich>
          </c:tx>
          <c:layout/>
          <c:overlay val="0"/>
        </c:title>
        <c:numFmt formatCode="General" sourceLinked="1"/>
        <c:majorTickMark val="none"/>
        <c:minorTickMark val="none"/>
        <c:tickLblPos val="nextTo"/>
        <c:spPr>
          <a:ln/>
        </c:spPr>
        <c:txPr>
          <a:bodyPr/>
          <a:lstStyle/>
          <a:p>
            <a:pPr lvl="0">
              <a:defRPr b="0">
                <a:solidFill>
                  <a:srgbClr val="000000"/>
                </a:solidFill>
                <a:latin typeface="+mn-lt"/>
              </a:defRPr>
            </a:pPr>
            <a:endParaRPr lang="pt-BR"/>
          </a:p>
        </c:txPr>
        <c:crossAx val="1956622649"/>
        <c:crosses val="autoZero"/>
        <c:crossBetween val="between"/>
      </c:valAx>
    </c:plotArea>
    <c:plotVisOnly val="1"/>
    <c:dispBlanksAs val="zero"/>
    <c:showDLblsOverMax val="1"/>
  </c:chart>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1"/>
        <c:ser>
          <c:idx val="0"/>
          <c:order val="0"/>
          <c:tx>
            <c:strRef>
              <c:f>'META 8 A e B'!$B$23</c:f>
              <c:strCache>
                <c:ptCount val="1"/>
                <c:pt idx="0">
                  <c:v>%</c:v>
                </c:pt>
              </c:strCache>
            </c:strRef>
          </c:tx>
          <c:spPr>
            <a:solidFill>
              <a:srgbClr val="4285F4"/>
            </a:solidFill>
            <a:ln cmpd="sng">
              <a:solidFill>
                <a:srgbClr val="000000"/>
              </a:solidFill>
            </a:ln>
          </c:spPr>
          <c:invertIfNegative val="1"/>
          <c:dPt>
            <c:idx val="4"/>
            <c:invertIfNegative val="1"/>
            <c:bubble3D val="0"/>
            <c:spPr>
              <a:solidFill>
                <a:schemeClr val="accent4"/>
              </a:solidFill>
              <a:ln cmpd="sng">
                <a:solidFill>
                  <a:srgbClr val="000000"/>
                </a:solidFill>
              </a:ln>
            </c:spPr>
            <c:extLst>
              <c:ext xmlns:c16="http://schemas.microsoft.com/office/drawing/2014/chart" uri="{C3380CC4-5D6E-409C-BE32-E72D297353CC}">
                <c16:uniqueId val="{00000001-70DE-4BC2-B376-4B3A10EEBD6B}"/>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trendline>
            <c:trendlineType val="linear"/>
            <c:dispRSqr val="0"/>
            <c:dispEq val="0"/>
          </c:trendline>
          <c:cat>
            <c:strRef>
              <c:f>'META 8 A e B'!$A$24:$A$28</c:f>
              <c:strCache>
                <c:ptCount val="5"/>
                <c:pt idx="0">
                  <c:v>2016</c:v>
                </c:pt>
                <c:pt idx="1">
                  <c:v>2017</c:v>
                </c:pt>
                <c:pt idx="2">
                  <c:v>2019</c:v>
                </c:pt>
                <c:pt idx="3">
                  <c:v>2020</c:v>
                </c:pt>
                <c:pt idx="4">
                  <c:v>Meta</c:v>
                </c:pt>
              </c:strCache>
            </c:strRef>
          </c:cat>
          <c:val>
            <c:numRef>
              <c:f>'META 8 A e B'!$B$24:$B$28</c:f>
              <c:numCache>
                <c:formatCode>General</c:formatCode>
                <c:ptCount val="5"/>
                <c:pt idx="0">
                  <c:v>89.09</c:v>
                </c:pt>
                <c:pt idx="1">
                  <c:v>89.09</c:v>
                </c:pt>
                <c:pt idx="2">
                  <c:v>89.09</c:v>
                </c:pt>
                <c:pt idx="3">
                  <c:v>89.9</c:v>
                </c:pt>
                <c:pt idx="4">
                  <c:v>100</c:v>
                </c:pt>
              </c:numCache>
            </c:numRef>
          </c:val>
          <c:extLst>
            <c:ext xmlns:c14="http://schemas.microsoft.com/office/drawing/2007/8/2/chart" uri="{6F2FDCE9-48DA-4B69-8628-5D25D57E5C99}">
              <c14:invertSolidFillFmt>
                <c14:spPr xmlns:c14="http://schemas.microsoft.com/office/drawing/2007/8/2/chart">
                  <a:solidFill>
                    <a:srgbClr val="FFFFFF"/>
                  </a:solidFill>
                  <a:ln cmpd="sng">
                    <a:solidFill>
                      <a:srgbClr val="000000"/>
                    </a:solidFill>
                  </a:ln>
                </c14:spPr>
              </c14:invertSolidFillFmt>
            </c:ext>
            <c:ext xmlns:c16="http://schemas.microsoft.com/office/drawing/2014/chart" uri="{C3380CC4-5D6E-409C-BE32-E72D297353CC}">
              <c16:uniqueId val="{00000002-70DE-4BC2-B376-4B3A10EEBD6B}"/>
            </c:ext>
          </c:extLst>
        </c:ser>
        <c:dLbls>
          <c:showLegendKey val="0"/>
          <c:showVal val="0"/>
          <c:showCatName val="0"/>
          <c:showSerName val="0"/>
          <c:showPercent val="0"/>
          <c:showBubbleSize val="0"/>
        </c:dLbls>
        <c:gapWidth val="150"/>
        <c:axId val="371176558"/>
        <c:axId val="1262027862"/>
      </c:barChart>
      <c:catAx>
        <c:axId val="371176558"/>
        <c:scaling>
          <c:orientation val="minMax"/>
        </c:scaling>
        <c:delete val="0"/>
        <c:axPos val="b"/>
        <c:numFmt formatCode="General" sourceLinked="1"/>
        <c:majorTickMark val="none"/>
        <c:minorTickMark val="none"/>
        <c:tickLblPos val="nextTo"/>
        <c:txPr>
          <a:bodyPr/>
          <a:lstStyle/>
          <a:p>
            <a:pPr lvl="0">
              <a:defRPr b="0">
                <a:solidFill>
                  <a:srgbClr val="000000"/>
                </a:solidFill>
                <a:latin typeface="+mn-lt"/>
              </a:defRPr>
            </a:pPr>
            <a:endParaRPr lang="pt-BR"/>
          </a:p>
        </c:txPr>
        <c:crossAx val="1262027862"/>
        <c:crosses val="autoZero"/>
        <c:auto val="1"/>
        <c:lblAlgn val="ctr"/>
        <c:lblOffset val="100"/>
        <c:noMultiLvlLbl val="1"/>
      </c:catAx>
      <c:valAx>
        <c:axId val="1262027862"/>
        <c:scaling>
          <c:orientation val="minMax"/>
          <c:min val="0"/>
        </c:scaling>
        <c:delete val="0"/>
        <c:axPos val="l"/>
        <c:majorGridlines>
          <c:spPr>
            <a:ln>
              <a:solidFill>
                <a:srgbClr val="B7B7B7"/>
              </a:solidFill>
            </a:ln>
          </c:spPr>
        </c:majorGridlines>
        <c:minorGridlines>
          <c:spPr>
            <a:ln>
              <a:solidFill>
                <a:srgbClr val="CCCCCC">
                  <a:alpha val="0"/>
                </a:srgbClr>
              </a:solidFill>
            </a:ln>
          </c:spPr>
        </c:minorGridlines>
        <c:title>
          <c:tx>
            <c:rich>
              <a:bodyPr/>
              <a:lstStyle/>
              <a:p>
                <a:pPr lvl="0">
                  <a:defRPr b="0">
                    <a:solidFill>
                      <a:srgbClr val="000000"/>
                    </a:solidFill>
                    <a:latin typeface="+mn-lt"/>
                  </a:defRPr>
                </a:pPr>
                <a:r>
                  <a:rPr lang="pt-BR" b="0">
                    <a:solidFill>
                      <a:srgbClr val="000000"/>
                    </a:solidFill>
                    <a:latin typeface="+mn-lt"/>
                  </a:rPr>
                  <a:t>%</a:t>
                </a:r>
              </a:p>
            </c:rich>
          </c:tx>
          <c:layout/>
          <c:overlay val="0"/>
        </c:title>
        <c:numFmt formatCode="General" sourceLinked="1"/>
        <c:majorTickMark val="none"/>
        <c:minorTickMark val="none"/>
        <c:tickLblPos val="nextTo"/>
        <c:spPr>
          <a:ln/>
        </c:spPr>
        <c:txPr>
          <a:bodyPr/>
          <a:lstStyle/>
          <a:p>
            <a:pPr lvl="0">
              <a:defRPr b="0">
                <a:solidFill>
                  <a:srgbClr val="000000"/>
                </a:solidFill>
                <a:latin typeface="+mn-lt"/>
              </a:defRPr>
            </a:pPr>
            <a:endParaRPr lang="pt-BR"/>
          </a:p>
        </c:txPr>
        <c:crossAx val="371176558"/>
        <c:crosses val="autoZero"/>
        <c:crossBetween val="between"/>
      </c:valAx>
    </c:plotArea>
    <c:plotVisOnly val="1"/>
    <c:dispBlanksAs val="zero"/>
    <c:showDLblsOverMax val="1"/>
  </c:chart>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1"/>
        <c:ser>
          <c:idx val="0"/>
          <c:order val="0"/>
          <c:tx>
            <c:strRef>
              <c:f>'META 9 A e B'!$B$2</c:f>
              <c:strCache>
                <c:ptCount val="1"/>
                <c:pt idx="0">
                  <c:v>%</c:v>
                </c:pt>
              </c:strCache>
            </c:strRef>
          </c:tx>
          <c:spPr>
            <a:solidFill>
              <a:srgbClr val="4285F4"/>
            </a:solidFill>
            <a:ln cmpd="sng">
              <a:solidFill>
                <a:srgbClr val="000000"/>
              </a:solidFill>
            </a:ln>
          </c:spPr>
          <c:invertIfNegative val="1"/>
          <c:dPt>
            <c:idx val="4"/>
            <c:invertIfNegative val="1"/>
            <c:bubble3D val="0"/>
            <c:spPr>
              <a:solidFill>
                <a:schemeClr val="accent5"/>
              </a:solidFill>
              <a:ln cmpd="sng">
                <a:solidFill>
                  <a:srgbClr val="000000"/>
                </a:solidFill>
              </a:ln>
            </c:spPr>
            <c:extLst>
              <c:ext xmlns:c16="http://schemas.microsoft.com/office/drawing/2014/chart" uri="{C3380CC4-5D6E-409C-BE32-E72D297353CC}">
                <c16:uniqueId val="{00000001-E91D-4F29-A0EA-2A9E7DB13FF1}"/>
              </c:ext>
            </c:extLst>
          </c:dPt>
          <c:dPt>
            <c:idx val="5"/>
            <c:invertIfNegative val="1"/>
            <c:bubble3D val="0"/>
            <c:spPr>
              <a:solidFill>
                <a:schemeClr val="accent3"/>
              </a:solidFill>
              <a:ln cmpd="sng">
                <a:solidFill>
                  <a:srgbClr val="000000"/>
                </a:solidFill>
              </a:ln>
            </c:spPr>
            <c:extLst>
              <c:ext xmlns:c16="http://schemas.microsoft.com/office/drawing/2014/chart" uri="{C3380CC4-5D6E-409C-BE32-E72D297353CC}">
                <c16:uniqueId val="{00000003-E91D-4F29-A0EA-2A9E7DB13FF1}"/>
              </c:ext>
            </c:extLst>
          </c:dPt>
          <c:dPt>
            <c:idx val="6"/>
            <c:invertIfNegative val="1"/>
            <c:bubble3D val="0"/>
            <c:spPr>
              <a:solidFill>
                <a:schemeClr val="accent4"/>
              </a:solidFill>
              <a:ln cmpd="sng">
                <a:solidFill>
                  <a:srgbClr val="000000"/>
                </a:solidFill>
              </a:ln>
            </c:spPr>
            <c:extLst>
              <c:ext xmlns:c16="http://schemas.microsoft.com/office/drawing/2014/chart" uri="{C3380CC4-5D6E-409C-BE32-E72D297353CC}">
                <c16:uniqueId val="{00000005-E91D-4F29-A0EA-2A9E7DB13FF1}"/>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trendline>
            <c:trendlineType val="linear"/>
            <c:dispRSqr val="0"/>
            <c:dispEq val="0"/>
          </c:trendline>
          <c:cat>
            <c:strRef>
              <c:f>'META 9 A e B'!$A$3:$A$9</c:f>
              <c:strCache>
                <c:ptCount val="7"/>
                <c:pt idx="0">
                  <c:v>2016</c:v>
                </c:pt>
                <c:pt idx="1">
                  <c:v>2017</c:v>
                </c:pt>
                <c:pt idx="2">
                  <c:v>2019</c:v>
                </c:pt>
                <c:pt idx="3">
                  <c:v>2020</c:v>
                </c:pt>
                <c:pt idx="4">
                  <c:v>2020 SP</c:v>
                </c:pt>
                <c:pt idx="5">
                  <c:v>2020 Brasil</c:v>
                </c:pt>
                <c:pt idx="6">
                  <c:v>Meta</c:v>
                </c:pt>
              </c:strCache>
            </c:strRef>
          </c:cat>
          <c:val>
            <c:numRef>
              <c:f>'META 9 A e B'!$B$3:$B$9</c:f>
              <c:numCache>
                <c:formatCode>General</c:formatCode>
                <c:ptCount val="7"/>
                <c:pt idx="0">
                  <c:v>97</c:v>
                </c:pt>
                <c:pt idx="1">
                  <c:v>97</c:v>
                </c:pt>
                <c:pt idx="2">
                  <c:v>97</c:v>
                </c:pt>
                <c:pt idx="3">
                  <c:v>97</c:v>
                </c:pt>
                <c:pt idx="4">
                  <c:v>98</c:v>
                </c:pt>
                <c:pt idx="5">
                  <c:v>94.2</c:v>
                </c:pt>
                <c:pt idx="6">
                  <c:v>100</c:v>
                </c:pt>
              </c:numCache>
            </c:numRef>
          </c:val>
          <c:extLst>
            <c:ext xmlns:c14="http://schemas.microsoft.com/office/drawing/2007/8/2/chart" uri="{6F2FDCE9-48DA-4B69-8628-5D25D57E5C99}">
              <c14:invertSolidFillFmt>
                <c14:spPr xmlns:c14="http://schemas.microsoft.com/office/drawing/2007/8/2/chart">
                  <a:solidFill>
                    <a:srgbClr val="FFFFFF"/>
                  </a:solidFill>
                  <a:ln cmpd="sng">
                    <a:solidFill>
                      <a:srgbClr val="000000"/>
                    </a:solidFill>
                  </a:ln>
                </c14:spPr>
              </c14:invertSolidFillFmt>
            </c:ext>
            <c:ext xmlns:c16="http://schemas.microsoft.com/office/drawing/2014/chart" uri="{C3380CC4-5D6E-409C-BE32-E72D297353CC}">
              <c16:uniqueId val="{00000006-E91D-4F29-A0EA-2A9E7DB13FF1}"/>
            </c:ext>
          </c:extLst>
        </c:ser>
        <c:dLbls>
          <c:showLegendKey val="0"/>
          <c:showVal val="0"/>
          <c:showCatName val="0"/>
          <c:showSerName val="0"/>
          <c:showPercent val="0"/>
          <c:showBubbleSize val="0"/>
        </c:dLbls>
        <c:gapWidth val="150"/>
        <c:axId val="1251083840"/>
        <c:axId val="1311317975"/>
      </c:barChart>
      <c:catAx>
        <c:axId val="1251083840"/>
        <c:scaling>
          <c:orientation val="minMax"/>
        </c:scaling>
        <c:delete val="0"/>
        <c:axPos val="b"/>
        <c:numFmt formatCode="General" sourceLinked="1"/>
        <c:majorTickMark val="none"/>
        <c:minorTickMark val="none"/>
        <c:tickLblPos val="nextTo"/>
        <c:txPr>
          <a:bodyPr/>
          <a:lstStyle/>
          <a:p>
            <a:pPr lvl="0">
              <a:defRPr b="0">
                <a:solidFill>
                  <a:srgbClr val="000000"/>
                </a:solidFill>
                <a:latin typeface="+mn-lt"/>
              </a:defRPr>
            </a:pPr>
            <a:endParaRPr lang="pt-BR"/>
          </a:p>
        </c:txPr>
        <c:crossAx val="1311317975"/>
        <c:crosses val="autoZero"/>
        <c:auto val="1"/>
        <c:lblAlgn val="ctr"/>
        <c:lblOffset val="100"/>
        <c:noMultiLvlLbl val="1"/>
      </c:catAx>
      <c:valAx>
        <c:axId val="1311317975"/>
        <c:scaling>
          <c:orientation val="minMax"/>
          <c:min val="50"/>
        </c:scaling>
        <c:delete val="0"/>
        <c:axPos val="l"/>
        <c:majorGridlines>
          <c:spPr>
            <a:ln>
              <a:solidFill>
                <a:srgbClr val="B7B7B7"/>
              </a:solidFill>
            </a:ln>
          </c:spPr>
        </c:majorGridlines>
        <c:minorGridlines>
          <c:spPr>
            <a:ln>
              <a:solidFill>
                <a:srgbClr val="CCCCCC">
                  <a:alpha val="0"/>
                </a:srgbClr>
              </a:solidFill>
            </a:ln>
          </c:spPr>
        </c:minorGridlines>
        <c:title>
          <c:tx>
            <c:rich>
              <a:bodyPr/>
              <a:lstStyle/>
              <a:p>
                <a:pPr lvl="0">
                  <a:defRPr b="0">
                    <a:solidFill>
                      <a:srgbClr val="000000"/>
                    </a:solidFill>
                    <a:latin typeface="+mn-lt"/>
                  </a:defRPr>
                </a:pPr>
                <a:r>
                  <a:rPr lang="pt-BR" b="0">
                    <a:solidFill>
                      <a:srgbClr val="000000"/>
                    </a:solidFill>
                    <a:latin typeface="+mn-lt"/>
                  </a:rPr>
                  <a:t>%</a:t>
                </a:r>
              </a:p>
            </c:rich>
          </c:tx>
          <c:layout/>
          <c:overlay val="0"/>
        </c:title>
        <c:numFmt formatCode="General" sourceLinked="1"/>
        <c:majorTickMark val="none"/>
        <c:minorTickMark val="none"/>
        <c:tickLblPos val="nextTo"/>
        <c:spPr>
          <a:ln/>
        </c:spPr>
        <c:txPr>
          <a:bodyPr/>
          <a:lstStyle/>
          <a:p>
            <a:pPr lvl="0">
              <a:defRPr b="0">
                <a:solidFill>
                  <a:srgbClr val="000000"/>
                </a:solidFill>
                <a:latin typeface="+mn-lt"/>
              </a:defRPr>
            </a:pPr>
            <a:endParaRPr lang="pt-BR"/>
          </a:p>
        </c:txPr>
        <c:crossAx val="1251083840"/>
        <c:crosses val="autoZero"/>
        <c:crossBetween val="between"/>
      </c:valAx>
    </c:plotArea>
    <c:plotVisOnly val="1"/>
    <c:dispBlanksAs val="zero"/>
    <c:showDLblsOverMax val="1"/>
  </c:chart>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279615048119001E-2"/>
          <c:y val="5.8984796711731791E-2"/>
          <c:w val="0.87172038495188098"/>
          <c:h val="0.92093441150044919"/>
        </c:manualLayout>
      </c:layout>
      <c:barChart>
        <c:barDir val="col"/>
        <c:grouping val="clustered"/>
        <c:varyColors val="1"/>
        <c:ser>
          <c:idx val="0"/>
          <c:order val="0"/>
          <c:tx>
            <c:strRef>
              <c:f>'META 9 A e B'!$B$25</c:f>
              <c:strCache>
                <c:ptCount val="1"/>
                <c:pt idx="0">
                  <c:v>%</c:v>
                </c:pt>
              </c:strCache>
            </c:strRef>
          </c:tx>
          <c:spPr>
            <a:solidFill>
              <a:srgbClr val="4285F4"/>
            </a:solidFill>
            <a:ln cmpd="sng">
              <a:solidFill>
                <a:srgbClr val="000000"/>
              </a:solidFill>
            </a:ln>
          </c:spPr>
          <c:invertIfNegative val="1"/>
          <c:dPt>
            <c:idx val="4"/>
            <c:invertIfNegative val="1"/>
            <c:bubble3D val="0"/>
            <c:spPr>
              <a:solidFill>
                <a:srgbClr val="DB9033"/>
              </a:solidFill>
              <a:ln cmpd="sng">
                <a:solidFill>
                  <a:srgbClr val="000000"/>
                </a:solidFill>
              </a:ln>
            </c:spPr>
            <c:extLst>
              <c:ext xmlns:c16="http://schemas.microsoft.com/office/drawing/2014/chart" uri="{C3380CC4-5D6E-409C-BE32-E72D297353CC}">
                <c16:uniqueId val="{00000004-B242-4080-AE7D-B4F508C35E4F}"/>
              </c:ext>
            </c:extLst>
          </c:dPt>
          <c:dPt>
            <c:idx val="5"/>
            <c:invertIfNegative val="1"/>
            <c:bubble3D val="0"/>
            <c:spPr>
              <a:solidFill>
                <a:schemeClr val="accent3"/>
              </a:solidFill>
              <a:ln cmpd="sng">
                <a:solidFill>
                  <a:srgbClr val="000000"/>
                </a:solidFill>
              </a:ln>
            </c:spPr>
            <c:extLst>
              <c:ext xmlns:c16="http://schemas.microsoft.com/office/drawing/2014/chart" uri="{C3380CC4-5D6E-409C-BE32-E72D297353CC}">
                <c16:uniqueId val="{00000001-6207-40F4-986F-981B3EC68B79}"/>
              </c:ext>
            </c:extLst>
          </c:dPt>
          <c:dPt>
            <c:idx val="6"/>
            <c:invertIfNegative val="1"/>
            <c:bubble3D val="0"/>
            <c:spPr>
              <a:solidFill>
                <a:schemeClr val="accent4"/>
              </a:solidFill>
              <a:ln cmpd="sng">
                <a:solidFill>
                  <a:srgbClr val="000000"/>
                </a:solidFill>
              </a:ln>
            </c:spPr>
            <c:extLst>
              <c:ext xmlns:c16="http://schemas.microsoft.com/office/drawing/2014/chart" uri="{C3380CC4-5D6E-409C-BE32-E72D297353CC}">
                <c16:uniqueId val="{00000003-6207-40F4-986F-981B3EC68B79}"/>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'META 9 A e B'!$A$26:$A$32</c:f>
              <c:strCache>
                <c:ptCount val="7"/>
                <c:pt idx="0">
                  <c:v>2016</c:v>
                </c:pt>
                <c:pt idx="1">
                  <c:v>2017</c:v>
                </c:pt>
                <c:pt idx="2">
                  <c:v>2019</c:v>
                </c:pt>
                <c:pt idx="3">
                  <c:v>2020</c:v>
                </c:pt>
                <c:pt idx="4">
                  <c:v>2020 SP</c:v>
                </c:pt>
                <c:pt idx="5">
                  <c:v>2020 Brasil</c:v>
                </c:pt>
                <c:pt idx="6">
                  <c:v>Meta Brasil</c:v>
                </c:pt>
              </c:strCache>
            </c:strRef>
          </c:cat>
          <c:val>
            <c:numRef>
              <c:f>'META 9 A e B'!$B$26:$B$32</c:f>
              <c:numCache>
                <c:formatCode>General</c:formatCode>
                <c:ptCount val="7"/>
                <c:pt idx="0">
                  <c:v>15.1</c:v>
                </c:pt>
                <c:pt idx="1">
                  <c:v>15.1</c:v>
                </c:pt>
                <c:pt idx="2">
                  <c:v>15.1</c:v>
                </c:pt>
                <c:pt idx="3">
                  <c:v>15.1</c:v>
                </c:pt>
                <c:pt idx="4">
                  <c:v>7.4</c:v>
                </c:pt>
                <c:pt idx="5">
                  <c:v>12.7</c:v>
                </c:pt>
                <c:pt idx="6">
                  <c:v>9.1999999999999993</c:v>
                </c:pt>
              </c:numCache>
            </c:numRef>
          </c:val>
          <c:extLst>
            <c:ext xmlns:c14="http://schemas.microsoft.com/office/drawing/2007/8/2/chart" uri="{6F2FDCE9-48DA-4B69-8628-5D25D57E5C99}">
              <c14:invertSolidFillFmt>
                <c14:spPr xmlns:c14="http://schemas.microsoft.com/office/drawing/2007/8/2/chart">
                  <a:solidFill>
                    <a:srgbClr val="FFFFFF"/>
                  </a:solidFill>
                  <a:ln cmpd="sng">
                    <a:solidFill>
                      <a:srgbClr val="000000"/>
                    </a:solidFill>
                  </a:ln>
                </c14:spPr>
              </c14:invertSolidFillFmt>
            </c:ext>
            <c:ext xmlns:c16="http://schemas.microsoft.com/office/drawing/2014/chart" uri="{C3380CC4-5D6E-409C-BE32-E72D297353CC}">
              <c16:uniqueId val="{00000004-6207-40F4-986F-981B3EC68B79}"/>
            </c:ext>
          </c:extLst>
        </c:ser>
        <c:dLbls>
          <c:showLegendKey val="0"/>
          <c:showVal val="0"/>
          <c:showCatName val="0"/>
          <c:showSerName val="0"/>
          <c:showPercent val="0"/>
          <c:showBubbleSize val="0"/>
        </c:dLbls>
        <c:gapWidth val="150"/>
        <c:axId val="765415855"/>
        <c:axId val="2035246180"/>
      </c:barChart>
      <c:catAx>
        <c:axId val="765415855"/>
        <c:scaling>
          <c:orientation val="minMax"/>
        </c:scaling>
        <c:delete val="0"/>
        <c:axPos val="b"/>
        <c:numFmt formatCode="General" sourceLinked="1"/>
        <c:majorTickMark val="none"/>
        <c:minorTickMark val="none"/>
        <c:tickLblPos val="nextTo"/>
        <c:txPr>
          <a:bodyPr/>
          <a:lstStyle/>
          <a:p>
            <a:pPr lvl="0">
              <a:defRPr b="0">
                <a:solidFill>
                  <a:srgbClr val="000000"/>
                </a:solidFill>
                <a:latin typeface="+mn-lt"/>
              </a:defRPr>
            </a:pPr>
            <a:endParaRPr lang="pt-BR"/>
          </a:p>
        </c:txPr>
        <c:crossAx val="2035246180"/>
        <c:crosses val="autoZero"/>
        <c:auto val="1"/>
        <c:lblAlgn val="ctr"/>
        <c:lblOffset val="100"/>
        <c:noMultiLvlLbl val="1"/>
      </c:catAx>
      <c:valAx>
        <c:axId val="2035246180"/>
        <c:scaling>
          <c:orientation val="minMax"/>
          <c:min val="-5"/>
        </c:scaling>
        <c:delete val="0"/>
        <c:axPos val="l"/>
        <c:majorGridlines>
          <c:spPr>
            <a:ln>
              <a:solidFill>
                <a:srgbClr val="B7B7B7"/>
              </a:solidFill>
            </a:ln>
          </c:spPr>
        </c:majorGridlines>
        <c:minorGridlines>
          <c:spPr>
            <a:ln>
              <a:solidFill>
                <a:srgbClr val="CCCCCC">
                  <a:alpha val="0"/>
                </a:srgbClr>
              </a:solidFill>
            </a:ln>
          </c:spPr>
        </c:minorGridlines>
        <c:title>
          <c:tx>
            <c:rich>
              <a:bodyPr/>
              <a:lstStyle/>
              <a:p>
                <a:pPr lvl="0">
                  <a:defRPr b="0">
                    <a:solidFill>
                      <a:srgbClr val="000000"/>
                    </a:solidFill>
                    <a:latin typeface="+mn-lt"/>
                  </a:defRPr>
                </a:pPr>
                <a:r>
                  <a:rPr lang="pt-BR" b="0">
                    <a:solidFill>
                      <a:srgbClr val="000000"/>
                    </a:solidFill>
                    <a:latin typeface="+mn-lt"/>
                  </a:rPr>
                  <a:t>%</a:t>
                </a:r>
              </a:p>
            </c:rich>
          </c:tx>
          <c:overlay val="0"/>
        </c:title>
        <c:numFmt formatCode="General" sourceLinked="1"/>
        <c:majorTickMark val="none"/>
        <c:minorTickMark val="none"/>
        <c:tickLblPos val="nextTo"/>
        <c:spPr>
          <a:ln/>
        </c:spPr>
        <c:txPr>
          <a:bodyPr/>
          <a:lstStyle/>
          <a:p>
            <a:pPr lvl="0">
              <a:defRPr b="0">
                <a:solidFill>
                  <a:srgbClr val="000000"/>
                </a:solidFill>
                <a:latin typeface="+mn-lt"/>
              </a:defRPr>
            </a:pPr>
            <a:endParaRPr lang="pt-BR"/>
          </a:p>
        </c:txPr>
        <c:crossAx val="765415855"/>
        <c:crosses val="autoZero"/>
        <c:crossBetween val="between"/>
      </c:valAx>
    </c:plotArea>
    <c:plotVisOnly val="1"/>
    <c:dispBlanksAs val="zero"/>
    <c:showDLblsOverMax val="1"/>
  </c:chart>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1"/>
        <c:ser>
          <c:idx val="0"/>
          <c:order val="0"/>
          <c:tx>
            <c:strRef>
              <c:f>'META 10'!$B$2</c:f>
              <c:strCache>
                <c:ptCount val="1"/>
                <c:pt idx="0">
                  <c:v>%</c:v>
                </c:pt>
              </c:strCache>
            </c:strRef>
          </c:tx>
          <c:spPr>
            <a:solidFill>
              <a:srgbClr val="4285F4"/>
            </a:solidFill>
            <a:ln cmpd="sng">
              <a:solidFill>
                <a:srgbClr val="000000"/>
              </a:solidFill>
            </a:ln>
          </c:spPr>
          <c:invertIfNegative val="1"/>
          <c:dPt>
            <c:idx val="4"/>
            <c:invertIfNegative val="1"/>
            <c:bubble3D val="0"/>
            <c:spPr>
              <a:solidFill>
                <a:schemeClr val="accent5"/>
              </a:solidFill>
              <a:ln cmpd="sng">
                <a:solidFill>
                  <a:srgbClr val="000000"/>
                </a:solidFill>
              </a:ln>
            </c:spPr>
            <c:extLst>
              <c:ext xmlns:c16="http://schemas.microsoft.com/office/drawing/2014/chart" uri="{C3380CC4-5D6E-409C-BE32-E72D297353CC}">
                <c16:uniqueId val="{00000001-57DE-4E11-8B21-5C83024BB74F}"/>
              </c:ext>
            </c:extLst>
          </c:dPt>
          <c:dPt>
            <c:idx val="5"/>
            <c:invertIfNegative val="1"/>
            <c:bubble3D val="0"/>
            <c:spPr>
              <a:solidFill>
                <a:schemeClr val="accent3"/>
              </a:solidFill>
              <a:ln cmpd="sng">
                <a:solidFill>
                  <a:srgbClr val="000000"/>
                </a:solidFill>
              </a:ln>
            </c:spPr>
            <c:extLst>
              <c:ext xmlns:c16="http://schemas.microsoft.com/office/drawing/2014/chart" uri="{C3380CC4-5D6E-409C-BE32-E72D297353CC}">
                <c16:uniqueId val="{00000003-57DE-4E11-8B21-5C83024BB74F}"/>
              </c:ext>
            </c:extLst>
          </c:dPt>
          <c:dPt>
            <c:idx val="6"/>
            <c:invertIfNegative val="1"/>
            <c:bubble3D val="0"/>
            <c:spPr>
              <a:solidFill>
                <a:schemeClr val="accent4"/>
              </a:solidFill>
              <a:ln cmpd="sng">
                <a:solidFill>
                  <a:srgbClr val="000000"/>
                </a:solidFill>
              </a:ln>
            </c:spPr>
            <c:extLst>
              <c:ext xmlns:c16="http://schemas.microsoft.com/office/drawing/2014/chart" uri="{C3380CC4-5D6E-409C-BE32-E72D297353CC}">
                <c16:uniqueId val="{00000005-57DE-4E11-8B21-5C83024BB74F}"/>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'META 10'!$A$3:$A$9</c:f>
              <c:strCache>
                <c:ptCount val="7"/>
                <c:pt idx="0">
                  <c:v>2016</c:v>
                </c:pt>
                <c:pt idx="1">
                  <c:v>2017</c:v>
                </c:pt>
                <c:pt idx="2">
                  <c:v>2019</c:v>
                </c:pt>
                <c:pt idx="3">
                  <c:v>2020</c:v>
                </c:pt>
                <c:pt idx="4">
                  <c:v>2020 SP</c:v>
                </c:pt>
                <c:pt idx="5">
                  <c:v>2020 Brasil</c:v>
                </c:pt>
                <c:pt idx="6">
                  <c:v>Meta</c:v>
                </c:pt>
              </c:strCache>
            </c:strRef>
          </c:cat>
          <c:val>
            <c:numRef>
              <c:f>'META 10'!$B$3:$B$9</c:f>
              <c:numCache>
                <c:formatCode>General</c:formatCode>
                <c:ptCount val="7"/>
                <c:pt idx="0">
                  <c:v>0</c:v>
                </c:pt>
                <c:pt idx="1">
                  <c:v>0</c:v>
                </c:pt>
                <c:pt idx="2">
                  <c:v>8.2899999999999991</c:v>
                </c:pt>
                <c:pt idx="3">
                  <c:v>0</c:v>
                </c:pt>
                <c:pt idx="4">
                  <c:v>0.4</c:v>
                </c:pt>
                <c:pt idx="5">
                  <c:v>1.8</c:v>
                </c:pt>
                <c:pt idx="6">
                  <c:v>25</c:v>
                </c:pt>
              </c:numCache>
            </c:numRef>
          </c:val>
          <c:extLst>
            <c:ext xmlns:c14="http://schemas.microsoft.com/office/drawing/2007/8/2/chart" uri="{6F2FDCE9-48DA-4B69-8628-5D25D57E5C99}">
              <c14:invertSolidFillFmt>
                <c14:spPr xmlns:c14="http://schemas.microsoft.com/office/drawing/2007/8/2/chart">
                  <a:solidFill>
                    <a:srgbClr val="FFFFFF"/>
                  </a:solidFill>
                  <a:ln cmpd="sng">
                    <a:solidFill>
                      <a:srgbClr val="000000"/>
                    </a:solidFill>
                  </a:ln>
                </c14:spPr>
              </c14:invertSolidFillFmt>
            </c:ext>
            <c:ext xmlns:c16="http://schemas.microsoft.com/office/drawing/2014/chart" uri="{C3380CC4-5D6E-409C-BE32-E72D297353CC}">
              <c16:uniqueId val="{00000006-57DE-4E11-8B21-5C83024BB74F}"/>
            </c:ext>
          </c:extLst>
        </c:ser>
        <c:dLbls>
          <c:showLegendKey val="0"/>
          <c:showVal val="0"/>
          <c:showCatName val="0"/>
          <c:showSerName val="0"/>
          <c:showPercent val="0"/>
          <c:showBubbleSize val="0"/>
        </c:dLbls>
        <c:gapWidth val="150"/>
        <c:axId val="1322737872"/>
        <c:axId val="1130021092"/>
      </c:barChart>
      <c:catAx>
        <c:axId val="1322737872"/>
        <c:scaling>
          <c:orientation val="minMax"/>
        </c:scaling>
        <c:delete val="0"/>
        <c:axPos val="b"/>
        <c:numFmt formatCode="General" sourceLinked="1"/>
        <c:majorTickMark val="none"/>
        <c:minorTickMark val="none"/>
        <c:tickLblPos val="nextTo"/>
        <c:txPr>
          <a:bodyPr/>
          <a:lstStyle/>
          <a:p>
            <a:pPr lvl="0">
              <a:defRPr b="0">
                <a:solidFill>
                  <a:srgbClr val="000000"/>
                </a:solidFill>
                <a:latin typeface="+mn-lt"/>
              </a:defRPr>
            </a:pPr>
            <a:endParaRPr lang="pt-BR"/>
          </a:p>
        </c:txPr>
        <c:crossAx val="1130021092"/>
        <c:crosses val="autoZero"/>
        <c:auto val="1"/>
        <c:lblAlgn val="ctr"/>
        <c:lblOffset val="100"/>
        <c:noMultiLvlLbl val="1"/>
      </c:catAx>
      <c:valAx>
        <c:axId val="1130021092"/>
        <c:scaling>
          <c:orientation val="minMax"/>
          <c:min val="0"/>
        </c:scaling>
        <c:delete val="0"/>
        <c:axPos val="l"/>
        <c:majorGridlines>
          <c:spPr>
            <a:ln>
              <a:solidFill>
                <a:srgbClr val="B7B7B7"/>
              </a:solidFill>
            </a:ln>
          </c:spPr>
        </c:majorGridlines>
        <c:minorGridlines>
          <c:spPr>
            <a:ln>
              <a:solidFill>
                <a:srgbClr val="CCCCCC">
                  <a:alpha val="0"/>
                </a:srgbClr>
              </a:solidFill>
            </a:ln>
          </c:spPr>
        </c:minorGridlines>
        <c:title>
          <c:tx>
            <c:rich>
              <a:bodyPr/>
              <a:lstStyle/>
              <a:p>
                <a:pPr lvl="0">
                  <a:defRPr b="0">
                    <a:solidFill>
                      <a:srgbClr val="000000"/>
                    </a:solidFill>
                    <a:latin typeface="+mn-lt"/>
                  </a:defRPr>
                </a:pPr>
                <a:r>
                  <a:rPr lang="pt-BR" b="0">
                    <a:solidFill>
                      <a:srgbClr val="000000"/>
                    </a:solidFill>
                    <a:latin typeface="+mn-lt"/>
                  </a:rPr>
                  <a:t>%</a:t>
                </a:r>
              </a:p>
            </c:rich>
          </c:tx>
          <c:layout/>
          <c:overlay val="0"/>
        </c:title>
        <c:numFmt formatCode="General" sourceLinked="1"/>
        <c:majorTickMark val="none"/>
        <c:minorTickMark val="none"/>
        <c:tickLblPos val="nextTo"/>
        <c:spPr>
          <a:ln/>
        </c:spPr>
        <c:txPr>
          <a:bodyPr/>
          <a:lstStyle/>
          <a:p>
            <a:pPr lvl="0">
              <a:defRPr b="0">
                <a:solidFill>
                  <a:srgbClr val="000000"/>
                </a:solidFill>
                <a:latin typeface="+mn-lt"/>
              </a:defRPr>
            </a:pPr>
            <a:endParaRPr lang="pt-BR"/>
          </a:p>
        </c:txPr>
        <c:crossAx val="1322737872"/>
        <c:crosses val="autoZero"/>
        <c:crossBetween val="between"/>
      </c:valAx>
    </c:plotArea>
    <c:plotVisOnly val="1"/>
    <c:dispBlanksAs val="zero"/>
    <c:showDLblsOverMax val="1"/>
  </c:chart>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1"/>
        <c:ser>
          <c:idx val="0"/>
          <c:order val="0"/>
          <c:tx>
            <c:strRef>
              <c:f>'META 11'!$B$2</c:f>
              <c:strCache>
                <c:ptCount val="1"/>
                <c:pt idx="0">
                  <c:v>%</c:v>
                </c:pt>
              </c:strCache>
            </c:strRef>
          </c:tx>
          <c:spPr>
            <a:solidFill>
              <a:srgbClr val="4285F4"/>
            </a:solidFill>
            <a:ln cmpd="sng">
              <a:solidFill>
                <a:srgbClr val="000000"/>
              </a:solidFill>
            </a:ln>
          </c:spPr>
          <c:invertIfNegative val="1"/>
          <c:dPt>
            <c:idx val="4"/>
            <c:invertIfNegative val="1"/>
            <c:bubble3D val="0"/>
            <c:spPr>
              <a:solidFill>
                <a:schemeClr val="accent3"/>
              </a:solidFill>
              <a:ln cmpd="sng">
                <a:solidFill>
                  <a:srgbClr val="000000"/>
                </a:solidFill>
              </a:ln>
            </c:spPr>
            <c:extLst>
              <c:ext xmlns:c16="http://schemas.microsoft.com/office/drawing/2014/chart" uri="{C3380CC4-5D6E-409C-BE32-E72D297353CC}">
                <c16:uniqueId val="{00000001-D174-42D1-8199-59F31A505C4C}"/>
              </c:ext>
            </c:extLst>
          </c:dPt>
          <c:dPt>
            <c:idx val="5"/>
            <c:invertIfNegative val="1"/>
            <c:bubble3D val="0"/>
            <c:spPr>
              <a:solidFill>
                <a:schemeClr val="accent4"/>
              </a:solidFill>
              <a:ln cmpd="sng">
                <a:solidFill>
                  <a:srgbClr val="000000"/>
                </a:solidFill>
              </a:ln>
            </c:spPr>
            <c:extLst>
              <c:ext xmlns:c16="http://schemas.microsoft.com/office/drawing/2014/chart" uri="{C3380CC4-5D6E-409C-BE32-E72D297353CC}">
                <c16:uniqueId val="{00000003-D174-42D1-8199-59F31A505C4C}"/>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'META 11'!$A$3:$A$8</c:f>
              <c:strCache>
                <c:ptCount val="6"/>
                <c:pt idx="0">
                  <c:v>2016</c:v>
                </c:pt>
                <c:pt idx="1">
                  <c:v>2017</c:v>
                </c:pt>
                <c:pt idx="2">
                  <c:v>2019</c:v>
                </c:pt>
                <c:pt idx="3">
                  <c:v>2020</c:v>
                </c:pt>
                <c:pt idx="4">
                  <c:v>2020 Brasil</c:v>
                </c:pt>
                <c:pt idx="5">
                  <c:v>Meta</c:v>
                </c:pt>
              </c:strCache>
            </c:strRef>
          </c:cat>
          <c:val>
            <c:numRef>
              <c:f>'META 11'!$B$3:$B$8</c:f>
              <c:numCache>
                <c:formatCode>General</c:formatCode>
                <c:ptCount val="6"/>
                <c:pt idx="2">
                  <c:v>4.92</c:v>
                </c:pt>
                <c:pt idx="3">
                  <c:v>6.56</c:v>
                </c:pt>
                <c:pt idx="4">
                  <c:v>31.4</c:v>
                </c:pt>
                <c:pt idx="5">
                  <c:v>51</c:v>
                </c:pt>
              </c:numCache>
            </c:numRef>
          </c:val>
          <c:extLst>
            <c:ext xmlns:c14="http://schemas.microsoft.com/office/drawing/2007/8/2/chart" uri="{6F2FDCE9-48DA-4B69-8628-5D25D57E5C99}">
              <c14:invertSolidFillFmt>
                <c14:spPr xmlns:c14="http://schemas.microsoft.com/office/drawing/2007/8/2/chart">
                  <a:solidFill>
                    <a:srgbClr val="FFFFFF"/>
                  </a:solidFill>
                  <a:ln cmpd="sng">
                    <a:solidFill>
                      <a:srgbClr val="000000"/>
                    </a:solidFill>
                  </a:ln>
                </c14:spPr>
              </c14:invertSolidFillFmt>
            </c:ext>
            <c:ext xmlns:c16="http://schemas.microsoft.com/office/drawing/2014/chart" uri="{C3380CC4-5D6E-409C-BE32-E72D297353CC}">
              <c16:uniqueId val="{00000004-D174-42D1-8199-59F31A505C4C}"/>
            </c:ext>
          </c:extLst>
        </c:ser>
        <c:dLbls>
          <c:showLegendKey val="0"/>
          <c:showVal val="0"/>
          <c:showCatName val="0"/>
          <c:showSerName val="0"/>
          <c:showPercent val="0"/>
          <c:showBubbleSize val="0"/>
        </c:dLbls>
        <c:gapWidth val="150"/>
        <c:axId val="623392801"/>
        <c:axId val="873938306"/>
      </c:barChart>
      <c:catAx>
        <c:axId val="623392801"/>
        <c:scaling>
          <c:orientation val="minMax"/>
        </c:scaling>
        <c:delete val="0"/>
        <c:axPos val="b"/>
        <c:numFmt formatCode="General" sourceLinked="1"/>
        <c:majorTickMark val="none"/>
        <c:minorTickMark val="none"/>
        <c:tickLblPos val="nextTo"/>
        <c:txPr>
          <a:bodyPr/>
          <a:lstStyle/>
          <a:p>
            <a:pPr lvl="0">
              <a:defRPr b="0">
                <a:solidFill>
                  <a:srgbClr val="000000"/>
                </a:solidFill>
                <a:latin typeface="+mn-lt"/>
              </a:defRPr>
            </a:pPr>
            <a:endParaRPr lang="pt-BR"/>
          </a:p>
        </c:txPr>
        <c:crossAx val="873938306"/>
        <c:crosses val="autoZero"/>
        <c:auto val="1"/>
        <c:lblAlgn val="ctr"/>
        <c:lblOffset val="100"/>
        <c:noMultiLvlLbl val="1"/>
      </c:catAx>
      <c:valAx>
        <c:axId val="873938306"/>
        <c:scaling>
          <c:orientation val="minMax"/>
          <c:min val="0"/>
        </c:scaling>
        <c:delete val="0"/>
        <c:axPos val="l"/>
        <c:majorGridlines>
          <c:spPr>
            <a:ln>
              <a:solidFill>
                <a:srgbClr val="B7B7B7"/>
              </a:solidFill>
            </a:ln>
          </c:spPr>
        </c:majorGridlines>
        <c:minorGridlines>
          <c:spPr>
            <a:ln>
              <a:solidFill>
                <a:srgbClr val="CCCCCC">
                  <a:alpha val="0"/>
                </a:srgbClr>
              </a:solidFill>
            </a:ln>
          </c:spPr>
        </c:minorGridlines>
        <c:title>
          <c:tx>
            <c:rich>
              <a:bodyPr/>
              <a:lstStyle/>
              <a:p>
                <a:pPr lvl="0">
                  <a:defRPr b="0">
                    <a:solidFill>
                      <a:srgbClr val="000000"/>
                    </a:solidFill>
                    <a:latin typeface="+mn-lt"/>
                  </a:defRPr>
                </a:pPr>
                <a:r>
                  <a:rPr lang="pt-BR" b="0">
                    <a:solidFill>
                      <a:srgbClr val="000000"/>
                    </a:solidFill>
                    <a:latin typeface="+mn-lt"/>
                  </a:rPr>
                  <a:t>%</a:t>
                </a:r>
              </a:p>
            </c:rich>
          </c:tx>
          <c:layout/>
          <c:overlay val="0"/>
        </c:title>
        <c:numFmt formatCode="General" sourceLinked="1"/>
        <c:majorTickMark val="none"/>
        <c:minorTickMark val="none"/>
        <c:tickLblPos val="nextTo"/>
        <c:spPr>
          <a:ln/>
        </c:spPr>
        <c:txPr>
          <a:bodyPr/>
          <a:lstStyle/>
          <a:p>
            <a:pPr lvl="0">
              <a:defRPr b="0">
                <a:solidFill>
                  <a:srgbClr val="000000"/>
                </a:solidFill>
                <a:latin typeface="+mn-lt"/>
              </a:defRPr>
            </a:pPr>
            <a:endParaRPr lang="pt-BR"/>
          </a:p>
        </c:txPr>
        <c:crossAx val="623392801"/>
        <c:crosses val="autoZero"/>
        <c:crossBetween val="between"/>
      </c:valAx>
    </c:plotArea>
    <c:plotVisOnly val="1"/>
    <c:dispBlanksAs val="zero"/>
    <c:showDLblsOverMax val="1"/>
  </c:chart>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1"/>
        <c:ser>
          <c:idx val="0"/>
          <c:order val="0"/>
          <c:tx>
            <c:strRef>
              <c:f>'META 12'!$B$2</c:f>
              <c:strCache>
                <c:ptCount val="1"/>
                <c:pt idx="0">
                  <c:v>%</c:v>
                </c:pt>
              </c:strCache>
            </c:strRef>
          </c:tx>
          <c:spPr>
            <a:solidFill>
              <a:srgbClr val="4285F4"/>
            </a:solidFill>
            <a:ln cmpd="sng">
              <a:solidFill>
                <a:srgbClr val="000000"/>
              </a:solidFill>
            </a:ln>
          </c:spPr>
          <c:invertIfNegative val="1"/>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numRef>
              <c:f>'META 12'!$A$3:$A$5</c:f>
              <c:numCache>
                <c:formatCode>General</c:formatCode>
                <c:ptCount val="3"/>
                <c:pt idx="0">
                  <c:v>2016</c:v>
                </c:pt>
                <c:pt idx="1">
                  <c:v>2017</c:v>
                </c:pt>
                <c:pt idx="2">
                  <c:v>2019</c:v>
                </c:pt>
              </c:numCache>
            </c:numRef>
          </c:cat>
          <c:val>
            <c:numRef>
              <c:f>'META 12'!$B$3:$B$5</c:f>
              <c:numCache>
                <c:formatCode>General</c:formatCode>
                <c:ptCount val="3"/>
                <c:pt idx="0">
                  <c:v>40.5</c:v>
                </c:pt>
                <c:pt idx="1">
                  <c:v>40.5</c:v>
                </c:pt>
                <c:pt idx="2">
                  <c:v>23.1</c:v>
                </c:pt>
              </c:numCache>
            </c:numRef>
          </c:val>
          <c:extLst>
            <c:ext xmlns:c14="http://schemas.microsoft.com/office/drawing/2007/8/2/chart" uri="{6F2FDCE9-48DA-4B69-8628-5D25D57E5C99}">
              <c14:invertSolidFillFmt>
                <c14:spPr xmlns:c14="http://schemas.microsoft.com/office/drawing/2007/8/2/chart">
                  <a:solidFill>
                    <a:srgbClr val="FFFFFF"/>
                  </a:solidFill>
                  <a:ln cmpd="sng">
                    <a:solidFill>
                      <a:srgbClr val="000000"/>
                    </a:solidFill>
                  </a:ln>
                </c14:spPr>
              </c14:invertSolidFillFmt>
            </c:ext>
            <c:ext xmlns:c16="http://schemas.microsoft.com/office/drawing/2014/chart" uri="{C3380CC4-5D6E-409C-BE32-E72D297353CC}">
              <c16:uniqueId val="{00000000-6D40-4A52-930F-4167874A325D}"/>
            </c:ext>
          </c:extLst>
        </c:ser>
        <c:dLbls>
          <c:showLegendKey val="0"/>
          <c:showVal val="0"/>
          <c:showCatName val="0"/>
          <c:showSerName val="0"/>
          <c:showPercent val="0"/>
          <c:showBubbleSize val="0"/>
        </c:dLbls>
        <c:gapWidth val="150"/>
        <c:axId val="1509064406"/>
        <c:axId val="1888213568"/>
      </c:barChart>
      <c:catAx>
        <c:axId val="1509064406"/>
        <c:scaling>
          <c:orientation val="minMax"/>
        </c:scaling>
        <c:delete val="0"/>
        <c:axPos val="b"/>
        <c:numFmt formatCode="General" sourceLinked="1"/>
        <c:majorTickMark val="none"/>
        <c:minorTickMark val="none"/>
        <c:tickLblPos val="nextTo"/>
        <c:txPr>
          <a:bodyPr/>
          <a:lstStyle/>
          <a:p>
            <a:pPr lvl="0">
              <a:defRPr b="0">
                <a:solidFill>
                  <a:srgbClr val="000000"/>
                </a:solidFill>
                <a:latin typeface="+mn-lt"/>
              </a:defRPr>
            </a:pPr>
            <a:endParaRPr lang="pt-BR"/>
          </a:p>
        </c:txPr>
        <c:crossAx val="1888213568"/>
        <c:crosses val="autoZero"/>
        <c:auto val="1"/>
        <c:lblAlgn val="ctr"/>
        <c:lblOffset val="100"/>
        <c:noMultiLvlLbl val="1"/>
      </c:catAx>
      <c:valAx>
        <c:axId val="1888213568"/>
        <c:scaling>
          <c:orientation val="minMax"/>
        </c:scaling>
        <c:delete val="0"/>
        <c:axPos val="l"/>
        <c:majorGridlines>
          <c:spPr>
            <a:ln>
              <a:solidFill>
                <a:srgbClr val="B7B7B7"/>
              </a:solidFill>
            </a:ln>
          </c:spPr>
        </c:majorGridlines>
        <c:minorGridlines>
          <c:spPr>
            <a:ln>
              <a:solidFill>
                <a:srgbClr val="CCCCCC">
                  <a:alpha val="0"/>
                </a:srgbClr>
              </a:solidFill>
            </a:ln>
          </c:spPr>
        </c:minorGridlines>
        <c:title>
          <c:tx>
            <c:rich>
              <a:bodyPr/>
              <a:lstStyle/>
              <a:p>
                <a:pPr lvl="0">
                  <a:defRPr b="0">
                    <a:solidFill>
                      <a:srgbClr val="000000"/>
                    </a:solidFill>
                    <a:latin typeface="+mn-lt"/>
                  </a:defRPr>
                </a:pPr>
                <a:r>
                  <a:rPr lang="pt-BR" b="0">
                    <a:solidFill>
                      <a:srgbClr val="000000"/>
                    </a:solidFill>
                    <a:latin typeface="+mn-lt"/>
                  </a:rPr>
                  <a:t>%</a:t>
                </a:r>
              </a:p>
            </c:rich>
          </c:tx>
          <c:layout/>
          <c:overlay val="0"/>
        </c:title>
        <c:numFmt formatCode="General" sourceLinked="1"/>
        <c:majorTickMark val="none"/>
        <c:minorTickMark val="none"/>
        <c:tickLblPos val="nextTo"/>
        <c:spPr>
          <a:ln/>
        </c:spPr>
        <c:txPr>
          <a:bodyPr/>
          <a:lstStyle/>
          <a:p>
            <a:pPr lvl="0">
              <a:defRPr b="0">
                <a:solidFill>
                  <a:srgbClr val="000000"/>
                </a:solidFill>
                <a:latin typeface="+mn-lt"/>
              </a:defRPr>
            </a:pPr>
            <a:endParaRPr lang="pt-BR"/>
          </a:p>
        </c:txPr>
        <c:crossAx val="1509064406"/>
        <c:crosses val="autoZero"/>
        <c:crossBetween val="between"/>
      </c:valAx>
    </c:plotArea>
    <c:plotVisOnly val="1"/>
    <c:dispBlanksAs val="zero"/>
    <c:showDLblsOverMax val="1"/>
  </c:chart>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1"/>
        <c:ser>
          <c:idx val="0"/>
          <c:order val="0"/>
          <c:tx>
            <c:strRef>
              <c:f>'META 13 A, B, C e D'!$B$2</c:f>
              <c:strCache>
                <c:ptCount val="1"/>
                <c:pt idx="0">
                  <c:v>%</c:v>
                </c:pt>
              </c:strCache>
            </c:strRef>
          </c:tx>
          <c:spPr>
            <a:solidFill>
              <a:srgbClr val="4285F4"/>
            </a:solidFill>
            <a:ln cmpd="sng">
              <a:solidFill>
                <a:srgbClr val="000000"/>
              </a:solidFill>
            </a:ln>
          </c:spPr>
          <c:invertIfNegative val="1"/>
          <c:dPt>
            <c:idx val="2"/>
            <c:invertIfNegative val="1"/>
            <c:bubble3D val="0"/>
            <c:spPr>
              <a:solidFill>
                <a:schemeClr val="accent5"/>
              </a:solidFill>
              <a:ln cmpd="sng">
                <a:solidFill>
                  <a:srgbClr val="000000"/>
                </a:solidFill>
              </a:ln>
            </c:spPr>
            <c:extLst>
              <c:ext xmlns:c16="http://schemas.microsoft.com/office/drawing/2014/chart" uri="{C3380CC4-5D6E-409C-BE32-E72D297353CC}">
                <c16:uniqueId val="{00000001-7F11-4F46-BE2E-C95B69507387}"/>
              </c:ext>
            </c:extLst>
          </c:dPt>
          <c:dPt>
            <c:idx val="3"/>
            <c:invertIfNegative val="1"/>
            <c:bubble3D val="0"/>
            <c:spPr>
              <a:solidFill>
                <a:schemeClr val="accent3"/>
              </a:solidFill>
              <a:ln cmpd="sng">
                <a:solidFill>
                  <a:srgbClr val="000000"/>
                </a:solidFill>
              </a:ln>
            </c:spPr>
            <c:extLst>
              <c:ext xmlns:c16="http://schemas.microsoft.com/office/drawing/2014/chart" uri="{C3380CC4-5D6E-409C-BE32-E72D297353CC}">
                <c16:uniqueId val="{00000003-7F11-4F46-BE2E-C95B69507387}"/>
              </c:ext>
            </c:extLst>
          </c:dPt>
          <c:dPt>
            <c:idx val="4"/>
            <c:invertIfNegative val="1"/>
            <c:bubble3D val="0"/>
            <c:spPr>
              <a:solidFill>
                <a:schemeClr val="accent4"/>
              </a:solidFill>
              <a:ln cmpd="sng">
                <a:solidFill>
                  <a:srgbClr val="000000"/>
                </a:solidFill>
              </a:ln>
            </c:spPr>
            <c:extLst>
              <c:ext xmlns:c16="http://schemas.microsoft.com/office/drawing/2014/chart" uri="{C3380CC4-5D6E-409C-BE32-E72D297353CC}">
                <c16:uniqueId val="{00000005-7F11-4F46-BE2E-C95B69507387}"/>
              </c:ext>
            </c:extLst>
          </c:dPt>
          <c:dPt>
            <c:idx val="5"/>
            <c:invertIfNegative val="1"/>
            <c:bubble3D val="0"/>
            <c:spPr>
              <a:solidFill>
                <a:schemeClr val="accent3"/>
              </a:solidFill>
              <a:ln cmpd="sng">
                <a:solidFill>
                  <a:srgbClr val="000000"/>
                </a:solidFill>
              </a:ln>
            </c:spPr>
            <c:extLst>
              <c:ext xmlns:c16="http://schemas.microsoft.com/office/drawing/2014/chart" uri="{C3380CC4-5D6E-409C-BE32-E72D297353CC}">
                <c16:uniqueId val="{00000007-7F11-4F46-BE2E-C95B69507387}"/>
              </c:ext>
            </c:extLst>
          </c:dPt>
          <c:dPt>
            <c:idx val="6"/>
            <c:invertIfNegative val="1"/>
            <c:bubble3D val="0"/>
            <c:spPr>
              <a:solidFill>
                <a:schemeClr val="accent4"/>
              </a:solidFill>
              <a:ln cmpd="sng">
                <a:solidFill>
                  <a:srgbClr val="000000"/>
                </a:solidFill>
              </a:ln>
            </c:spPr>
            <c:extLst>
              <c:ext xmlns:c16="http://schemas.microsoft.com/office/drawing/2014/chart" uri="{C3380CC4-5D6E-409C-BE32-E72D297353CC}">
                <c16:uniqueId val="{00000009-7F11-4F46-BE2E-C95B69507387}"/>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'META 13 A, B, C e D'!$A$3:$A$7</c:f>
              <c:strCache>
                <c:ptCount val="5"/>
                <c:pt idx="0">
                  <c:v>2019</c:v>
                </c:pt>
                <c:pt idx="1">
                  <c:v>2020</c:v>
                </c:pt>
                <c:pt idx="2">
                  <c:v>2020 SP</c:v>
                </c:pt>
                <c:pt idx="3">
                  <c:v>2020 Brasil</c:v>
                </c:pt>
                <c:pt idx="4">
                  <c:v>Meta</c:v>
                </c:pt>
              </c:strCache>
            </c:strRef>
          </c:cat>
          <c:val>
            <c:numRef>
              <c:f>'META 13 A, B, C e D'!$B$3:$B$7</c:f>
              <c:numCache>
                <c:formatCode>General</c:formatCode>
                <c:ptCount val="5"/>
                <c:pt idx="0">
                  <c:v>73.099999999999994</c:v>
                </c:pt>
                <c:pt idx="1">
                  <c:v>77</c:v>
                </c:pt>
                <c:pt idx="2">
                  <c:v>72.599999999999994</c:v>
                </c:pt>
                <c:pt idx="3">
                  <c:v>58.6</c:v>
                </c:pt>
                <c:pt idx="4">
                  <c:v>100</c:v>
                </c:pt>
              </c:numCache>
            </c:numRef>
          </c:val>
          <c:extLst>
            <c:ext xmlns:c14="http://schemas.microsoft.com/office/drawing/2007/8/2/chart" uri="{6F2FDCE9-48DA-4B69-8628-5D25D57E5C99}">
              <c14:invertSolidFillFmt>
                <c14:spPr xmlns:c14="http://schemas.microsoft.com/office/drawing/2007/8/2/chart">
                  <a:solidFill>
                    <a:srgbClr val="FFFFFF"/>
                  </a:solidFill>
                  <a:ln cmpd="sng">
                    <a:solidFill>
                      <a:srgbClr val="000000"/>
                    </a:solidFill>
                  </a:ln>
                </c14:spPr>
              </c14:invertSolidFillFmt>
            </c:ext>
            <c:ext xmlns:c16="http://schemas.microsoft.com/office/drawing/2014/chart" uri="{C3380CC4-5D6E-409C-BE32-E72D297353CC}">
              <c16:uniqueId val="{0000000A-7F11-4F46-BE2E-C95B69507387}"/>
            </c:ext>
          </c:extLst>
        </c:ser>
        <c:dLbls>
          <c:showLegendKey val="0"/>
          <c:showVal val="0"/>
          <c:showCatName val="0"/>
          <c:showSerName val="0"/>
          <c:showPercent val="0"/>
          <c:showBubbleSize val="0"/>
        </c:dLbls>
        <c:gapWidth val="150"/>
        <c:axId val="1820207808"/>
        <c:axId val="1563373849"/>
      </c:barChart>
      <c:catAx>
        <c:axId val="1820207808"/>
        <c:scaling>
          <c:orientation val="minMax"/>
        </c:scaling>
        <c:delete val="0"/>
        <c:axPos val="b"/>
        <c:numFmt formatCode="General" sourceLinked="1"/>
        <c:majorTickMark val="none"/>
        <c:minorTickMark val="none"/>
        <c:tickLblPos val="nextTo"/>
        <c:txPr>
          <a:bodyPr/>
          <a:lstStyle/>
          <a:p>
            <a:pPr lvl="0">
              <a:defRPr b="0">
                <a:solidFill>
                  <a:srgbClr val="000000"/>
                </a:solidFill>
                <a:latin typeface="+mn-lt"/>
              </a:defRPr>
            </a:pPr>
            <a:endParaRPr lang="pt-BR"/>
          </a:p>
        </c:txPr>
        <c:crossAx val="1563373849"/>
        <c:crosses val="autoZero"/>
        <c:auto val="1"/>
        <c:lblAlgn val="ctr"/>
        <c:lblOffset val="100"/>
        <c:noMultiLvlLbl val="1"/>
      </c:catAx>
      <c:valAx>
        <c:axId val="1563373849"/>
        <c:scaling>
          <c:orientation val="minMax"/>
        </c:scaling>
        <c:delete val="0"/>
        <c:axPos val="l"/>
        <c:majorGridlines>
          <c:spPr>
            <a:ln>
              <a:solidFill>
                <a:srgbClr val="B7B7B7"/>
              </a:solidFill>
            </a:ln>
          </c:spPr>
        </c:majorGridlines>
        <c:minorGridlines>
          <c:spPr>
            <a:ln>
              <a:solidFill>
                <a:srgbClr val="CCCCCC">
                  <a:alpha val="0"/>
                </a:srgbClr>
              </a:solidFill>
            </a:ln>
          </c:spPr>
        </c:minorGridlines>
        <c:title>
          <c:tx>
            <c:rich>
              <a:bodyPr/>
              <a:lstStyle/>
              <a:p>
                <a:pPr lvl="0">
                  <a:defRPr b="0">
                    <a:solidFill>
                      <a:srgbClr val="000000"/>
                    </a:solidFill>
                    <a:latin typeface="+mn-lt"/>
                  </a:defRPr>
                </a:pPr>
                <a:r>
                  <a:rPr lang="pt-BR" b="0">
                    <a:solidFill>
                      <a:srgbClr val="000000"/>
                    </a:solidFill>
                    <a:latin typeface="+mn-lt"/>
                  </a:rPr>
                  <a:t>%</a:t>
                </a:r>
              </a:p>
            </c:rich>
          </c:tx>
          <c:layout/>
          <c:overlay val="0"/>
        </c:title>
        <c:numFmt formatCode="General" sourceLinked="1"/>
        <c:majorTickMark val="none"/>
        <c:minorTickMark val="none"/>
        <c:tickLblPos val="nextTo"/>
        <c:spPr>
          <a:ln/>
        </c:spPr>
        <c:txPr>
          <a:bodyPr/>
          <a:lstStyle/>
          <a:p>
            <a:pPr lvl="0">
              <a:defRPr b="0">
                <a:solidFill>
                  <a:srgbClr val="000000"/>
                </a:solidFill>
                <a:latin typeface="+mn-lt"/>
              </a:defRPr>
            </a:pPr>
            <a:endParaRPr lang="pt-BR"/>
          </a:p>
        </c:txPr>
        <c:crossAx val="1820207808"/>
        <c:crosses val="autoZero"/>
        <c:crossBetween val="between"/>
      </c:valAx>
    </c:plotArea>
    <c:plotVisOnly val="1"/>
    <c:dispBlanksAs val="zero"/>
    <c:showDLblsOverMax val="1"/>
  </c:chart>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1"/>
        <c:ser>
          <c:idx val="0"/>
          <c:order val="0"/>
          <c:spPr>
            <a:solidFill>
              <a:srgbClr val="4285F4"/>
            </a:solidFill>
            <a:ln cmpd="sng">
              <a:solidFill>
                <a:srgbClr val="000000"/>
              </a:solidFill>
            </a:ln>
          </c:spPr>
          <c:invertIfNegative val="1"/>
          <c:dPt>
            <c:idx val="2"/>
            <c:invertIfNegative val="1"/>
            <c:bubble3D val="0"/>
            <c:spPr>
              <a:solidFill>
                <a:schemeClr val="accent5"/>
              </a:solidFill>
              <a:ln cmpd="sng">
                <a:solidFill>
                  <a:srgbClr val="000000"/>
                </a:solidFill>
              </a:ln>
            </c:spPr>
            <c:extLst>
              <c:ext xmlns:c16="http://schemas.microsoft.com/office/drawing/2014/chart" uri="{C3380CC4-5D6E-409C-BE32-E72D297353CC}">
                <c16:uniqueId val="{00000001-C658-487B-9BF5-C3C5628ED821}"/>
              </c:ext>
            </c:extLst>
          </c:dPt>
          <c:dPt>
            <c:idx val="3"/>
            <c:invertIfNegative val="1"/>
            <c:bubble3D val="0"/>
            <c:spPr>
              <a:solidFill>
                <a:schemeClr val="accent3"/>
              </a:solidFill>
              <a:ln cmpd="sng">
                <a:solidFill>
                  <a:srgbClr val="000000"/>
                </a:solidFill>
              </a:ln>
            </c:spPr>
            <c:extLst>
              <c:ext xmlns:c16="http://schemas.microsoft.com/office/drawing/2014/chart" uri="{C3380CC4-5D6E-409C-BE32-E72D297353CC}">
                <c16:uniqueId val="{00000003-C658-487B-9BF5-C3C5628ED821}"/>
              </c:ext>
            </c:extLst>
          </c:dPt>
          <c:dPt>
            <c:idx val="4"/>
            <c:invertIfNegative val="1"/>
            <c:bubble3D val="0"/>
            <c:spPr>
              <a:solidFill>
                <a:schemeClr val="accent4"/>
              </a:solidFill>
              <a:ln cmpd="sng">
                <a:solidFill>
                  <a:srgbClr val="000000"/>
                </a:solidFill>
              </a:ln>
            </c:spPr>
            <c:extLst>
              <c:ext xmlns:c16="http://schemas.microsoft.com/office/drawing/2014/chart" uri="{C3380CC4-5D6E-409C-BE32-E72D297353CC}">
                <c16:uniqueId val="{00000005-C658-487B-9BF5-C3C5628ED821}"/>
              </c:ext>
            </c:extLst>
          </c:dPt>
          <c:dPt>
            <c:idx val="5"/>
            <c:invertIfNegative val="1"/>
            <c:bubble3D val="0"/>
            <c:spPr>
              <a:solidFill>
                <a:schemeClr val="accent3"/>
              </a:solidFill>
              <a:ln cmpd="sng">
                <a:solidFill>
                  <a:srgbClr val="000000"/>
                </a:solidFill>
              </a:ln>
            </c:spPr>
            <c:extLst>
              <c:ext xmlns:c16="http://schemas.microsoft.com/office/drawing/2014/chart" uri="{C3380CC4-5D6E-409C-BE32-E72D297353CC}">
                <c16:uniqueId val="{00000007-C658-487B-9BF5-C3C5628ED821}"/>
              </c:ext>
            </c:extLst>
          </c:dPt>
          <c:dPt>
            <c:idx val="6"/>
            <c:invertIfNegative val="1"/>
            <c:bubble3D val="0"/>
            <c:spPr>
              <a:solidFill>
                <a:schemeClr val="accent4"/>
              </a:solidFill>
              <a:ln cmpd="sng">
                <a:solidFill>
                  <a:srgbClr val="000000"/>
                </a:solidFill>
              </a:ln>
            </c:spPr>
            <c:extLst>
              <c:ext xmlns:c16="http://schemas.microsoft.com/office/drawing/2014/chart" uri="{C3380CC4-5D6E-409C-BE32-E72D297353CC}">
                <c16:uniqueId val="{00000009-C658-487B-9BF5-C3C5628ED821}"/>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trendline>
            <c:trendlineType val="linear"/>
            <c:dispRSqr val="0"/>
            <c:dispEq val="0"/>
          </c:trendline>
          <c:cat>
            <c:strRef>
              <c:f>'META 13 A, B, C e D'!$A$25:$A$29</c:f>
              <c:strCache>
                <c:ptCount val="5"/>
                <c:pt idx="0">
                  <c:v>2019</c:v>
                </c:pt>
                <c:pt idx="1">
                  <c:v>2020</c:v>
                </c:pt>
                <c:pt idx="2">
                  <c:v>2020 SP</c:v>
                </c:pt>
                <c:pt idx="3">
                  <c:v>2020 Brasil</c:v>
                </c:pt>
                <c:pt idx="4">
                  <c:v>Meta</c:v>
                </c:pt>
              </c:strCache>
            </c:strRef>
          </c:cat>
          <c:val>
            <c:numRef>
              <c:f>'META 13 A, B, C e D'!$B$25:$B$29</c:f>
              <c:numCache>
                <c:formatCode>General</c:formatCode>
                <c:ptCount val="5"/>
                <c:pt idx="0">
                  <c:v>84</c:v>
                </c:pt>
                <c:pt idx="1">
                  <c:v>86</c:v>
                </c:pt>
                <c:pt idx="2">
                  <c:v>72.599999999999994</c:v>
                </c:pt>
                <c:pt idx="3">
                  <c:v>84.5</c:v>
                </c:pt>
                <c:pt idx="4">
                  <c:v>100</c:v>
                </c:pt>
              </c:numCache>
            </c:numRef>
          </c:val>
          <c:extLst>
            <c:ext xmlns:c14="http://schemas.microsoft.com/office/drawing/2007/8/2/chart" uri="{6F2FDCE9-48DA-4B69-8628-5D25D57E5C99}">
              <c14:invertSolidFillFmt>
                <c14:spPr xmlns:c14="http://schemas.microsoft.com/office/drawing/2007/8/2/chart">
                  <a:solidFill>
                    <a:srgbClr val="FFFFFF"/>
                  </a:solidFill>
                  <a:ln cmpd="sng">
                    <a:solidFill>
                      <a:srgbClr val="000000"/>
                    </a:solidFill>
                  </a:ln>
                </c14:spPr>
              </c14:invertSolidFillFmt>
            </c:ext>
            <c:ext xmlns:c16="http://schemas.microsoft.com/office/drawing/2014/chart" uri="{C3380CC4-5D6E-409C-BE32-E72D297353CC}">
              <c16:uniqueId val="{0000000A-C658-487B-9BF5-C3C5628ED821}"/>
            </c:ext>
          </c:extLst>
        </c:ser>
        <c:dLbls>
          <c:showLegendKey val="0"/>
          <c:showVal val="0"/>
          <c:showCatName val="0"/>
          <c:showSerName val="0"/>
          <c:showPercent val="0"/>
          <c:showBubbleSize val="0"/>
        </c:dLbls>
        <c:gapWidth val="150"/>
        <c:axId val="1820207808"/>
        <c:axId val="1563373849"/>
      </c:barChart>
      <c:catAx>
        <c:axId val="1820207808"/>
        <c:scaling>
          <c:orientation val="minMax"/>
        </c:scaling>
        <c:delete val="0"/>
        <c:axPos val="b"/>
        <c:numFmt formatCode="General" sourceLinked="1"/>
        <c:majorTickMark val="none"/>
        <c:minorTickMark val="none"/>
        <c:tickLblPos val="nextTo"/>
        <c:txPr>
          <a:bodyPr/>
          <a:lstStyle/>
          <a:p>
            <a:pPr lvl="0">
              <a:defRPr b="0">
                <a:solidFill>
                  <a:srgbClr val="000000"/>
                </a:solidFill>
                <a:latin typeface="+mn-lt"/>
              </a:defRPr>
            </a:pPr>
            <a:endParaRPr lang="pt-BR"/>
          </a:p>
        </c:txPr>
        <c:crossAx val="1563373849"/>
        <c:crosses val="autoZero"/>
        <c:auto val="1"/>
        <c:lblAlgn val="ctr"/>
        <c:lblOffset val="100"/>
        <c:noMultiLvlLbl val="1"/>
      </c:catAx>
      <c:valAx>
        <c:axId val="1563373849"/>
        <c:scaling>
          <c:orientation val="minMax"/>
        </c:scaling>
        <c:delete val="0"/>
        <c:axPos val="l"/>
        <c:majorGridlines>
          <c:spPr>
            <a:ln>
              <a:solidFill>
                <a:srgbClr val="B7B7B7"/>
              </a:solidFill>
            </a:ln>
          </c:spPr>
        </c:majorGridlines>
        <c:minorGridlines>
          <c:spPr>
            <a:ln>
              <a:solidFill>
                <a:srgbClr val="CCCCCC">
                  <a:alpha val="0"/>
                </a:srgbClr>
              </a:solidFill>
            </a:ln>
          </c:spPr>
        </c:minorGridlines>
        <c:title>
          <c:tx>
            <c:rich>
              <a:bodyPr/>
              <a:lstStyle/>
              <a:p>
                <a:pPr lvl="0">
                  <a:defRPr b="0">
                    <a:solidFill>
                      <a:srgbClr val="000000"/>
                    </a:solidFill>
                    <a:latin typeface="+mn-lt"/>
                  </a:defRPr>
                </a:pPr>
                <a:r>
                  <a:rPr lang="pt-BR" b="0">
                    <a:solidFill>
                      <a:srgbClr val="000000"/>
                    </a:solidFill>
                    <a:latin typeface="+mn-lt"/>
                  </a:rPr>
                  <a:t>%</a:t>
                </a:r>
              </a:p>
            </c:rich>
          </c:tx>
          <c:layout/>
          <c:overlay val="0"/>
        </c:title>
        <c:numFmt formatCode="General" sourceLinked="1"/>
        <c:majorTickMark val="none"/>
        <c:minorTickMark val="none"/>
        <c:tickLblPos val="nextTo"/>
        <c:spPr>
          <a:ln/>
        </c:spPr>
        <c:txPr>
          <a:bodyPr/>
          <a:lstStyle/>
          <a:p>
            <a:pPr lvl="0">
              <a:defRPr b="0">
                <a:solidFill>
                  <a:srgbClr val="000000"/>
                </a:solidFill>
                <a:latin typeface="+mn-lt"/>
              </a:defRPr>
            </a:pPr>
            <a:endParaRPr lang="pt-BR"/>
          </a:p>
        </c:txPr>
        <c:crossAx val="1820207808"/>
        <c:crosses val="autoZero"/>
        <c:crossBetween val="between"/>
      </c:valAx>
    </c:plotArea>
    <c:plotVisOnly val="1"/>
    <c:dispBlanksAs val="zero"/>
    <c:showDLblsOverMax val="1"/>
  </c:chart>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1"/>
        <c:ser>
          <c:idx val="0"/>
          <c:order val="0"/>
          <c:spPr>
            <a:solidFill>
              <a:srgbClr val="4285F4"/>
            </a:solidFill>
            <a:ln cmpd="sng">
              <a:solidFill>
                <a:srgbClr val="000000"/>
              </a:solidFill>
            </a:ln>
          </c:spPr>
          <c:invertIfNegative val="1"/>
          <c:dPt>
            <c:idx val="2"/>
            <c:invertIfNegative val="1"/>
            <c:bubble3D val="0"/>
            <c:spPr>
              <a:solidFill>
                <a:schemeClr val="accent5"/>
              </a:solidFill>
              <a:ln cmpd="sng">
                <a:solidFill>
                  <a:srgbClr val="000000"/>
                </a:solidFill>
              </a:ln>
            </c:spPr>
            <c:extLst>
              <c:ext xmlns:c16="http://schemas.microsoft.com/office/drawing/2014/chart" uri="{C3380CC4-5D6E-409C-BE32-E72D297353CC}">
                <c16:uniqueId val="{00000001-500E-4799-9C68-F0FCE68372F1}"/>
              </c:ext>
            </c:extLst>
          </c:dPt>
          <c:dPt>
            <c:idx val="3"/>
            <c:invertIfNegative val="1"/>
            <c:bubble3D val="0"/>
            <c:spPr>
              <a:solidFill>
                <a:schemeClr val="accent3"/>
              </a:solidFill>
              <a:ln cmpd="sng">
                <a:solidFill>
                  <a:srgbClr val="000000"/>
                </a:solidFill>
              </a:ln>
            </c:spPr>
            <c:extLst>
              <c:ext xmlns:c16="http://schemas.microsoft.com/office/drawing/2014/chart" uri="{C3380CC4-5D6E-409C-BE32-E72D297353CC}">
                <c16:uniqueId val="{00000003-500E-4799-9C68-F0FCE68372F1}"/>
              </c:ext>
            </c:extLst>
          </c:dPt>
          <c:dPt>
            <c:idx val="4"/>
            <c:invertIfNegative val="1"/>
            <c:bubble3D val="0"/>
            <c:spPr>
              <a:solidFill>
                <a:schemeClr val="accent4"/>
              </a:solidFill>
              <a:ln cmpd="sng">
                <a:solidFill>
                  <a:srgbClr val="000000"/>
                </a:solidFill>
              </a:ln>
            </c:spPr>
            <c:extLst>
              <c:ext xmlns:c16="http://schemas.microsoft.com/office/drawing/2014/chart" uri="{C3380CC4-5D6E-409C-BE32-E72D297353CC}">
                <c16:uniqueId val="{00000005-500E-4799-9C68-F0FCE68372F1}"/>
              </c:ext>
            </c:extLst>
          </c:dPt>
          <c:dPt>
            <c:idx val="5"/>
            <c:invertIfNegative val="1"/>
            <c:bubble3D val="0"/>
            <c:spPr>
              <a:solidFill>
                <a:schemeClr val="accent3"/>
              </a:solidFill>
              <a:ln cmpd="sng">
                <a:solidFill>
                  <a:srgbClr val="000000"/>
                </a:solidFill>
              </a:ln>
            </c:spPr>
            <c:extLst>
              <c:ext xmlns:c16="http://schemas.microsoft.com/office/drawing/2014/chart" uri="{C3380CC4-5D6E-409C-BE32-E72D297353CC}">
                <c16:uniqueId val="{00000007-500E-4799-9C68-F0FCE68372F1}"/>
              </c:ext>
            </c:extLst>
          </c:dPt>
          <c:dPt>
            <c:idx val="6"/>
            <c:invertIfNegative val="1"/>
            <c:bubble3D val="0"/>
            <c:spPr>
              <a:solidFill>
                <a:schemeClr val="accent4"/>
              </a:solidFill>
              <a:ln cmpd="sng">
                <a:solidFill>
                  <a:srgbClr val="000000"/>
                </a:solidFill>
              </a:ln>
            </c:spPr>
            <c:extLst>
              <c:ext xmlns:c16="http://schemas.microsoft.com/office/drawing/2014/chart" uri="{C3380CC4-5D6E-409C-BE32-E72D297353CC}">
                <c16:uniqueId val="{00000009-500E-4799-9C68-F0FCE68372F1}"/>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'META 13 A, B, C e D'!$A$47:$A$51</c:f>
              <c:strCache>
                <c:ptCount val="5"/>
                <c:pt idx="0">
                  <c:v>2019</c:v>
                </c:pt>
                <c:pt idx="1">
                  <c:v>2020</c:v>
                </c:pt>
                <c:pt idx="2">
                  <c:v>2020 SP</c:v>
                </c:pt>
                <c:pt idx="3">
                  <c:v>2020 Brasil</c:v>
                </c:pt>
                <c:pt idx="4">
                  <c:v>Meta</c:v>
                </c:pt>
              </c:strCache>
            </c:strRef>
          </c:cat>
          <c:val>
            <c:numRef>
              <c:f>'META 13 A, B, C e D'!$B$47:$B$51</c:f>
              <c:numCache>
                <c:formatCode>General</c:formatCode>
                <c:ptCount val="5"/>
                <c:pt idx="0">
                  <c:v>70</c:v>
                </c:pt>
                <c:pt idx="1">
                  <c:v>69.8</c:v>
                </c:pt>
                <c:pt idx="2">
                  <c:v>71.099999999999994</c:v>
                </c:pt>
                <c:pt idx="3">
                  <c:v>56.7</c:v>
                </c:pt>
                <c:pt idx="4">
                  <c:v>100</c:v>
                </c:pt>
              </c:numCache>
            </c:numRef>
          </c:val>
          <c:extLst>
            <c:ext xmlns:c14="http://schemas.microsoft.com/office/drawing/2007/8/2/chart" uri="{6F2FDCE9-48DA-4B69-8628-5D25D57E5C99}">
              <c14:invertSolidFillFmt>
                <c14:spPr xmlns:c14="http://schemas.microsoft.com/office/drawing/2007/8/2/chart">
                  <a:solidFill>
                    <a:srgbClr val="FFFFFF"/>
                  </a:solidFill>
                  <a:ln cmpd="sng">
                    <a:solidFill>
                      <a:srgbClr val="000000"/>
                    </a:solidFill>
                  </a:ln>
                </c14:spPr>
              </c14:invertSolidFillFmt>
            </c:ext>
            <c:ext xmlns:c16="http://schemas.microsoft.com/office/drawing/2014/chart" uri="{C3380CC4-5D6E-409C-BE32-E72D297353CC}">
              <c16:uniqueId val="{0000000A-500E-4799-9C68-F0FCE68372F1}"/>
            </c:ext>
          </c:extLst>
        </c:ser>
        <c:dLbls>
          <c:showLegendKey val="0"/>
          <c:showVal val="0"/>
          <c:showCatName val="0"/>
          <c:showSerName val="0"/>
          <c:showPercent val="0"/>
          <c:showBubbleSize val="0"/>
        </c:dLbls>
        <c:gapWidth val="150"/>
        <c:axId val="1820207808"/>
        <c:axId val="1563373849"/>
      </c:barChart>
      <c:catAx>
        <c:axId val="1820207808"/>
        <c:scaling>
          <c:orientation val="minMax"/>
        </c:scaling>
        <c:delete val="0"/>
        <c:axPos val="b"/>
        <c:numFmt formatCode="General" sourceLinked="1"/>
        <c:majorTickMark val="none"/>
        <c:minorTickMark val="none"/>
        <c:tickLblPos val="nextTo"/>
        <c:txPr>
          <a:bodyPr/>
          <a:lstStyle/>
          <a:p>
            <a:pPr lvl="0">
              <a:defRPr b="0">
                <a:solidFill>
                  <a:srgbClr val="000000"/>
                </a:solidFill>
                <a:latin typeface="+mn-lt"/>
              </a:defRPr>
            </a:pPr>
            <a:endParaRPr lang="pt-BR"/>
          </a:p>
        </c:txPr>
        <c:crossAx val="1563373849"/>
        <c:crosses val="autoZero"/>
        <c:auto val="1"/>
        <c:lblAlgn val="ctr"/>
        <c:lblOffset val="100"/>
        <c:noMultiLvlLbl val="1"/>
      </c:catAx>
      <c:valAx>
        <c:axId val="1563373849"/>
        <c:scaling>
          <c:orientation val="minMax"/>
        </c:scaling>
        <c:delete val="0"/>
        <c:axPos val="l"/>
        <c:majorGridlines>
          <c:spPr>
            <a:ln>
              <a:solidFill>
                <a:srgbClr val="B7B7B7"/>
              </a:solidFill>
            </a:ln>
          </c:spPr>
        </c:majorGridlines>
        <c:minorGridlines>
          <c:spPr>
            <a:ln>
              <a:solidFill>
                <a:srgbClr val="CCCCCC">
                  <a:alpha val="0"/>
                </a:srgbClr>
              </a:solidFill>
            </a:ln>
          </c:spPr>
        </c:minorGridlines>
        <c:title>
          <c:tx>
            <c:rich>
              <a:bodyPr/>
              <a:lstStyle/>
              <a:p>
                <a:pPr lvl="0">
                  <a:defRPr b="0">
                    <a:solidFill>
                      <a:srgbClr val="000000"/>
                    </a:solidFill>
                    <a:latin typeface="+mn-lt"/>
                  </a:defRPr>
                </a:pPr>
                <a:r>
                  <a:rPr lang="pt-BR" b="0">
                    <a:solidFill>
                      <a:srgbClr val="000000"/>
                    </a:solidFill>
                    <a:latin typeface="+mn-lt"/>
                  </a:rPr>
                  <a:t>%</a:t>
                </a:r>
              </a:p>
            </c:rich>
          </c:tx>
          <c:layout/>
          <c:overlay val="0"/>
        </c:title>
        <c:numFmt formatCode="General" sourceLinked="1"/>
        <c:majorTickMark val="none"/>
        <c:minorTickMark val="none"/>
        <c:tickLblPos val="nextTo"/>
        <c:spPr>
          <a:ln/>
        </c:spPr>
        <c:txPr>
          <a:bodyPr/>
          <a:lstStyle/>
          <a:p>
            <a:pPr lvl="0">
              <a:defRPr b="0">
                <a:solidFill>
                  <a:srgbClr val="000000"/>
                </a:solidFill>
                <a:latin typeface="+mn-lt"/>
              </a:defRPr>
            </a:pPr>
            <a:endParaRPr lang="pt-BR"/>
          </a:p>
        </c:txPr>
        <c:crossAx val="1820207808"/>
        <c:crosses val="autoZero"/>
        <c:crossBetween val="between"/>
      </c:valAx>
    </c:plotArea>
    <c:plotVisOnly val="1"/>
    <c:dispBlanksAs val="zero"/>
    <c:showDLblsOverMax val="1"/>
  </c:chart>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1"/>
        <c:ser>
          <c:idx val="0"/>
          <c:order val="0"/>
          <c:spPr>
            <a:solidFill>
              <a:srgbClr val="4285F4"/>
            </a:solidFill>
            <a:ln cmpd="sng">
              <a:solidFill>
                <a:srgbClr val="000000"/>
              </a:solidFill>
            </a:ln>
          </c:spPr>
          <c:invertIfNegative val="1"/>
          <c:dPt>
            <c:idx val="2"/>
            <c:invertIfNegative val="1"/>
            <c:bubble3D val="0"/>
            <c:spPr>
              <a:solidFill>
                <a:schemeClr val="accent5"/>
              </a:solidFill>
              <a:ln cmpd="sng">
                <a:solidFill>
                  <a:srgbClr val="000000"/>
                </a:solidFill>
              </a:ln>
            </c:spPr>
            <c:extLst>
              <c:ext xmlns:c16="http://schemas.microsoft.com/office/drawing/2014/chart" uri="{C3380CC4-5D6E-409C-BE32-E72D297353CC}">
                <c16:uniqueId val="{00000001-4EAA-4072-BFAA-C101CC523919}"/>
              </c:ext>
            </c:extLst>
          </c:dPt>
          <c:dPt>
            <c:idx val="3"/>
            <c:invertIfNegative val="1"/>
            <c:bubble3D val="0"/>
            <c:spPr>
              <a:solidFill>
                <a:schemeClr val="accent3"/>
              </a:solidFill>
              <a:ln cmpd="sng">
                <a:solidFill>
                  <a:srgbClr val="000000"/>
                </a:solidFill>
              </a:ln>
            </c:spPr>
            <c:extLst>
              <c:ext xmlns:c16="http://schemas.microsoft.com/office/drawing/2014/chart" uri="{C3380CC4-5D6E-409C-BE32-E72D297353CC}">
                <c16:uniqueId val="{00000003-4EAA-4072-BFAA-C101CC523919}"/>
              </c:ext>
            </c:extLst>
          </c:dPt>
          <c:dPt>
            <c:idx val="4"/>
            <c:invertIfNegative val="1"/>
            <c:bubble3D val="0"/>
            <c:spPr>
              <a:solidFill>
                <a:schemeClr val="accent4"/>
              </a:solidFill>
              <a:ln cmpd="sng">
                <a:solidFill>
                  <a:srgbClr val="000000"/>
                </a:solidFill>
              </a:ln>
            </c:spPr>
            <c:extLst>
              <c:ext xmlns:c16="http://schemas.microsoft.com/office/drawing/2014/chart" uri="{C3380CC4-5D6E-409C-BE32-E72D297353CC}">
                <c16:uniqueId val="{00000005-4EAA-4072-BFAA-C101CC523919}"/>
              </c:ext>
            </c:extLst>
          </c:dPt>
          <c:dPt>
            <c:idx val="5"/>
            <c:invertIfNegative val="1"/>
            <c:bubble3D val="0"/>
            <c:spPr>
              <a:solidFill>
                <a:schemeClr val="accent3"/>
              </a:solidFill>
              <a:ln cmpd="sng">
                <a:solidFill>
                  <a:srgbClr val="000000"/>
                </a:solidFill>
              </a:ln>
            </c:spPr>
            <c:extLst>
              <c:ext xmlns:c16="http://schemas.microsoft.com/office/drawing/2014/chart" uri="{C3380CC4-5D6E-409C-BE32-E72D297353CC}">
                <c16:uniqueId val="{00000007-4EAA-4072-BFAA-C101CC523919}"/>
              </c:ext>
            </c:extLst>
          </c:dPt>
          <c:dPt>
            <c:idx val="6"/>
            <c:invertIfNegative val="1"/>
            <c:bubble3D val="0"/>
            <c:spPr>
              <a:solidFill>
                <a:schemeClr val="accent4"/>
              </a:solidFill>
              <a:ln cmpd="sng">
                <a:solidFill>
                  <a:srgbClr val="000000"/>
                </a:solidFill>
              </a:ln>
            </c:spPr>
            <c:extLst>
              <c:ext xmlns:c16="http://schemas.microsoft.com/office/drawing/2014/chart" uri="{C3380CC4-5D6E-409C-BE32-E72D297353CC}">
                <c16:uniqueId val="{00000009-4EAA-4072-BFAA-C101CC523919}"/>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'META 13 A, B, C e D'!$A$71:$A$75</c:f>
              <c:strCache>
                <c:ptCount val="5"/>
                <c:pt idx="0">
                  <c:v>2019</c:v>
                </c:pt>
                <c:pt idx="1">
                  <c:v>2020</c:v>
                </c:pt>
                <c:pt idx="2">
                  <c:v>2020 SP</c:v>
                </c:pt>
                <c:pt idx="3">
                  <c:v>2020 Brasil</c:v>
                </c:pt>
                <c:pt idx="4">
                  <c:v>Meta</c:v>
                </c:pt>
              </c:strCache>
            </c:strRef>
          </c:cat>
          <c:val>
            <c:numRef>
              <c:f>'META 13 A, B, C e D'!$B$71:$B$75</c:f>
              <c:numCache>
                <c:formatCode>General</c:formatCode>
                <c:ptCount val="5"/>
                <c:pt idx="0">
                  <c:v>67.099999999999994</c:v>
                </c:pt>
                <c:pt idx="1">
                  <c:v>67</c:v>
                </c:pt>
                <c:pt idx="2">
                  <c:v>66.5</c:v>
                </c:pt>
                <c:pt idx="3">
                  <c:v>65.2</c:v>
                </c:pt>
                <c:pt idx="4">
                  <c:v>100</c:v>
                </c:pt>
              </c:numCache>
            </c:numRef>
          </c:val>
          <c:extLst>
            <c:ext xmlns:c14="http://schemas.microsoft.com/office/drawing/2007/8/2/chart" uri="{6F2FDCE9-48DA-4B69-8628-5D25D57E5C99}">
              <c14:invertSolidFillFmt>
                <c14:spPr xmlns:c14="http://schemas.microsoft.com/office/drawing/2007/8/2/chart">
                  <a:solidFill>
                    <a:srgbClr val="FFFFFF"/>
                  </a:solidFill>
                  <a:ln cmpd="sng">
                    <a:solidFill>
                      <a:srgbClr val="000000"/>
                    </a:solidFill>
                  </a:ln>
                </c14:spPr>
              </c14:invertSolidFillFmt>
            </c:ext>
            <c:ext xmlns:c16="http://schemas.microsoft.com/office/drawing/2014/chart" uri="{C3380CC4-5D6E-409C-BE32-E72D297353CC}">
              <c16:uniqueId val="{0000000A-4EAA-4072-BFAA-C101CC523919}"/>
            </c:ext>
          </c:extLst>
        </c:ser>
        <c:dLbls>
          <c:showLegendKey val="0"/>
          <c:showVal val="0"/>
          <c:showCatName val="0"/>
          <c:showSerName val="0"/>
          <c:showPercent val="0"/>
          <c:showBubbleSize val="0"/>
        </c:dLbls>
        <c:gapWidth val="150"/>
        <c:axId val="1820207808"/>
        <c:axId val="1563373849"/>
      </c:barChart>
      <c:catAx>
        <c:axId val="1820207808"/>
        <c:scaling>
          <c:orientation val="minMax"/>
        </c:scaling>
        <c:delete val="0"/>
        <c:axPos val="b"/>
        <c:numFmt formatCode="General" sourceLinked="1"/>
        <c:majorTickMark val="none"/>
        <c:minorTickMark val="none"/>
        <c:tickLblPos val="nextTo"/>
        <c:txPr>
          <a:bodyPr/>
          <a:lstStyle/>
          <a:p>
            <a:pPr lvl="0">
              <a:defRPr b="0">
                <a:solidFill>
                  <a:srgbClr val="000000"/>
                </a:solidFill>
                <a:latin typeface="+mn-lt"/>
              </a:defRPr>
            </a:pPr>
            <a:endParaRPr lang="pt-BR"/>
          </a:p>
        </c:txPr>
        <c:crossAx val="1563373849"/>
        <c:crosses val="autoZero"/>
        <c:auto val="1"/>
        <c:lblAlgn val="ctr"/>
        <c:lblOffset val="100"/>
        <c:noMultiLvlLbl val="1"/>
      </c:catAx>
      <c:valAx>
        <c:axId val="1563373849"/>
        <c:scaling>
          <c:orientation val="minMax"/>
        </c:scaling>
        <c:delete val="0"/>
        <c:axPos val="l"/>
        <c:majorGridlines>
          <c:spPr>
            <a:ln>
              <a:solidFill>
                <a:srgbClr val="B7B7B7"/>
              </a:solidFill>
            </a:ln>
          </c:spPr>
        </c:majorGridlines>
        <c:minorGridlines>
          <c:spPr>
            <a:ln>
              <a:solidFill>
                <a:srgbClr val="CCCCCC">
                  <a:alpha val="0"/>
                </a:srgbClr>
              </a:solidFill>
            </a:ln>
          </c:spPr>
        </c:minorGridlines>
        <c:title>
          <c:tx>
            <c:rich>
              <a:bodyPr/>
              <a:lstStyle/>
              <a:p>
                <a:pPr lvl="0">
                  <a:defRPr b="0">
                    <a:solidFill>
                      <a:srgbClr val="000000"/>
                    </a:solidFill>
                    <a:latin typeface="+mn-lt"/>
                  </a:defRPr>
                </a:pPr>
                <a:r>
                  <a:rPr lang="pt-BR" b="0">
                    <a:solidFill>
                      <a:srgbClr val="000000"/>
                    </a:solidFill>
                    <a:latin typeface="+mn-lt"/>
                  </a:rPr>
                  <a:t>%</a:t>
                </a:r>
              </a:p>
            </c:rich>
          </c:tx>
          <c:layout/>
          <c:overlay val="0"/>
        </c:title>
        <c:numFmt formatCode="General" sourceLinked="1"/>
        <c:majorTickMark val="none"/>
        <c:minorTickMark val="none"/>
        <c:tickLblPos val="nextTo"/>
        <c:spPr>
          <a:ln/>
        </c:spPr>
        <c:txPr>
          <a:bodyPr/>
          <a:lstStyle/>
          <a:p>
            <a:pPr lvl="0">
              <a:defRPr b="0">
                <a:solidFill>
                  <a:srgbClr val="000000"/>
                </a:solidFill>
                <a:latin typeface="+mn-lt"/>
              </a:defRPr>
            </a:pPr>
            <a:endParaRPr lang="pt-BR"/>
          </a:p>
        </c:txPr>
        <c:crossAx val="1820207808"/>
        <c:crosses val="autoZero"/>
        <c:crossBetween val="between"/>
      </c:valAx>
    </c:plotArea>
    <c:plotVisOnly val="1"/>
    <c:dispBlanksAs val="zero"/>
    <c:showDLblsOverMax val="1"/>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1"/>
        <c:ser>
          <c:idx val="0"/>
          <c:order val="0"/>
          <c:tx>
            <c:strRef>
              <c:f>'META 2 A e B'!$B$2</c:f>
              <c:strCache>
                <c:ptCount val="1"/>
                <c:pt idx="0">
                  <c:v>%</c:v>
                </c:pt>
              </c:strCache>
            </c:strRef>
          </c:tx>
          <c:spPr>
            <a:solidFill>
              <a:srgbClr val="4285F4"/>
            </a:solidFill>
            <a:ln cmpd="sng">
              <a:solidFill>
                <a:srgbClr val="000000"/>
              </a:solidFill>
            </a:ln>
          </c:spPr>
          <c:invertIfNegative val="1"/>
          <c:dPt>
            <c:idx val="4"/>
            <c:invertIfNegative val="1"/>
            <c:bubble3D val="0"/>
            <c:spPr>
              <a:solidFill>
                <a:schemeClr val="accent5"/>
              </a:solidFill>
              <a:ln cmpd="sng">
                <a:solidFill>
                  <a:srgbClr val="000000"/>
                </a:solidFill>
              </a:ln>
            </c:spPr>
            <c:extLst>
              <c:ext xmlns:c16="http://schemas.microsoft.com/office/drawing/2014/chart" uri="{C3380CC4-5D6E-409C-BE32-E72D297353CC}">
                <c16:uniqueId val="{00000001-775D-4B29-8D3A-EEB7CB1FF176}"/>
              </c:ext>
            </c:extLst>
          </c:dPt>
          <c:dPt>
            <c:idx val="5"/>
            <c:invertIfNegative val="1"/>
            <c:bubble3D val="0"/>
            <c:spPr>
              <a:solidFill>
                <a:schemeClr val="accent3"/>
              </a:solidFill>
              <a:ln cmpd="sng">
                <a:solidFill>
                  <a:srgbClr val="000000"/>
                </a:solidFill>
              </a:ln>
            </c:spPr>
            <c:extLst>
              <c:ext xmlns:c16="http://schemas.microsoft.com/office/drawing/2014/chart" uri="{C3380CC4-5D6E-409C-BE32-E72D297353CC}">
                <c16:uniqueId val="{00000003-775D-4B29-8D3A-EEB7CB1FF176}"/>
              </c:ext>
            </c:extLst>
          </c:dPt>
          <c:dPt>
            <c:idx val="6"/>
            <c:invertIfNegative val="1"/>
            <c:bubble3D val="0"/>
            <c:spPr>
              <a:solidFill>
                <a:srgbClr val="00B050"/>
              </a:solidFill>
              <a:ln cmpd="sng">
                <a:solidFill>
                  <a:srgbClr val="000000"/>
                </a:solidFill>
              </a:ln>
            </c:spPr>
            <c:extLst>
              <c:ext xmlns:c16="http://schemas.microsoft.com/office/drawing/2014/chart" uri="{C3380CC4-5D6E-409C-BE32-E72D297353CC}">
                <c16:uniqueId val="{00000005-775D-4B29-8D3A-EEB7CB1FF176}"/>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trendline>
            <c:trendlineType val="linear"/>
            <c:dispRSqr val="0"/>
            <c:dispEq val="0"/>
          </c:trendline>
          <c:cat>
            <c:strRef>
              <c:f>'META 2 A e B'!$A$3:$A$9</c:f>
              <c:strCache>
                <c:ptCount val="7"/>
                <c:pt idx="0">
                  <c:v>2016</c:v>
                </c:pt>
                <c:pt idx="1">
                  <c:v>2017</c:v>
                </c:pt>
                <c:pt idx="2">
                  <c:v>2019</c:v>
                </c:pt>
                <c:pt idx="3">
                  <c:v>2020</c:v>
                </c:pt>
                <c:pt idx="4">
                  <c:v>2020 SP</c:v>
                </c:pt>
                <c:pt idx="5">
                  <c:v>2020 Brasil</c:v>
                </c:pt>
                <c:pt idx="6">
                  <c:v>Meta</c:v>
                </c:pt>
              </c:strCache>
            </c:strRef>
          </c:cat>
          <c:val>
            <c:numRef>
              <c:f>'META 2 A e B'!$B$3:$B$9</c:f>
              <c:numCache>
                <c:formatCode>General</c:formatCode>
                <c:ptCount val="7"/>
                <c:pt idx="0">
                  <c:v>107.96</c:v>
                </c:pt>
                <c:pt idx="1">
                  <c:v>108.5</c:v>
                </c:pt>
                <c:pt idx="2">
                  <c:v>112.24</c:v>
                </c:pt>
                <c:pt idx="3">
                  <c:v>111.82</c:v>
                </c:pt>
                <c:pt idx="4">
                  <c:v>98.9</c:v>
                </c:pt>
                <c:pt idx="5" formatCode="0.00">
                  <c:v>98</c:v>
                </c:pt>
                <c:pt idx="6">
                  <c:v>100</c:v>
                </c:pt>
              </c:numCache>
            </c:numRef>
          </c:val>
          <c:extLst>
            <c:ext xmlns:c14="http://schemas.microsoft.com/office/drawing/2007/8/2/chart" uri="{6F2FDCE9-48DA-4B69-8628-5D25D57E5C99}">
              <c14:invertSolidFillFmt>
                <c14:spPr xmlns:c14="http://schemas.microsoft.com/office/drawing/2007/8/2/chart">
                  <a:solidFill>
                    <a:srgbClr val="FFFFFF"/>
                  </a:solidFill>
                  <a:ln cmpd="sng">
                    <a:solidFill>
                      <a:srgbClr val="000000"/>
                    </a:solidFill>
                  </a:ln>
                </c14:spPr>
              </c14:invertSolidFillFmt>
            </c:ext>
            <c:ext xmlns:c16="http://schemas.microsoft.com/office/drawing/2014/chart" uri="{C3380CC4-5D6E-409C-BE32-E72D297353CC}">
              <c16:uniqueId val="{00000006-775D-4B29-8D3A-EEB7CB1FF176}"/>
            </c:ext>
          </c:extLst>
        </c:ser>
        <c:dLbls>
          <c:showLegendKey val="0"/>
          <c:showVal val="0"/>
          <c:showCatName val="0"/>
          <c:showSerName val="0"/>
          <c:showPercent val="0"/>
          <c:showBubbleSize val="0"/>
        </c:dLbls>
        <c:gapWidth val="150"/>
        <c:axId val="1822870709"/>
        <c:axId val="2058071602"/>
      </c:barChart>
      <c:catAx>
        <c:axId val="1822870709"/>
        <c:scaling>
          <c:orientation val="minMax"/>
        </c:scaling>
        <c:delete val="0"/>
        <c:axPos val="b"/>
        <c:numFmt formatCode="General" sourceLinked="1"/>
        <c:majorTickMark val="none"/>
        <c:minorTickMark val="none"/>
        <c:tickLblPos val="nextTo"/>
        <c:txPr>
          <a:bodyPr/>
          <a:lstStyle/>
          <a:p>
            <a:pPr lvl="0">
              <a:defRPr b="0">
                <a:solidFill>
                  <a:srgbClr val="000000"/>
                </a:solidFill>
                <a:latin typeface="+mn-lt"/>
              </a:defRPr>
            </a:pPr>
            <a:endParaRPr lang="pt-BR"/>
          </a:p>
        </c:txPr>
        <c:crossAx val="2058071602"/>
        <c:crosses val="autoZero"/>
        <c:auto val="1"/>
        <c:lblAlgn val="ctr"/>
        <c:lblOffset val="100"/>
        <c:noMultiLvlLbl val="1"/>
      </c:catAx>
      <c:valAx>
        <c:axId val="2058071602"/>
        <c:scaling>
          <c:orientation val="minMax"/>
          <c:min val="50"/>
        </c:scaling>
        <c:delete val="0"/>
        <c:axPos val="l"/>
        <c:majorGridlines>
          <c:spPr>
            <a:ln>
              <a:solidFill>
                <a:srgbClr val="B7B7B7"/>
              </a:solidFill>
            </a:ln>
          </c:spPr>
        </c:majorGridlines>
        <c:minorGridlines>
          <c:spPr>
            <a:ln>
              <a:solidFill>
                <a:srgbClr val="CCCCCC">
                  <a:alpha val="0"/>
                </a:srgbClr>
              </a:solidFill>
            </a:ln>
          </c:spPr>
        </c:minorGridlines>
        <c:title>
          <c:tx>
            <c:rich>
              <a:bodyPr/>
              <a:lstStyle/>
              <a:p>
                <a:pPr lvl="0">
                  <a:defRPr b="0">
                    <a:solidFill>
                      <a:srgbClr val="000000"/>
                    </a:solidFill>
                    <a:latin typeface="+mn-lt"/>
                  </a:defRPr>
                </a:pPr>
                <a:r>
                  <a:rPr lang="pt-BR" b="0">
                    <a:solidFill>
                      <a:srgbClr val="000000"/>
                    </a:solidFill>
                    <a:latin typeface="+mn-lt"/>
                  </a:rPr>
                  <a:t>%</a:t>
                </a:r>
              </a:p>
            </c:rich>
          </c:tx>
          <c:layout/>
          <c:overlay val="0"/>
        </c:title>
        <c:numFmt formatCode="General" sourceLinked="1"/>
        <c:majorTickMark val="none"/>
        <c:minorTickMark val="none"/>
        <c:tickLblPos val="nextTo"/>
        <c:spPr>
          <a:ln/>
        </c:spPr>
        <c:txPr>
          <a:bodyPr/>
          <a:lstStyle/>
          <a:p>
            <a:pPr lvl="0">
              <a:defRPr b="0">
                <a:solidFill>
                  <a:srgbClr val="000000"/>
                </a:solidFill>
                <a:latin typeface="+mn-lt"/>
              </a:defRPr>
            </a:pPr>
            <a:endParaRPr lang="pt-BR"/>
          </a:p>
        </c:txPr>
        <c:crossAx val="1822870709"/>
        <c:crosses val="autoZero"/>
        <c:crossBetween val="between"/>
      </c:valAx>
    </c:plotArea>
    <c:plotVisOnly val="1"/>
    <c:dispBlanksAs val="zero"/>
    <c:showDLblsOverMax val="1"/>
  </c:chart>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1"/>
        <c:ser>
          <c:idx val="0"/>
          <c:order val="0"/>
          <c:tx>
            <c:strRef>
              <c:f>'META 13 A, B, C e D'!$B$101</c:f>
              <c:strCache>
                <c:ptCount val="1"/>
                <c:pt idx="0">
                  <c:v>%</c:v>
                </c:pt>
              </c:strCache>
            </c:strRef>
          </c:tx>
          <c:spPr>
            <a:solidFill>
              <a:srgbClr val="4285F4"/>
            </a:solidFill>
            <a:ln cmpd="sng">
              <a:solidFill>
                <a:srgbClr val="000000"/>
              </a:solidFill>
            </a:ln>
          </c:spPr>
          <c:invertIfNegative val="1"/>
          <c:dPt>
            <c:idx val="4"/>
            <c:invertIfNegative val="1"/>
            <c:bubble3D val="0"/>
            <c:spPr>
              <a:solidFill>
                <a:schemeClr val="accent4"/>
              </a:solidFill>
              <a:ln cmpd="sng">
                <a:solidFill>
                  <a:srgbClr val="000000"/>
                </a:solidFill>
              </a:ln>
            </c:spPr>
            <c:extLst>
              <c:ext xmlns:c16="http://schemas.microsoft.com/office/drawing/2014/chart" uri="{C3380CC4-5D6E-409C-BE32-E72D297353CC}">
                <c16:uniqueId val="{00000001-73A7-4C13-9505-DE4FF4373DEF}"/>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'META 13 A, B, C e D'!$A$102:$A$106</c:f>
              <c:strCache>
                <c:ptCount val="5"/>
                <c:pt idx="0">
                  <c:v>Educação Infantil</c:v>
                </c:pt>
                <c:pt idx="1">
                  <c:v>Anos Inicias EF</c:v>
                </c:pt>
                <c:pt idx="2">
                  <c:v>Anos Finais EF</c:v>
                </c:pt>
                <c:pt idx="3">
                  <c:v>Ensino Médio</c:v>
                </c:pt>
                <c:pt idx="4">
                  <c:v>Meta</c:v>
                </c:pt>
              </c:strCache>
            </c:strRef>
          </c:cat>
          <c:val>
            <c:numRef>
              <c:f>'META 13 A, B, C e D'!$B$102:$B$106</c:f>
              <c:numCache>
                <c:formatCode>0.0</c:formatCode>
                <c:ptCount val="5"/>
                <c:pt idx="0">
                  <c:v>77</c:v>
                </c:pt>
                <c:pt idx="1">
                  <c:v>86</c:v>
                </c:pt>
                <c:pt idx="2">
                  <c:v>69.8</c:v>
                </c:pt>
                <c:pt idx="3">
                  <c:v>67</c:v>
                </c:pt>
                <c:pt idx="4" formatCode="General">
                  <c:v>100</c:v>
                </c:pt>
              </c:numCache>
            </c:numRef>
          </c:val>
          <c:extLst>
            <c:ext xmlns:c14="http://schemas.microsoft.com/office/drawing/2007/8/2/chart" uri="{6F2FDCE9-48DA-4B69-8628-5D25D57E5C99}">
              <c14:invertSolidFillFmt>
                <c14:spPr xmlns:c14="http://schemas.microsoft.com/office/drawing/2007/8/2/chart">
                  <a:solidFill>
                    <a:srgbClr val="FFFFFF"/>
                  </a:solidFill>
                  <a:ln cmpd="sng">
                    <a:solidFill>
                      <a:srgbClr val="000000"/>
                    </a:solidFill>
                  </a:ln>
                </c14:spPr>
              </c14:invertSolidFillFmt>
            </c:ext>
            <c:ext xmlns:c16="http://schemas.microsoft.com/office/drawing/2014/chart" uri="{C3380CC4-5D6E-409C-BE32-E72D297353CC}">
              <c16:uniqueId val="{00000002-73A7-4C13-9505-DE4FF4373DEF}"/>
            </c:ext>
          </c:extLst>
        </c:ser>
        <c:dLbls>
          <c:showLegendKey val="0"/>
          <c:showVal val="0"/>
          <c:showCatName val="0"/>
          <c:showSerName val="0"/>
          <c:showPercent val="0"/>
          <c:showBubbleSize val="0"/>
        </c:dLbls>
        <c:gapWidth val="150"/>
        <c:axId val="240523105"/>
        <c:axId val="1826522715"/>
      </c:barChart>
      <c:catAx>
        <c:axId val="240523105"/>
        <c:scaling>
          <c:orientation val="minMax"/>
        </c:scaling>
        <c:delete val="0"/>
        <c:axPos val="b"/>
        <c:numFmt formatCode="General" sourceLinked="1"/>
        <c:majorTickMark val="none"/>
        <c:minorTickMark val="none"/>
        <c:tickLblPos val="nextTo"/>
        <c:txPr>
          <a:bodyPr/>
          <a:lstStyle/>
          <a:p>
            <a:pPr lvl="0">
              <a:defRPr b="0">
                <a:solidFill>
                  <a:srgbClr val="000000"/>
                </a:solidFill>
                <a:latin typeface="+mn-lt"/>
              </a:defRPr>
            </a:pPr>
            <a:endParaRPr lang="pt-BR"/>
          </a:p>
        </c:txPr>
        <c:crossAx val="1826522715"/>
        <c:crosses val="autoZero"/>
        <c:auto val="1"/>
        <c:lblAlgn val="ctr"/>
        <c:lblOffset val="100"/>
        <c:noMultiLvlLbl val="1"/>
      </c:catAx>
      <c:valAx>
        <c:axId val="1826522715"/>
        <c:scaling>
          <c:orientation val="minMax"/>
        </c:scaling>
        <c:delete val="0"/>
        <c:axPos val="l"/>
        <c:majorGridlines>
          <c:spPr>
            <a:ln>
              <a:solidFill>
                <a:srgbClr val="B7B7B7"/>
              </a:solidFill>
            </a:ln>
          </c:spPr>
        </c:majorGridlines>
        <c:minorGridlines>
          <c:spPr>
            <a:ln>
              <a:solidFill>
                <a:srgbClr val="CCCCCC">
                  <a:alpha val="0"/>
                </a:srgbClr>
              </a:solidFill>
            </a:ln>
          </c:spPr>
        </c:minorGridlines>
        <c:title>
          <c:tx>
            <c:rich>
              <a:bodyPr/>
              <a:lstStyle/>
              <a:p>
                <a:pPr lvl="0">
                  <a:defRPr b="0">
                    <a:solidFill>
                      <a:srgbClr val="000000"/>
                    </a:solidFill>
                    <a:latin typeface="+mn-lt"/>
                  </a:defRPr>
                </a:pPr>
                <a:r>
                  <a:rPr lang="pt-BR" b="0">
                    <a:solidFill>
                      <a:srgbClr val="000000"/>
                    </a:solidFill>
                    <a:latin typeface="+mn-lt"/>
                  </a:rPr>
                  <a:t>%</a:t>
                </a:r>
              </a:p>
            </c:rich>
          </c:tx>
          <c:layout/>
          <c:overlay val="0"/>
        </c:title>
        <c:numFmt formatCode="0.0" sourceLinked="1"/>
        <c:majorTickMark val="none"/>
        <c:minorTickMark val="none"/>
        <c:tickLblPos val="nextTo"/>
        <c:spPr>
          <a:ln/>
        </c:spPr>
        <c:txPr>
          <a:bodyPr/>
          <a:lstStyle/>
          <a:p>
            <a:pPr lvl="0">
              <a:defRPr b="0">
                <a:solidFill>
                  <a:srgbClr val="000000"/>
                </a:solidFill>
                <a:latin typeface="+mn-lt"/>
              </a:defRPr>
            </a:pPr>
            <a:endParaRPr lang="pt-BR"/>
          </a:p>
        </c:txPr>
        <c:crossAx val="240523105"/>
        <c:crosses val="autoZero"/>
        <c:crossBetween val="between"/>
      </c:valAx>
    </c:plotArea>
    <c:plotVisOnly val="1"/>
    <c:dispBlanksAs val="zero"/>
    <c:showDLblsOverMax val="1"/>
  </c:chart>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1"/>
        <c:ser>
          <c:idx val="0"/>
          <c:order val="0"/>
          <c:tx>
            <c:strRef>
              <c:f>'META 14'!$B$2</c:f>
              <c:strCache>
                <c:ptCount val="1"/>
                <c:pt idx="0">
                  <c:v>%</c:v>
                </c:pt>
              </c:strCache>
            </c:strRef>
          </c:tx>
          <c:spPr>
            <a:solidFill>
              <a:srgbClr val="4285F4"/>
            </a:solidFill>
            <a:ln cmpd="sng">
              <a:solidFill>
                <a:srgbClr val="000000"/>
              </a:solidFill>
            </a:ln>
          </c:spPr>
          <c:invertIfNegative val="1"/>
          <c:dPt>
            <c:idx val="4"/>
            <c:invertIfNegative val="1"/>
            <c:bubble3D val="0"/>
            <c:spPr>
              <a:solidFill>
                <a:schemeClr val="accent5"/>
              </a:solidFill>
              <a:ln cmpd="sng">
                <a:solidFill>
                  <a:srgbClr val="000000"/>
                </a:solidFill>
              </a:ln>
            </c:spPr>
            <c:extLst>
              <c:ext xmlns:c16="http://schemas.microsoft.com/office/drawing/2014/chart" uri="{C3380CC4-5D6E-409C-BE32-E72D297353CC}">
                <c16:uniqueId val="{00000001-3E1D-4A6B-9803-7E3B940EBC99}"/>
              </c:ext>
            </c:extLst>
          </c:dPt>
          <c:dPt>
            <c:idx val="5"/>
            <c:invertIfNegative val="1"/>
            <c:bubble3D val="0"/>
            <c:spPr>
              <a:solidFill>
                <a:schemeClr val="accent3"/>
              </a:solidFill>
              <a:ln cmpd="sng">
                <a:solidFill>
                  <a:srgbClr val="000000"/>
                </a:solidFill>
              </a:ln>
            </c:spPr>
            <c:extLst>
              <c:ext xmlns:c16="http://schemas.microsoft.com/office/drawing/2014/chart" uri="{C3380CC4-5D6E-409C-BE32-E72D297353CC}">
                <c16:uniqueId val="{00000003-3E1D-4A6B-9803-7E3B940EBC99}"/>
              </c:ext>
            </c:extLst>
          </c:dPt>
          <c:dPt>
            <c:idx val="6"/>
            <c:invertIfNegative val="1"/>
            <c:bubble3D val="0"/>
            <c:spPr>
              <a:solidFill>
                <a:schemeClr val="accent4"/>
              </a:solidFill>
              <a:ln cmpd="sng">
                <a:solidFill>
                  <a:srgbClr val="000000"/>
                </a:solidFill>
              </a:ln>
            </c:spPr>
            <c:extLst>
              <c:ext xmlns:c16="http://schemas.microsoft.com/office/drawing/2014/chart" uri="{C3380CC4-5D6E-409C-BE32-E72D297353CC}">
                <c16:uniqueId val="{00000005-3E1D-4A6B-9803-7E3B940EBC99}"/>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'META 14'!$A$3:$A$9</c:f>
              <c:strCache>
                <c:ptCount val="7"/>
                <c:pt idx="0">
                  <c:v>2016</c:v>
                </c:pt>
                <c:pt idx="1">
                  <c:v>2017</c:v>
                </c:pt>
                <c:pt idx="2">
                  <c:v>2019</c:v>
                </c:pt>
                <c:pt idx="3">
                  <c:v>2020</c:v>
                </c:pt>
                <c:pt idx="4">
                  <c:v>2020 SP</c:v>
                </c:pt>
                <c:pt idx="5">
                  <c:v>2020 Brasil </c:v>
                </c:pt>
                <c:pt idx="6">
                  <c:v>Meta</c:v>
                </c:pt>
              </c:strCache>
            </c:strRef>
          </c:cat>
          <c:val>
            <c:numRef>
              <c:f>'META 14'!$B$3:$B$9</c:f>
              <c:numCache>
                <c:formatCode>General</c:formatCode>
                <c:ptCount val="7"/>
                <c:pt idx="0">
                  <c:v>37.15</c:v>
                </c:pt>
                <c:pt idx="1">
                  <c:v>37.79</c:v>
                </c:pt>
                <c:pt idx="2">
                  <c:v>37</c:v>
                </c:pt>
                <c:pt idx="3">
                  <c:v>36.5</c:v>
                </c:pt>
                <c:pt idx="4">
                  <c:v>37.299999999999997</c:v>
                </c:pt>
                <c:pt idx="5">
                  <c:v>43.4</c:v>
                </c:pt>
                <c:pt idx="6">
                  <c:v>50</c:v>
                </c:pt>
              </c:numCache>
            </c:numRef>
          </c:val>
          <c:extLst>
            <c:ext xmlns:c14="http://schemas.microsoft.com/office/drawing/2007/8/2/chart" uri="{6F2FDCE9-48DA-4B69-8628-5D25D57E5C99}">
              <c14:invertSolidFillFmt>
                <c14:spPr xmlns:c14="http://schemas.microsoft.com/office/drawing/2007/8/2/chart">
                  <a:solidFill>
                    <a:srgbClr val="FFFFFF"/>
                  </a:solidFill>
                  <a:ln cmpd="sng">
                    <a:solidFill>
                      <a:srgbClr val="000000"/>
                    </a:solidFill>
                  </a:ln>
                </c14:spPr>
              </c14:invertSolidFillFmt>
            </c:ext>
            <c:ext xmlns:c16="http://schemas.microsoft.com/office/drawing/2014/chart" uri="{C3380CC4-5D6E-409C-BE32-E72D297353CC}">
              <c16:uniqueId val="{00000006-3E1D-4A6B-9803-7E3B940EBC99}"/>
            </c:ext>
          </c:extLst>
        </c:ser>
        <c:dLbls>
          <c:showLegendKey val="0"/>
          <c:showVal val="0"/>
          <c:showCatName val="0"/>
          <c:showSerName val="0"/>
          <c:showPercent val="0"/>
          <c:showBubbleSize val="0"/>
        </c:dLbls>
        <c:gapWidth val="150"/>
        <c:axId val="707796816"/>
        <c:axId val="510800731"/>
      </c:barChart>
      <c:catAx>
        <c:axId val="707796816"/>
        <c:scaling>
          <c:orientation val="minMax"/>
        </c:scaling>
        <c:delete val="0"/>
        <c:axPos val="b"/>
        <c:numFmt formatCode="General" sourceLinked="1"/>
        <c:majorTickMark val="none"/>
        <c:minorTickMark val="none"/>
        <c:tickLblPos val="nextTo"/>
        <c:txPr>
          <a:bodyPr/>
          <a:lstStyle/>
          <a:p>
            <a:pPr lvl="0">
              <a:defRPr b="0">
                <a:solidFill>
                  <a:srgbClr val="000000"/>
                </a:solidFill>
                <a:latin typeface="+mn-lt"/>
              </a:defRPr>
            </a:pPr>
            <a:endParaRPr lang="pt-BR"/>
          </a:p>
        </c:txPr>
        <c:crossAx val="510800731"/>
        <c:crosses val="autoZero"/>
        <c:auto val="1"/>
        <c:lblAlgn val="ctr"/>
        <c:lblOffset val="100"/>
        <c:noMultiLvlLbl val="1"/>
      </c:catAx>
      <c:valAx>
        <c:axId val="510800731"/>
        <c:scaling>
          <c:orientation val="minMax"/>
        </c:scaling>
        <c:delete val="0"/>
        <c:axPos val="l"/>
        <c:majorGridlines>
          <c:spPr>
            <a:ln>
              <a:solidFill>
                <a:srgbClr val="B7B7B7"/>
              </a:solidFill>
            </a:ln>
          </c:spPr>
        </c:majorGridlines>
        <c:minorGridlines>
          <c:spPr>
            <a:ln>
              <a:solidFill>
                <a:srgbClr val="CCCCCC">
                  <a:alpha val="0"/>
                </a:srgbClr>
              </a:solidFill>
            </a:ln>
          </c:spPr>
        </c:minorGridlines>
        <c:title>
          <c:tx>
            <c:rich>
              <a:bodyPr/>
              <a:lstStyle/>
              <a:p>
                <a:pPr lvl="0">
                  <a:defRPr b="0">
                    <a:solidFill>
                      <a:srgbClr val="000000"/>
                    </a:solidFill>
                    <a:latin typeface="+mn-lt"/>
                  </a:defRPr>
                </a:pPr>
                <a:r>
                  <a:rPr lang="pt-BR" b="0">
                    <a:solidFill>
                      <a:srgbClr val="000000"/>
                    </a:solidFill>
                    <a:latin typeface="+mn-lt"/>
                  </a:rPr>
                  <a:t>%</a:t>
                </a:r>
              </a:p>
            </c:rich>
          </c:tx>
          <c:layout/>
          <c:overlay val="0"/>
        </c:title>
        <c:numFmt formatCode="General" sourceLinked="1"/>
        <c:majorTickMark val="none"/>
        <c:minorTickMark val="none"/>
        <c:tickLblPos val="nextTo"/>
        <c:spPr>
          <a:ln/>
        </c:spPr>
        <c:txPr>
          <a:bodyPr/>
          <a:lstStyle/>
          <a:p>
            <a:pPr lvl="0">
              <a:defRPr b="0">
                <a:solidFill>
                  <a:srgbClr val="000000"/>
                </a:solidFill>
                <a:latin typeface="+mn-lt"/>
              </a:defRPr>
            </a:pPr>
            <a:endParaRPr lang="pt-BR"/>
          </a:p>
        </c:txPr>
        <c:crossAx val="707796816"/>
        <c:crosses val="autoZero"/>
        <c:crossBetween val="between"/>
      </c:valAx>
    </c:plotArea>
    <c:plotVisOnly val="1"/>
    <c:dispBlanksAs val="zero"/>
    <c:showDLblsOverMax val="1"/>
  </c:chart>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1"/>
        <c:ser>
          <c:idx val="0"/>
          <c:order val="0"/>
          <c:spPr>
            <a:solidFill>
              <a:srgbClr val="4285F4"/>
            </a:solidFill>
            <a:ln cmpd="sng">
              <a:solidFill>
                <a:srgbClr val="000000"/>
              </a:solidFill>
            </a:ln>
          </c:spPr>
          <c:invertIfNegative val="1"/>
          <c:dPt>
            <c:idx val="1"/>
            <c:invertIfNegative val="1"/>
            <c:bubble3D val="0"/>
            <c:spPr>
              <a:solidFill>
                <a:schemeClr val="accent3"/>
              </a:solidFill>
              <a:ln cmpd="sng">
                <a:solidFill>
                  <a:srgbClr val="000000"/>
                </a:solidFill>
              </a:ln>
            </c:spPr>
            <c:extLst>
              <c:ext xmlns:c16="http://schemas.microsoft.com/office/drawing/2014/chart" uri="{C3380CC4-5D6E-409C-BE32-E72D297353CC}">
                <c16:uniqueId val="{00000001-3CBD-48A5-8045-16D03F411E1F}"/>
              </c:ext>
            </c:extLst>
          </c:dPt>
          <c:dPt>
            <c:idx val="3"/>
            <c:invertIfNegative val="1"/>
            <c:bubble3D val="0"/>
            <c:spPr>
              <a:solidFill>
                <a:schemeClr val="accent3"/>
              </a:solidFill>
              <a:ln cmpd="sng">
                <a:solidFill>
                  <a:srgbClr val="000000"/>
                </a:solidFill>
              </a:ln>
            </c:spPr>
            <c:extLst>
              <c:ext xmlns:c16="http://schemas.microsoft.com/office/drawing/2014/chart" uri="{C3380CC4-5D6E-409C-BE32-E72D297353CC}">
                <c16:uniqueId val="{00000003-3CBD-48A5-8045-16D03F411E1F}"/>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'META 15 A, B, C e D'!$A$3:$A$6</c:f>
              <c:strCache>
                <c:ptCount val="4"/>
                <c:pt idx="0">
                  <c:v>Com Sup.</c:v>
                </c:pt>
                <c:pt idx="1">
                  <c:v>Média dos Municípios BR Com Sup.</c:v>
                </c:pt>
                <c:pt idx="2">
                  <c:v>Sem Sup.</c:v>
                </c:pt>
                <c:pt idx="3">
                  <c:v>Média dos Municípios BR Sem. Sup.</c:v>
                </c:pt>
              </c:strCache>
            </c:strRef>
          </c:cat>
          <c:val>
            <c:numRef>
              <c:f>'META 15 A, B, C e D'!$B$3:$B$6</c:f>
              <c:numCache>
                <c:formatCode>_("R$"* #,##0.00_);_("R$"* \(#,##0.00\);_("R$"* "-"??_);_(@_)</c:formatCode>
                <c:ptCount val="4"/>
                <c:pt idx="0">
                  <c:v>4752.16</c:v>
                </c:pt>
                <c:pt idx="1">
                  <c:v>4375.29</c:v>
                </c:pt>
                <c:pt idx="2">
                  <c:v>4135.29</c:v>
                </c:pt>
                <c:pt idx="3">
                  <c:v>2954.08</c:v>
                </c:pt>
              </c:numCache>
            </c:numRef>
          </c:val>
          <c:extLst>
            <c:ext xmlns:c14="http://schemas.microsoft.com/office/drawing/2007/8/2/chart" uri="{6F2FDCE9-48DA-4B69-8628-5D25D57E5C99}">
              <c14:invertSolidFillFmt>
                <c14:spPr xmlns:c14="http://schemas.microsoft.com/office/drawing/2007/8/2/chart">
                  <a:solidFill>
                    <a:srgbClr val="FFFFFF"/>
                  </a:solidFill>
                  <a:ln cmpd="sng">
                    <a:solidFill>
                      <a:srgbClr val="000000"/>
                    </a:solidFill>
                  </a:ln>
                </c14:spPr>
              </c14:invertSolidFillFmt>
            </c:ext>
            <c:ext xmlns:c16="http://schemas.microsoft.com/office/drawing/2014/chart" uri="{C3380CC4-5D6E-409C-BE32-E72D297353CC}">
              <c16:uniqueId val="{00000004-3CBD-48A5-8045-16D03F411E1F}"/>
            </c:ext>
          </c:extLst>
        </c:ser>
        <c:dLbls>
          <c:showLegendKey val="0"/>
          <c:showVal val="0"/>
          <c:showCatName val="0"/>
          <c:showSerName val="0"/>
          <c:showPercent val="0"/>
          <c:showBubbleSize val="0"/>
        </c:dLbls>
        <c:gapWidth val="150"/>
        <c:axId val="623692876"/>
        <c:axId val="645144330"/>
      </c:barChart>
      <c:catAx>
        <c:axId val="623692876"/>
        <c:scaling>
          <c:orientation val="minMax"/>
        </c:scaling>
        <c:delete val="0"/>
        <c:axPos val="b"/>
        <c:title>
          <c:tx>
            <c:rich>
              <a:bodyPr/>
              <a:lstStyle/>
              <a:p>
                <a:pPr lvl="0">
                  <a:defRPr b="0">
                    <a:solidFill>
                      <a:srgbClr val="000000"/>
                    </a:solidFill>
                    <a:latin typeface="+mn-lt"/>
                  </a:defRPr>
                </a:pPr>
                <a:endParaRPr lang="pt-BR"/>
              </a:p>
            </c:rich>
          </c:tx>
          <c:layout/>
          <c:overlay val="0"/>
        </c:title>
        <c:numFmt formatCode="General" sourceLinked="1"/>
        <c:majorTickMark val="none"/>
        <c:minorTickMark val="none"/>
        <c:tickLblPos val="nextTo"/>
        <c:txPr>
          <a:bodyPr/>
          <a:lstStyle/>
          <a:p>
            <a:pPr lvl="0">
              <a:defRPr b="0">
                <a:solidFill>
                  <a:srgbClr val="000000"/>
                </a:solidFill>
                <a:latin typeface="+mn-lt"/>
              </a:defRPr>
            </a:pPr>
            <a:endParaRPr lang="pt-BR"/>
          </a:p>
        </c:txPr>
        <c:crossAx val="645144330"/>
        <c:crosses val="autoZero"/>
        <c:auto val="1"/>
        <c:lblAlgn val="ctr"/>
        <c:lblOffset val="100"/>
        <c:noMultiLvlLbl val="1"/>
      </c:catAx>
      <c:valAx>
        <c:axId val="645144330"/>
        <c:scaling>
          <c:orientation val="minMax"/>
          <c:max val="5000"/>
          <c:min val="2500"/>
        </c:scaling>
        <c:delete val="0"/>
        <c:axPos val="l"/>
        <c:majorGridlines>
          <c:spPr>
            <a:ln>
              <a:solidFill>
                <a:srgbClr val="B7B7B7"/>
              </a:solidFill>
            </a:ln>
          </c:spPr>
        </c:majorGridlines>
        <c:minorGridlines>
          <c:spPr>
            <a:ln>
              <a:solidFill>
                <a:srgbClr val="CCCCCC">
                  <a:alpha val="0"/>
                </a:srgbClr>
              </a:solidFill>
            </a:ln>
          </c:spPr>
        </c:minorGridlines>
        <c:title>
          <c:tx>
            <c:rich>
              <a:bodyPr/>
              <a:lstStyle/>
              <a:p>
                <a:pPr lvl="0">
                  <a:defRPr b="0">
                    <a:solidFill>
                      <a:srgbClr val="000000"/>
                    </a:solidFill>
                    <a:latin typeface="+mn-lt"/>
                  </a:defRPr>
                </a:pPr>
                <a:endParaRPr lang="pt-BR"/>
              </a:p>
            </c:rich>
          </c:tx>
          <c:layout/>
          <c:overlay val="0"/>
        </c:title>
        <c:numFmt formatCode="_(&quot;R$&quot;* #,##0.00_);_(&quot;R$&quot;* \(#,##0.00\);_(&quot;R$&quot;* &quot;-&quot;??_);_(@_)" sourceLinked="1"/>
        <c:majorTickMark val="none"/>
        <c:minorTickMark val="none"/>
        <c:tickLblPos val="nextTo"/>
        <c:spPr>
          <a:ln/>
        </c:spPr>
        <c:txPr>
          <a:bodyPr/>
          <a:lstStyle/>
          <a:p>
            <a:pPr lvl="0">
              <a:defRPr b="0">
                <a:solidFill>
                  <a:srgbClr val="000000"/>
                </a:solidFill>
                <a:latin typeface="+mn-lt"/>
              </a:defRPr>
            </a:pPr>
            <a:endParaRPr lang="pt-BR"/>
          </a:p>
        </c:txPr>
        <c:crossAx val="623692876"/>
        <c:crosses val="autoZero"/>
        <c:crossBetween val="between"/>
      </c:valAx>
    </c:plotArea>
    <c:plotVisOnly val="1"/>
    <c:dispBlanksAs val="zero"/>
    <c:showDLblsOverMax val="1"/>
  </c:chart>
  <c:externalData r:id="rId2">
    <c:autoUpdate val="0"/>
  </c:externalData>
  <c:userShapes r:id="rId3"/>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1"/>
        <c:ser>
          <c:idx val="0"/>
          <c:order val="0"/>
          <c:spPr>
            <a:solidFill>
              <a:srgbClr val="4285F4"/>
            </a:solidFill>
            <a:ln cmpd="sng">
              <a:solidFill>
                <a:srgbClr val="000000"/>
              </a:solidFill>
            </a:ln>
          </c:spPr>
          <c:invertIfNegative val="1"/>
          <c:dPt>
            <c:idx val="1"/>
            <c:invertIfNegative val="1"/>
            <c:bubble3D val="0"/>
            <c:spPr>
              <a:solidFill>
                <a:schemeClr val="accent3"/>
              </a:solidFill>
              <a:ln cmpd="sng">
                <a:solidFill>
                  <a:srgbClr val="000000"/>
                </a:solidFill>
              </a:ln>
            </c:spPr>
            <c:extLst>
              <c:ext xmlns:c16="http://schemas.microsoft.com/office/drawing/2014/chart" uri="{C3380CC4-5D6E-409C-BE32-E72D297353CC}">
                <c16:uniqueId val="{00000001-1874-4D55-B812-BAB1E910E806}"/>
              </c:ext>
            </c:extLst>
          </c:dPt>
          <c:dPt>
            <c:idx val="3"/>
            <c:invertIfNegative val="1"/>
            <c:bubble3D val="0"/>
            <c:spPr>
              <a:solidFill>
                <a:schemeClr val="accent3"/>
              </a:solidFill>
              <a:ln cmpd="sng">
                <a:solidFill>
                  <a:srgbClr val="000000"/>
                </a:solidFill>
              </a:ln>
            </c:spPr>
            <c:extLst>
              <c:ext xmlns:c16="http://schemas.microsoft.com/office/drawing/2014/chart" uri="{C3380CC4-5D6E-409C-BE32-E72D297353CC}">
                <c16:uniqueId val="{00000003-1874-4D55-B812-BAB1E910E806}"/>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'META 15 A, B, C e D'!$A$24:$A$27</c:f>
              <c:strCache>
                <c:ptCount val="4"/>
                <c:pt idx="0">
                  <c:v>Com Sup.</c:v>
                </c:pt>
                <c:pt idx="1">
                  <c:v>Média dos Estados BR Com Sup.</c:v>
                </c:pt>
                <c:pt idx="2">
                  <c:v>Sem Sup.</c:v>
                </c:pt>
                <c:pt idx="3">
                  <c:v>Média dos Estados BR Sem. Sup.</c:v>
                </c:pt>
              </c:strCache>
            </c:strRef>
          </c:cat>
          <c:val>
            <c:numRef>
              <c:f>'META 15 A, B, C e D'!$B$24:$B$27</c:f>
              <c:numCache>
                <c:formatCode>_("R$"* #,##0.00_);_("R$"* \(#,##0.00\);_("R$"* "-"??_);_(@_)</c:formatCode>
                <c:ptCount val="4"/>
                <c:pt idx="0">
                  <c:v>3764.39</c:v>
                </c:pt>
                <c:pt idx="1">
                  <c:v>4425.96</c:v>
                </c:pt>
                <c:pt idx="2">
                  <c:v>2525.62</c:v>
                </c:pt>
                <c:pt idx="3">
                  <c:v>2727.06</c:v>
                </c:pt>
              </c:numCache>
            </c:numRef>
          </c:val>
          <c:extLst>
            <c:ext xmlns:c14="http://schemas.microsoft.com/office/drawing/2007/8/2/chart" uri="{6F2FDCE9-48DA-4B69-8628-5D25D57E5C99}">
              <c14:invertSolidFillFmt>
                <c14:spPr xmlns:c14="http://schemas.microsoft.com/office/drawing/2007/8/2/chart">
                  <a:solidFill>
                    <a:srgbClr val="FFFFFF"/>
                  </a:solidFill>
                  <a:ln cmpd="sng">
                    <a:solidFill>
                      <a:srgbClr val="000000"/>
                    </a:solidFill>
                  </a:ln>
                </c14:spPr>
              </c14:invertSolidFillFmt>
            </c:ext>
            <c:ext xmlns:c16="http://schemas.microsoft.com/office/drawing/2014/chart" uri="{C3380CC4-5D6E-409C-BE32-E72D297353CC}">
              <c16:uniqueId val="{00000004-1874-4D55-B812-BAB1E910E806}"/>
            </c:ext>
          </c:extLst>
        </c:ser>
        <c:dLbls>
          <c:showLegendKey val="0"/>
          <c:showVal val="0"/>
          <c:showCatName val="0"/>
          <c:showSerName val="0"/>
          <c:showPercent val="0"/>
          <c:showBubbleSize val="0"/>
        </c:dLbls>
        <c:gapWidth val="150"/>
        <c:axId val="623692876"/>
        <c:axId val="645144330"/>
      </c:barChart>
      <c:catAx>
        <c:axId val="623692876"/>
        <c:scaling>
          <c:orientation val="minMax"/>
        </c:scaling>
        <c:delete val="0"/>
        <c:axPos val="b"/>
        <c:title>
          <c:tx>
            <c:rich>
              <a:bodyPr/>
              <a:lstStyle/>
              <a:p>
                <a:pPr lvl="0">
                  <a:defRPr b="0">
                    <a:solidFill>
                      <a:srgbClr val="000000"/>
                    </a:solidFill>
                    <a:latin typeface="+mn-lt"/>
                  </a:defRPr>
                </a:pPr>
                <a:endParaRPr lang="pt-BR"/>
              </a:p>
            </c:rich>
          </c:tx>
          <c:layout/>
          <c:overlay val="0"/>
        </c:title>
        <c:numFmt formatCode="General" sourceLinked="1"/>
        <c:majorTickMark val="none"/>
        <c:minorTickMark val="none"/>
        <c:tickLblPos val="nextTo"/>
        <c:txPr>
          <a:bodyPr/>
          <a:lstStyle/>
          <a:p>
            <a:pPr lvl="0">
              <a:defRPr b="0">
                <a:solidFill>
                  <a:srgbClr val="000000"/>
                </a:solidFill>
                <a:latin typeface="+mn-lt"/>
              </a:defRPr>
            </a:pPr>
            <a:endParaRPr lang="pt-BR"/>
          </a:p>
        </c:txPr>
        <c:crossAx val="645144330"/>
        <c:crosses val="autoZero"/>
        <c:auto val="1"/>
        <c:lblAlgn val="ctr"/>
        <c:lblOffset val="100"/>
        <c:noMultiLvlLbl val="1"/>
      </c:catAx>
      <c:valAx>
        <c:axId val="645144330"/>
        <c:scaling>
          <c:orientation val="minMax"/>
          <c:max val="5500"/>
          <c:min val="1000"/>
        </c:scaling>
        <c:delete val="0"/>
        <c:axPos val="l"/>
        <c:majorGridlines>
          <c:spPr>
            <a:ln>
              <a:solidFill>
                <a:srgbClr val="B7B7B7"/>
              </a:solidFill>
            </a:ln>
          </c:spPr>
        </c:majorGridlines>
        <c:minorGridlines>
          <c:spPr>
            <a:ln>
              <a:solidFill>
                <a:srgbClr val="CCCCCC">
                  <a:alpha val="0"/>
                </a:srgbClr>
              </a:solidFill>
            </a:ln>
          </c:spPr>
        </c:minorGridlines>
        <c:title>
          <c:tx>
            <c:rich>
              <a:bodyPr/>
              <a:lstStyle/>
              <a:p>
                <a:pPr lvl="0">
                  <a:defRPr b="0">
                    <a:solidFill>
                      <a:srgbClr val="000000"/>
                    </a:solidFill>
                    <a:latin typeface="+mn-lt"/>
                  </a:defRPr>
                </a:pPr>
                <a:endParaRPr lang="pt-BR"/>
              </a:p>
            </c:rich>
          </c:tx>
          <c:layout/>
          <c:overlay val="0"/>
        </c:title>
        <c:numFmt formatCode="_(&quot;R$&quot;* #,##0.00_);_(&quot;R$&quot;* \(#,##0.00\);_(&quot;R$&quot;* &quot;-&quot;??_);_(@_)" sourceLinked="1"/>
        <c:majorTickMark val="none"/>
        <c:minorTickMark val="none"/>
        <c:tickLblPos val="nextTo"/>
        <c:spPr>
          <a:ln/>
        </c:spPr>
        <c:txPr>
          <a:bodyPr/>
          <a:lstStyle/>
          <a:p>
            <a:pPr lvl="0">
              <a:defRPr b="0">
                <a:solidFill>
                  <a:srgbClr val="000000"/>
                </a:solidFill>
                <a:latin typeface="+mn-lt"/>
              </a:defRPr>
            </a:pPr>
            <a:endParaRPr lang="pt-BR"/>
          </a:p>
        </c:txPr>
        <c:crossAx val="623692876"/>
        <c:crosses val="autoZero"/>
        <c:crossBetween val="between"/>
      </c:valAx>
    </c:plotArea>
    <c:plotVisOnly val="1"/>
    <c:dispBlanksAs val="zero"/>
    <c:showDLblsOverMax val="1"/>
  </c:chart>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1"/>
        <c:ser>
          <c:idx val="0"/>
          <c:order val="0"/>
          <c:tx>
            <c:strRef>
              <c:f>'META 17 A, B, C e D'!$B$2</c:f>
              <c:strCache>
                <c:ptCount val="1"/>
                <c:pt idx="0">
                  <c:v>%</c:v>
                </c:pt>
              </c:strCache>
            </c:strRef>
          </c:tx>
          <c:spPr>
            <a:solidFill>
              <a:srgbClr val="4285F4"/>
            </a:solidFill>
            <a:ln cmpd="sng">
              <a:solidFill>
                <a:srgbClr val="000000"/>
              </a:solidFill>
            </a:ln>
          </c:spPr>
          <c:invertIfNegative val="1"/>
          <c:dPt>
            <c:idx val="3"/>
            <c:invertIfNegative val="1"/>
            <c:bubble3D val="0"/>
            <c:spPr>
              <a:solidFill>
                <a:schemeClr val="accent4"/>
              </a:solidFill>
              <a:ln cmpd="sng">
                <a:solidFill>
                  <a:srgbClr val="000000"/>
                </a:solidFill>
              </a:ln>
            </c:spPr>
            <c:extLst>
              <c:ext xmlns:c16="http://schemas.microsoft.com/office/drawing/2014/chart" uri="{C3380CC4-5D6E-409C-BE32-E72D297353CC}">
                <c16:uniqueId val="{00000001-7B8D-45EB-8E86-822C187EFDFD}"/>
              </c:ext>
            </c:extLst>
          </c:dPt>
          <c:dPt>
            <c:idx val="4"/>
            <c:invertIfNegative val="1"/>
            <c:bubble3D val="0"/>
            <c:spPr>
              <a:solidFill>
                <a:schemeClr val="accent4"/>
              </a:solidFill>
              <a:ln cmpd="sng">
                <a:solidFill>
                  <a:srgbClr val="000000"/>
                </a:solidFill>
              </a:ln>
            </c:spPr>
            <c:extLst>
              <c:ext xmlns:c16="http://schemas.microsoft.com/office/drawing/2014/chart" uri="{C3380CC4-5D6E-409C-BE32-E72D297353CC}">
                <c16:uniqueId val="{00000003-7B8D-45EB-8E86-822C187EFDFD}"/>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'META 17 A, B, C e D'!$A$3:$A$6</c:f>
              <c:strCache>
                <c:ptCount val="4"/>
                <c:pt idx="0">
                  <c:v>2017</c:v>
                </c:pt>
                <c:pt idx="1">
                  <c:v>2019</c:v>
                </c:pt>
                <c:pt idx="2">
                  <c:v>2020</c:v>
                </c:pt>
                <c:pt idx="3">
                  <c:v>Meta</c:v>
                </c:pt>
              </c:strCache>
            </c:strRef>
          </c:cat>
          <c:val>
            <c:numRef>
              <c:f>'META 17 A, B, C e D'!$B$3:$B$6</c:f>
              <c:numCache>
                <c:formatCode>General</c:formatCode>
                <c:ptCount val="4"/>
                <c:pt idx="0">
                  <c:v>26.7</c:v>
                </c:pt>
                <c:pt idx="1">
                  <c:v>27.05</c:v>
                </c:pt>
                <c:pt idx="2">
                  <c:v>26.7</c:v>
                </c:pt>
                <c:pt idx="3">
                  <c:v>25</c:v>
                </c:pt>
              </c:numCache>
            </c:numRef>
          </c:val>
          <c:extLst>
            <c:ext xmlns:c14="http://schemas.microsoft.com/office/drawing/2007/8/2/chart" uri="{6F2FDCE9-48DA-4B69-8628-5D25D57E5C99}">
              <c14:invertSolidFillFmt>
                <c14:spPr xmlns:c14="http://schemas.microsoft.com/office/drawing/2007/8/2/chart">
                  <a:solidFill>
                    <a:srgbClr val="FFFFFF"/>
                  </a:solidFill>
                  <a:ln cmpd="sng">
                    <a:solidFill>
                      <a:srgbClr val="000000"/>
                    </a:solidFill>
                  </a:ln>
                </c14:spPr>
              </c14:invertSolidFillFmt>
            </c:ext>
            <c:ext xmlns:c16="http://schemas.microsoft.com/office/drawing/2014/chart" uri="{C3380CC4-5D6E-409C-BE32-E72D297353CC}">
              <c16:uniqueId val="{00000004-7B8D-45EB-8E86-822C187EFDFD}"/>
            </c:ext>
          </c:extLst>
        </c:ser>
        <c:dLbls>
          <c:showLegendKey val="0"/>
          <c:showVal val="0"/>
          <c:showCatName val="0"/>
          <c:showSerName val="0"/>
          <c:showPercent val="0"/>
          <c:showBubbleSize val="0"/>
        </c:dLbls>
        <c:gapWidth val="150"/>
        <c:axId val="2141348494"/>
        <c:axId val="1205513426"/>
      </c:barChart>
      <c:catAx>
        <c:axId val="2141348494"/>
        <c:scaling>
          <c:orientation val="minMax"/>
        </c:scaling>
        <c:delete val="0"/>
        <c:axPos val="b"/>
        <c:numFmt formatCode="General" sourceLinked="1"/>
        <c:majorTickMark val="none"/>
        <c:minorTickMark val="none"/>
        <c:tickLblPos val="nextTo"/>
        <c:txPr>
          <a:bodyPr/>
          <a:lstStyle/>
          <a:p>
            <a:pPr lvl="0">
              <a:defRPr b="0">
                <a:solidFill>
                  <a:srgbClr val="000000"/>
                </a:solidFill>
                <a:latin typeface="+mn-lt"/>
              </a:defRPr>
            </a:pPr>
            <a:endParaRPr lang="pt-BR"/>
          </a:p>
        </c:txPr>
        <c:crossAx val="1205513426"/>
        <c:crosses val="autoZero"/>
        <c:auto val="1"/>
        <c:lblAlgn val="ctr"/>
        <c:lblOffset val="100"/>
        <c:noMultiLvlLbl val="1"/>
      </c:catAx>
      <c:valAx>
        <c:axId val="1205513426"/>
        <c:scaling>
          <c:orientation val="minMax"/>
          <c:min val="0"/>
        </c:scaling>
        <c:delete val="0"/>
        <c:axPos val="l"/>
        <c:majorGridlines>
          <c:spPr>
            <a:ln>
              <a:solidFill>
                <a:srgbClr val="B7B7B7"/>
              </a:solidFill>
            </a:ln>
          </c:spPr>
        </c:majorGridlines>
        <c:minorGridlines>
          <c:spPr>
            <a:ln>
              <a:solidFill>
                <a:srgbClr val="CCCCCC">
                  <a:alpha val="0"/>
                </a:srgbClr>
              </a:solidFill>
            </a:ln>
          </c:spPr>
        </c:minorGridlines>
        <c:title>
          <c:tx>
            <c:rich>
              <a:bodyPr/>
              <a:lstStyle/>
              <a:p>
                <a:pPr lvl="0">
                  <a:defRPr b="0">
                    <a:solidFill>
                      <a:srgbClr val="000000"/>
                    </a:solidFill>
                    <a:latin typeface="+mn-lt"/>
                  </a:defRPr>
                </a:pPr>
                <a:r>
                  <a:rPr lang="pt-BR" b="0">
                    <a:solidFill>
                      <a:srgbClr val="000000"/>
                    </a:solidFill>
                    <a:latin typeface="+mn-lt"/>
                  </a:rPr>
                  <a:t>%</a:t>
                </a:r>
              </a:p>
            </c:rich>
          </c:tx>
          <c:layout/>
          <c:overlay val="0"/>
        </c:title>
        <c:numFmt formatCode="General" sourceLinked="1"/>
        <c:majorTickMark val="none"/>
        <c:minorTickMark val="none"/>
        <c:tickLblPos val="nextTo"/>
        <c:spPr>
          <a:ln/>
        </c:spPr>
        <c:txPr>
          <a:bodyPr/>
          <a:lstStyle/>
          <a:p>
            <a:pPr lvl="0">
              <a:defRPr b="0">
                <a:solidFill>
                  <a:srgbClr val="000000"/>
                </a:solidFill>
                <a:latin typeface="+mn-lt"/>
              </a:defRPr>
            </a:pPr>
            <a:endParaRPr lang="pt-BR"/>
          </a:p>
        </c:txPr>
        <c:crossAx val="2141348494"/>
        <c:crosses val="autoZero"/>
        <c:crossBetween val="between"/>
      </c:valAx>
    </c:plotArea>
    <c:plotVisOnly val="1"/>
    <c:dispBlanksAs val="zero"/>
    <c:showDLblsOverMax val="1"/>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1"/>
        <c:ser>
          <c:idx val="0"/>
          <c:order val="0"/>
          <c:tx>
            <c:strRef>
              <c:f>'META 2 A e B'!$B$24</c:f>
              <c:strCache>
                <c:ptCount val="1"/>
                <c:pt idx="0">
                  <c:v>%</c:v>
                </c:pt>
              </c:strCache>
            </c:strRef>
          </c:tx>
          <c:spPr>
            <a:solidFill>
              <a:srgbClr val="4285F4"/>
            </a:solidFill>
            <a:ln cmpd="sng">
              <a:solidFill>
                <a:srgbClr val="000000"/>
              </a:solidFill>
            </a:ln>
          </c:spPr>
          <c:invertIfNegative val="1"/>
          <c:dPt>
            <c:idx val="4"/>
            <c:invertIfNegative val="1"/>
            <c:bubble3D val="0"/>
            <c:spPr>
              <a:solidFill>
                <a:schemeClr val="accent5"/>
              </a:solidFill>
              <a:ln cmpd="sng">
                <a:solidFill>
                  <a:srgbClr val="000000"/>
                </a:solidFill>
              </a:ln>
            </c:spPr>
            <c:extLst>
              <c:ext xmlns:c16="http://schemas.microsoft.com/office/drawing/2014/chart" uri="{C3380CC4-5D6E-409C-BE32-E72D297353CC}">
                <c16:uniqueId val="{00000001-8E53-4F89-BAFD-3695E9430A87}"/>
              </c:ext>
            </c:extLst>
          </c:dPt>
          <c:dPt>
            <c:idx val="5"/>
            <c:invertIfNegative val="1"/>
            <c:bubble3D val="0"/>
            <c:spPr>
              <a:solidFill>
                <a:schemeClr val="accent3"/>
              </a:solidFill>
              <a:ln cmpd="sng">
                <a:solidFill>
                  <a:srgbClr val="000000"/>
                </a:solidFill>
              </a:ln>
            </c:spPr>
            <c:extLst>
              <c:ext xmlns:c16="http://schemas.microsoft.com/office/drawing/2014/chart" uri="{C3380CC4-5D6E-409C-BE32-E72D297353CC}">
                <c16:uniqueId val="{00000003-8E53-4F89-BAFD-3695E9430A87}"/>
              </c:ext>
            </c:extLst>
          </c:dPt>
          <c:dPt>
            <c:idx val="6"/>
            <c:invertIfNegative val="1"/>
            <c:bubble3D val="0"/>
            <c:spPr>
              <a:solidFill>
                <a:schemeClr val="accent4"/>
              </a:solidFill>
              <a:ln cmpd="sng">
                <a:solidFill>
                  <a:srgbClr val="000000"/>
                </a:solidFill>
              </a:ln>
            </c:spPr>
            <c:extLst>
              <c:ext xmlns:c16="http://schemas.microsoft.com/office/drawing/2014/chart" uri="{C3380CC4-5D6E-409C-BE32-E72D297353CC}">
                <c16:uniqueId val="{00000005-8E53-4F89-BAFD-3695E9430A87}"/>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'META 2 A e B'!$A$25:$A$31</c:f>
              <c:strCache>
                <c:ptCount val="7"/>
                <c:pt idx="0">
                  <c:v>2016</c:v>
                </c:pt>
                <c:pt idx="1">
                  <c:v>2017</c:v>
                </c:pt>
                <c:pt idx="2">
                  <c:v>2019</c:v>
                </c:pt>
                <c:pt idx="3">
                  <c:v>2020</c:v>
                </c:pt>
                <c:pt idx="4">
                  <c:v>2020 SP</c:v>
                </c:pt>
                <c:pt idx="5">
                  <c:v>2020 BR</c:v>
                </c:pt>
                <c:pt idx="6">
                  <c:v>Meta</c:v>
                </c:pt>
              </c:strCache>
            </c:strRef>
          </c:cat>
          <c:val>
            <c:numRef>
              <c:f>'META 2 A e B'!$B$25:$B$31</c:f>
              <c:numCache>
                <c:formatCode>0.0</c:formatCode>
                <c:ptCount val="7"/>
                <c:pt idx="0">
                  <c:v>5</c:v>
                </c:pt>
                <c:pt idx="1">
                  <c:v>5</c:v>
                </c:pt>
                <c:pt idx="2">
                  <c:v>4</c:v>
                </c:pt>
                <c:pt idx="3">
                  <c:v>4</c:v>
                </c:pt>
                <c:pt idx="4">
                  <c:v>4</c:v>
                </c:pt>
                <c:pt idx="5">
                  <c:v>10</c:v>
                </c:pt>
                <c:pt idx="6">
                  <c:v>5</c:v>
                </c:pt>
              </c:numCache>
            </c:numRef>
          </c:val>
          <c:extLst>
            <c:ext xmlns:c14="http://schemas.microsoft.com/office/drawing/2007/8/2/chart" uri="{6F2FDCE9-48DA-4B69-8628-5D25D57E5C99}">
              <c14:invertSolidFillFmt>
                <c14:spPr xmlns:c14="http://schemas.microsoft.com/office/drawing/2007/8/2/chart">
                  <a:solidFill>
                    <a:srgbClr val="FFFFFF"/>
                  </a:solidFill>
                  <a:ln cmpd="sng">
                    <a:solidFill>
                      <a:srgbClr val="000000"/>
                    </a:solidFill>
                  </a:ln>
                </c14:spPr>
              </c14:invertSolidFillFmt>
            </c:ext>
            <c:ext xmlns:c16="http://schemas.microsoft.com/office/drawing/2014/chart" uri="{C3380CC4-5D6E-409C-BE32-E72D297353CC}">
              <c16:uniqueId val="{00000006-8E53-4F89-BAFD-3695E9430A87}"/>
            </c:ext>
          </c:extLst>
        </c:ser>
        <c:dLbls>
          <c:showLegendKey val="0"/>
          <c:showVal val="0"/>
          <c:showCatName val="0"/>
          <c:showSerName val="0"/>
          <c:showPercent val="0"/>
          <c:showBubbleSize val="0"/>
        </c:dLbls>
        <c:gapWidth val="150"/>
        <c:axId val="1625701429"/>
        <c:axId val="1880355671"/>
      </c:barChart>
      <c:catAx>
        <c:axId val="1625701429"/>
        <c:scaling>
          <c:orientation val="minMax"/>
        </c:scaling>
        <c:delete val="0"/>
        <c:axPos val="b"/>
        <c:numFmt formatCode="General" sourceLinked="1"/>
        <c:majorTickMark val="none"/>
        <c:minorTickMark val="none"/>
        <c:tickLblPos val="nextTo"/>
        <c:txPr>
          <a:bodyPr/>
          <a:lstStyle/>
          <a:p>
            <a:pPr lvl="0">
              <a:defRPr b="0">
                <a:solidFill>
                  <a:srgbClr val="000000"/>
                </a:solidFill>
                <a:latin typeface="+mn-lt"/>
              </a:defRPr>
            </a:pPr>
            <a:endParaRPr lang="pt-BR"/>
          </a:p>
        </c:txPr>
        <c:crossAx val="1880355671"/>
        <c:crosses val="autoZero"/>
        <c:auto val="1"/>
        <c:lblAlgn val="ctr"/>
        <c:lblOffset val="100"/>
        <c:noMultiLvlLbl val="1"/>
      </c:catAx>
      <c:valAx>
        <c:axId val="1880355671"/>
        <c:scaling>
          <c:orientation val="minMax"/>
        </c:scaling>
        <c:delete val="0"/>
        <c:axPos val="l"/>
        <c:majorGridlines>
          <c:spPr>
            <a:ln>
              <a:solidFill>
                <a:srgbClr val="B7B7B7"/>
              </a:solidFill>
            </a:ln>
          </c:spPr>
        </c:majorGridlines>
        <c:minorGridlines>
          <c:spPr>
            <a:ln>
              <a:solidFill>
                <a:srgbClr val="CCCCCC">
                  <a:alpha val="0"/>
                </a:srgbClr>
              </a:solidFill>
            </a:ln>
          </c:spPr>
        </c:minorGridlines>
        <c:title>
          <c:tx>
            <c:rich>
              <a:bodyPr/>
              <a:lstStyle/>
              <a:p>
                <a:pPr lvl="0">
                  <a:defRPr b="0">
                    <a:solidFill>
                      <a:srgbClr val="000000"/>
                    </a:solidFill>
                    <a:latin typeface="+mn-lt"/>
                  </a:defRPr>
                </a:pPr>
                <a:r>
                  <a:rPr lang="pt-BR" b="0">
                    <a:solidFill>
                      <a:srgbClr val="000000"/>
                    </a:solidFill>
                    <a:latin typeface="+mn-lt"/>
                  </a:rPr>
                  <a:t>%</a:t>
                </a:r>
              </a:p>
            </c:rich>
          </c:tx>
          <c:layout/>
          <c:overlay val="0"/>
        </c:title>
        <c:numFmt formatCode="0.0" sourceLinked="1"/>
        <c:majorTickMark val="none"/>
        <c:minorTickMark val="none"/>
        <c:tickLblPos val="nextTo"/>
        <c:spPr>
          <a:ln/>
        </c:spPr>
        <c:txPr>
          <a:bodyPr/>
          <a:lstStyle/>
          <a:p>
            <a:pPr lvl="0">
              <a:defRPr b="0">
                <a:solidFill>
                  <a:srgbClr val="000000"/>
                </a:solidFill>
                <a:latin typeface="+mn-lt"/>
              </a:defRPr>
            </a:pPr>
            <a:endParaRPr lang="pt-BR"/>
          </a:p>
        </c:txPr>
        <c:crossAx val="1625701429"/>
        <c:crosses val="autoZero"/>
        <c:crossBetween val="between"/>
      </c:valAx>
    </c:plotArea>
    <c:plotVisOnly val="1"/>
    <c:dispBlanksAs val="zero"/>
    <c:showDLblsOverMax val="1"/>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1"/>
        <c:ser>
          <c:idx val="0"/>
          <c:order val="0"/>
          <c:tx>
            <c:strRef>
              <c:f>'META 2 A e B'!$B$45</c:f>
              <c:strCache>
                <c:ptCount val="1"/>
                <c:pt idx="0">
                  <c:v>%</c:v>
                </c:pt>
              </c:strCache>
            </c:strRef>
          </c:tx>
          <c:spPr>
            <a:solidFill>
              <a:srgbClr val="4285F4"/>
            </a:solidFill>
            <a:ln cmpd="sng">
              <a:solidFill>
                <a:srgbClr val="000000"/>
              </a:solidFill>
            </a:ln>
          </c:spPr>
          <c:invertIfNegative val="1"/>
          <c:dPt>
            <c:idx val="4"/>
            <c:invertIfNegative val="1"/>
            <c:bubble3D val="0"/>
            <c:spPr>
              <a:solidFill>
                <a:schemeClr val="accent5"/>
              </a:solidFill>
              <a:ln cmpd="sng">
                <a:solidFill>
                  <a:srgbClr val="000000"/>
                </a:solidFill>
              </a:ln>
            </c:spPr>
            <c:extLst>
              <c:ext xmlns:c16="http://schemas.microsoft.com/office/drawing/2014/chart" uri="{C3380CC4-5D6E-409C-BE32-E72D297353CC}">
                <c16:uniqueId val="{00000001-CFF8-4DEC-8108-1F2223504CEB}"/>
              </c:ext>
            </c:extLst>
          </c:dPt>
          <c:dPt>
            <c:idx val="5"/>
            <c:invertIfNegative val="1"/>
            <c:bubble3D val="0"/>
            <c:spPr>
              <a:solidFill>
                <a:schemeClr val="accent3"/>
              </a:solidFill>
              <a:ln cmpd="sng">
                <a:solidFill>
                  <a:srgbClr val="000000"/>
                </a:solidFill>
              </a:ln>
            </c:spPr>
            <c:extLst>
              <c:ext xmlns:c16="http://schemas.microsoft.com/office/drawing/2014/chart" uri="{C3380CC4-5D6E-409C-BE32-E72D297353CC}">
                <c16:uniqueId val="{00000003-CFF8-4DEC-8108-1F2223504CEB}"/>
              </c:ext>
            </c:extLst>
          </c:dPt>
          <c:dPt>
            <c:idx val="6"/>
            <c:invertIfNegative val="1"/>
            <c:bubble3D val="0"/>
            <c:spPr>
              <a:solidFill>
                <a:schemeClr val="accent4"/>
              </a:solidFill>
              <a:ln cmpd="sng">
                <a:solidFill>
                  <a:srgbClr val="000000"/>
                </a:solidFill>
              </a:ln>
            </c:spPr>
            <c:extLst>
              <c:ext xmlns:c16="http://schemas.microsoft.com/office/drawing/2014/chart" uri="{C3380CC4-5D6E-409C-BE32-E72D297353CC}">
                <c16:uniqueId val="{00000005-CFF8-4DEC-8108-1F2223504CEB}"/>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trendline>
            <c:trendlineType val="linear"/>
            <c:dispRSqr val="0"/>
            <c:dispEq val="0"/>
          </c:trendline>
          <c:cat>
            <c:strRef>
              <c:f>'META 2 A e B'!$A$46:$A$52</c:f>
              <c:strCache>
                <c:ptCount val="7"/>
                <c:pt idx="0">
                  <c:v>2016</c:v>
                </c:pt>
                <c:pt idx="1">
                  <c:v>2017</c:v>
                </c:pt>
                <c:pt idx="2">
                  <c:v>2019</c:v>
                </c:pt>
                <c:pt idx="3">
                  <c:v>2020</c:v>
                </c:pt>
                <c:pt idx="4">
                  <c:v>2020 SP</c:v>
                </c:pt>
                <c:pt idx="5">
                  <c:v>2020 BR</c:v>
                </c:pt>
                <c:pt idx="6">
                  <c:v>Meta</c:v>
                </c:pt>
              </c:strCache>
            </c:strRef>
          </c:cat>
          <c:val>
            <c:numRef>
              <c:f>'META 2 A e B'!$B$46:$B$52</c:f>
              <c:numCache>
                <c:formatCode>0.0</c:formatCode>
                <c:ptCount val="7"/>
                <c:pt idx="0">
                  <c:v>10</c:v>
                </c:pt>
                <c:pt idx="1">
                  <c:v>11</c:v>
                </c:pt>
                <c:pt idx="2">
                  <c:v>10</c:v>
                </c:pt>
                <c:pt idx="3">
                  <c:v>11</c:v>
                </c:pt>
                <c:pt idx="4">
                  <c:v>11</c:v>
                </c:pt>
                <c:pt idx="5">
                  <c:v>23</c:v>
                </c:pt>
                <c:pt idx="6">
                  <c:v>5</c:v>
                </c:pt>
              </c:numCache>
            </c:numRef>
          </c:val>
          <c:extLst>
            <c:ext xmlns:c14="http://schemas.microsoft.com/office/drawing/2007/8/2/chart" uri="{6F2FDCE9-48DA-4B69-8628-5D25D57E5C99}">
              <c14:invertSolidFillFmt>
                <c14:spPr xmlns:c14="http://schemas.microsoft.com/office/drawing/2007/8/2/chart">
                  <a:solidFill>
                    <a:srgbClr val="FFFFFF"/>
                  </a:solidFill>
                  <a:ln cmpd="sng">
                    <a:solidFill>
                      <a:srgbClr val="000000"/>
                    </a:solidFill>
                  </a:ln>
                </c14:spPr>
              </c14:invertSolidFillFmt>
            </c:ext>
            <c:ext xmlns:c16="http://schemas.microsoft.com/office/drawing/2014/chart" uri="{C3380CC4-5D6E-409C-BE32-E72D297353CC}">
              <c16:uniqueId val="{00000006-CFF8-4DEC-8108-1F2223504CEB}"/>
            </c:ext>
          </c:extLst>
        </c:ser>
        <c:dLbls>
          <c:showLegendKey val="0"/>
          <c:showVal val="0"/>
          <c:showCatName val="0"/>
          <c:showSerName val="0"/>
          <c:showPercent val="0"/>
          <c:showBubbleSize val="0"/>
        </c:dLbls>
        <c:gapWidth val="150"/>
        <c:axId val="1625701429"/>
        <c:axId val="1880355671"/>
      </c:barChart>
      <c:catAx>
        <c:axId val="1625701429"/>
        <c:scaling>
          <c:orientation val="minMax"/>
        </c:scaling>
        <c:delete val="0"/>
        <c:axPos val="b"/>
        <c:numFmt formatCode="General" sourceLinked="1"/>
        <c:majorTickMark val="none"/>
        <c:minorTickMark val="none"/>
        <c:tickLblPos val="nextTo"/>
        <c:txPr>
          <a:bodyPr/>
          <a:lstStyle/>
          <a:p>
            <a:pPr lvl="0">
              <a:defRPr b="0">
                <a:solidFill>
                  <a:srgbClr val="000000"/>
                </a:solidFill>
                <a:latin typeface="+mn-lt"/>
              </a:defRPr>
            </a:pPr>
            <a:endParaRPr lang="pt-BR"/>
          </a:p>
        </c:txPr>
        <c:crossAx val="1880355671"/>
        <c:crosses val="autoZero"/>
        <c:auto val="1"/>
        <c:lblAlgn val="ctr"/>
        <c:lblOffset val="100"/>
        <c:noMultiLvlLbl val="1"/>
      </c:catAx>
      <c:valAx>
        <c:axId val="1880355671"/>
        <c:scaling>
          <c:orientation val="minMax"/>
        </c:scaling>
        <c:delete val="0"/>
        <c:axPos val="l"/>
        <c:majorGridlines>
          <c:spPr>
            <a:ln>
              <a:solidFill>
                <a:srgbClr val="B7B7B7"/>
              </a:solidFill>
            </a:ln>
          </c:spPr>
        </c:majorGridlines>
        <c:minorGridlines>
          <c:spPr>
            <a:ln>
              <a:solidFill>
                <a:srgbClr val="CCCCCC">
                  <a:alpha val="0"/>
                </a:srgbClr>
              </a:solidFill>
            </a:ln>
          </c:spPr>
        </c:minorGridlines>
        <c:title>
          <c:tx>
            <c:rich>
              <a:bodyPr/>
              <a:lstStyle/>
              <a:p>
                <a:pPr lvl="0">
                  <a:defRPr b="0">
                    <a:solidFill>
                      <a:srgbClr val="000000"/>
                    </a:solidFill>
                    <a:latin typeface="+mn-lt"/>
                  </a:defRPr>
                </a:pPr>
                <a:r>
                  <a:rPr lang="pt-BR" b="0">
                    <a:solidFill>
                      <a:srgbClr val="000000"/>
                    </a:solidFill>
                    <a:latin typeface="+mn-lt"/>
                  </a:rPr>
                  <a:t>%</a:t>
                </a:r>
              </a:p>
            </c:rich>
          </c:tx>
          <c:layout/>
          <c:overlay val="0"/>
        </c:title>
        <c:numFmt formatCode="0.0" sourceLinked="1"/>
        <c:majorTickMark val="none"/>
        <c:minorTickMark val="none"/>
        <c:tickLblPos val="nextTo"/>
        <c:spPr>
          <a:ln/>
        </c:spPr>
        <c:txPr>
          <a:bodyPr/>
          <a:lstStyle/>
          <a:p>
            <a:pPr lvl="0">
              <a:defRPr b="0">
                <a:solidFill>
                  <a:srgbClr val="000000"/>
                </a:solidFill>
                <a:latin typeface="+mn-lt"/>
              </a:defRPr>
            </a:pPr>
            <a:endParaRPr lang="pt-BR"/>
          </a:p>
        </c:txPr>
        <c:crossAx val="1625701429"/>
        <c:crosses val="autoZero"/>
        <c:crossBetween val="between"/>
      </c:valAx>
    </c:plotArea>
    <c:plotVisOnly val="1"/>
    <c:dispBlanksAs val="zero"/>
    <c:showDLblsOverMax val="1"/>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1"/>
        <c:ser>
          <c:idx val="0"/>
          <c:order val="0"/>
          <c:tx>
            <c:strRef>
              <c:f>'META 2 A e B'!$B$66</c:f>
              <c:strCache>
                <c:ptCount val="1"/>
                <c:pt idx="0">
                  <c:v>%</c:v>
                </c:pt>
              </c:strCache>
            </c:strRef>
          </c:tx>
          <c:spPr>
            <a:solidFill>
              <a:srgbClr val="4285F4"/>
            </a:solidFill>
            <a:ln cmpd="sng">
              <a:solidFill>
                <a:srgbClr val="000000"/>
              </a:solidFill>
            </a:ln>
          </c:spPr>
          <c:invertIfNegative val="1"/>
          <c:dPt>
            <c:idx val="4"/>
            <c:invertIfNegative val="1"/>
            <c:bubble3D val="0"/>
            <c:spPr>
              <a:solidFill>
                <a:schemeClr val="accent5"/>
              </a:solidFill>
              <a:ln cmpd="sng">
                <a:solidFill>
                  <a:srgbClr val="000000"/>
                </a:solidFill>
              </a:ln>
            </c:spPr>
            <c:extLst>
              <c:ext xmlns:c16="http://schemas.microsoft.com/office/drawing/2014/chart" uri="{C3380CC4-5D6E-409C-BE32-E72D297353CC}">
                <c16:uniqueId val="{00000001-E8BF-4803-B939-35A4071F52B2}"/>
              </c:ext>
            </c:extLst>
          </c:dPt>
          <c:dPt>
            <c:idx val="5"/>
            <c:invertIfNegative val="1"/>
            <c:bubble3D val="0"/>
            <c:spPr>
              <a:solidFill>
                <a:schemeClr val="accent3"/>
              </a:solidFill>
              <a:ln cmpd="sng">
                <a:solidFill>
                  <a:srgbClr val="000000"/>
                </a:solidFill>
              </a:ln>
            </c:spPr>
            <c:extLst>
              <c:ext xmlns:c16="http://schemas.microsoft.com/office/drawing/2014/chart" uri="{C3380CC4-5D6E-409C-BE32-E72D297353CC}">
                <c16:uniqueId val="{00000003-E8BF-4803-B939-35A4071F52B2}"/>
              </c:ext>
            </c:extLst>
          </c:dPt>
          <c:dPt>
            <c:idx val="6"/>
            <c:invertIfNegative val="1"/>
            <c:bubble3D val="0"/>
            <c:spPr>
              <a:solidFill>
                <a:schemeClr val="accent4"/>
              </a:solidFill>
              <a:ln cmpd="sng">
                <a:solidFill>
                  <a:srgbClr val="000000"/>
                </a:solidFill>
              </a:ln>
            </c:spPr>
            <c:extLst>
              <c:ext xmlns:c16="http://schemas.microsoft.com/office/drawing/2014/chart" uri="{C3380CC4-5D6E-409C-BE32-E72D297353CC}">
                <c16:uniqueId val="{00000005-E8BF-4803-B939-35A4071F52B2}"/>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trendline>
            <c:trendlineType val="linear"/>
            <c:dispRSqr val="0"/>
            <c:dispEq val="0"/>
          </c:trendline>
          <c:cat>
            <c:strRef>
              <c:f>'META 2 A e B'!$A$67:$A$73</c:f>
              <c:strCache>
                <c:ptCount val="7"/>
                <c:pt idx="0">
                  <c:v>2016</c:v>
                </c:pt>
                <c:pt idx="1">
                  <c:v>2017</c:v>
                </c:pt>
                <c:pt idx="2">
                  <c:v>2019</c:v>
                </c:pt>
                <c:pt idx="3">
                  <c:v>2020</c:v>
                </c:pt>
                <c:pt idx="4">
                  <c:v>2020 SP</c:v>
                </c:pt>
                <c:pt idx="5">
                  <c:v>2020 BR</c:v>
                </c:pt>
                <c:pt idx="6">
                  <c:v>Meta</c:v>
                </c:pt>
              </c:strCache>
            </c:strRef>
          </c:cat>
          <c:val>
            <c:numRef>
              <c:f>'META 2 A e B'!$B$67:$B$73</c:f>
              <c:numCache>
                <c:formatCode>0.0</c:formatCode>
                <c:ptCount val="7"/>
                <c:pt idx="0">
                  <c:v>14</c:v>
                </c:pt>
                <c:pt idx="1">
                  <c:v>14</c:v>
                </c:pt>
                <c:pt idx="2">
                  <c:v>13</c:v>
                </c:pt>
                <c:pt idx="3">
                  <c:v>13</c:v>
                </c:pt>
                <c:pt idx="4">
                  <c:v>12</c:v>
                </c:pt>
                <c:pt idx="5">
                  <c:v>26</c:v>
                </c:pt>
                <c:pt idx="6">
                  <c:v>5</c:v>
                </c:pt>
              </c:numCache>
            </c:numRef>
          </c:val>
          <c:extLst>
            <c:ext xmlns:c14="http://schemas.microsoft.com/office/drawing/2007/8/2/chart" uri="{6F2FDCE9-48DA-4B69-8628-5D25D57E5C99}">
              <c14:invertSolidFillFmt>
                <c14:spPr xmlns:c14="http://schemas.microsoft.com/office/drawing/2007/8/2/chart">
                  <a:solidFill>
                    <a:srgbClr val="FFFFFF"/>
                  </a:solidFill>
                  <a:ln cmpd="sng">
                    <a:solidFill>
                      <a:srgbClr val="000000"/>
                    </a:solidFill>
                  </a:ln>
                </c14:spPr>
              </c14:invertSolidFillFmt>
            </c:ext>
            <c:ext xmlns:c16="http://schemas.microsoft.com/office/drawing/2014/chart" uri="{C3380CC4-5D6E-409C-BE32-E72D297353CC}">
              <c16:uniqueId val="{00000006-E8BF-4803-B939-35A4071F52B2}"/>
            </c:ext>
          </c:extLst>
        </c:ser>
        <c:dLbls>
          <c:showLegendKey val="0"/>
          <c:showVal val="0"/>
          <c:showCatName val="0"/>
          <c:showSerName val="0"/>
          <c:showPercent val="0"/>
          <c:showBubbleSize val="0"/>
        </c:dLbls>
        <c:gapWidth val="150"/>
        <c:axId val="1625701429"/>
        <c:axId val="1880355671"/>
      </c:barChart>
      <c:catAx>
        <c:axId val="1625701429"/>
        <c:scaling>
          <c:orientation val="minMax"/>
        </c:scaling>
        <c:delete val="0"/>
        <c:axPos val="b"/>
        <c:numFmt formatCode="General" sourceLinked="1"/>
        <c:majorTickMark val="none"/>
        <c:minorTickMark val="none"/>
        <c:tickLblPos val="nextTo"/>
        <c:txPr>
          <a:bodyPr/>
          <a:lstStyle/>
          <a:p>
            <a:pPr lvl="0">
              <a:defRPr b="0">
                <a:solidFill>
                  <a:srgbClr val="000000"/>
                </a:solidFill>
                <a:latin typeface="+mn-lt"/>
              </a:defRPr>
            </a:pPr>
            <a:endParaRPr lang="pt-BR"/>
          </a:p>
        </c:txPr>
        <c:crossAx val="1880355671"/>
        <c:crosses val="autoZero"/>
        <c:auto val="1"/>
        <c:lblAlgn val="ctr"/>
        <c:lblOffset val="100"/>
        <c:noMultiLvlLbl val="1"/>
      </c:catAx>
      <c:valAx>
        <c:axId val="1880355671"/>
        <c:scaling>
          <c:orientation val="minMax"/>
        </c:scaling>
        <c:delete val="0"/>
        <c:axPos val="l"/>
        <c:majorGridlines>
          <c:spPr>
            <a:ln>
              <a:solidFill>
                <a:srgbClr val="B7B7B7"/>
              </a:solidFill>
            </a:ln>
          </c:spPr>
        </c:majorGridlines>
        <c:minorGridlines>
          <c:spPr>
            <a:ln>
              <a:solidFill>
                <a:srgbClr val="CCCCCC">
                  <a:alpha val="0"/>
                </a:srgbClr>
              </a:solidFill>
            </a:ln>
          </c:spPr>
        </c:minorGridlines>
        <c:title>
          <c:tx>
            <c:rich>
              <a:bodyPr/>
              <a:lstStyle/>
              <a:p>
                <a:pPr lvl="0">
                  <a:defRPr b="0">
                    <a:solidFill>
                      <a:srgbClr val="000000"/>
                    </a:solidFill>
                    <a:latin typeface="+mn-lt"/>
                  </a:defRPr>
                </a:pPr>
                <a:r>
                  <a:rPr lang="pt-BR" b="0">
                    <a:solidFill>
                      <a:srgbClr val="000000"/>
                    </a:solidFill>
                    <a:latin typeface="+mn-lt"/>
                  </a:rPr>
                  <a:t>%</a:t>
                </a:r>
              </a:p>
            </c:rich>
          </c:tx>
          <c:layout/>
          <c:overlay val="0"/>
        </c:title>
        <c:numFmt formatCode="0.0" sourceLinked="1"/>
        <c:majorTickMark val="none"/>
        <c:minorTickMark val="none"/>
        <c:tickLblPos val="nextTo"/>
        <c:spPr>
          <a:ln/>
        </c:spPr>
        <c:txPr>
          <a:bodyPr/>
          <a:lstStyle/>
          <a:p>
            <a:pPr lvl="0">
              <a:defRPr b="0">
                <a:solidFill>
                  <a:srgbClr val="000000"/>
                </a:solidFill>
                <a:latin typeface="+mn-lt"/>
              </a:defRPr>
            </a:pPr>
            <a:endParaRPr lang="pt-BR"/>
          </a:p>
        </c:txPr>
        <c:crossAx val="1625701429"/>
        <c:crosses val="autoZero"/>
        <c:crossBetween val="between"/>
      </c:valAx>
    </c:plotArea>
    <c:plotVisOnly val="1"/>
    <c:dispBlanksAs val="zero"/>
    <c:showDLblsOverMax val="1"/>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strRef>
              <c:f>'META 3 A e B'!$B$2</c:f>
              <c:strCache>
                <c:ptCount val="1"/>
                <c:pt idx="0">
                  <c:v>%</c:v>
                </c:pt>
              </c:strCache>
            </c:strRef>
          </c:tx>
          <c:spPr>
            <a:solidFill>
              <a:srgbClr val="4285F4"/>
            </a:solidFill>
            <a:ln cmpd="sng">
              <a:solidFill>
                <a:srgbClr val="000000"/>
              </a:solidFill>
            </a:ln>
          </c:spPr>
          <c:invertIfNegative val="1"/>
          <c:dPt>
            <c:idx val="4"/>
            <c:invertIfNegative val="1"/>
            <c:bubble3D val="0"/>
            <c:spPr>
              <a:solidFill>
                <a:schemeClr val="accent2"/>
              </a:solidFill>
              <a:ln cmpd="sng">
                <a:solidFill>
                  <a:srgbClr val="000000"/>
                </a:solidFill>
              </a:ln>
            </c:spPr>
            <c:extLst>
              <c:ext xmlns:c16="http://schemas.microsoft.com/office/drawing/2014/chart" uri="{C3380CC4-5D6E-409C-BE32-E72D297353CC}">
                <c16:uniqueId val="{00000001-E5B7-4037-B625-DD1BE1E0B0F7}"/>
              </c:ext>
            </c:extLst>
          </c:dPt>
          <c:dPt>
            <c:idx val="5"/>
            <c:invertIfNegative val="1"/>
            <c:bubble3D val="0"/>
            <c:spPr>
              <a:solidFill>
                <a:srgbClr val="FFC000"/>
              </a:solidFill>
              <a:ln cmpd="sng">
                <a:solidFill>
                  <a:srgbClr val="000000"/>
                </a:solidFill>
              </a:ln>
            </c:spPr>
            <c:extLst>
              <c:ext xmlns:c16="http://schemas.microsoft.com/office/drawing/2014/chart" uri="{C3380CC4-5D6E-409C-BE32-E72D297353CC}">
                <c16:uniqueId val="{00000003-E5B7-4037-B625-DD1BE1E0B0F7}"/>
              </c:ext>
            </c:extLst>
          </c:dPt>
          <c:dPt>
            <c:idx val="6"/>
            <c:invertIfNegative val="1"/>
            <c:bubble3D val="0"/>
            <c:spPr>
              <a:solidFill>
                <a:srgbClr val="00B050"/>
              </a:solidFill>
              <a:ln cmpd="sng">
                <a:solidFill>
                  <a:srgbClr val="000000"/>
                </a:solidFill>
              </a:ln>
            </c:spPr>
            <c:extLst>
              <c:ext xmlns:c16="http://schemas.microsoft.com/office/drawing/2014/chart" uri="{C3380CC4-5D6E-409C-BE32-E72D297353CC}">
                <c16:uniqueId val="{00000005-E5B7-4037-B625-DD1BE1E0B0F7}"/>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'META 3 A e B'!$A$3:$A$9</c:f>
              <c:strCache>
                <c:ptCount val="7"/>
                <c:pt idx="0">
                  <c:v>2016</c:v>
                </c:pt>
                <c:pt idx="1">
                  <c:v>2017</c:v>
                </c:pt>
                <c:pt idx="2">
                  <c:v>2019</c:v>
                </c:pt>
                <c:pt idx="3">
                  <c:v>2020</c:v>
                </c:pt>
                <c:pt idx="4">
                  <c:v>2020 SP</c:v>
                </c:pt>
                <c:pt idx="5">
                  <c:v>2020 Brasil</c:v>
                </c:pt>
                <c:pt idx="6">
                  <c:v>Meta</c:v>
                </c:pt>
              </c:strCache>
            </c:strRef>
          </c:cat>
          <c:val>
            <c:numRef>
              <c:f>'META 3 A e B'!$B$3:$B$9</c:f>
              <c:numCache>
                <c:formatCode>General</c:formatCode>
                <c:ptCount val="7"/>
                <c:pt idx="0">
                  <c:v>89.1</c:v>
                </c:pt>
                <c:pt idx="1">
                  <c:v>93</c:v>
                </c:pt>
                <c:pt idx="2">
                  <c:v>104.25</c:v>
                </c:pt>
                <c:pt idx="3">
                  <c:v>103.75</c:v>
                </c:pt>
                <c:pt idx="4">
                  <c:v>97</c:v>
                </c:pt>
                <c:pt idx="5">
                  <c:v>94.8</c:v>
                </c:pt>
                <c:pt idx="6">
                  <c:v>100</c:v>
                </c:pt>
              </c:numCache>
            </c:numRef>
          </c:val>
          <c:extLst>
            <c:ext xmlns:c14="http://schemas.microsoft.com/office/drawing/2007/8/2/chart" uri="{6F2FDCE9-48DA-4B69-8628-5D25D57E5C99}">
              <c14:invertSolidFillFmt>
                <c14:spPr xmlns:c14="http://schemas.microsoft.com/office/drawing/2007/8/2/chart">
                  <a:solidFill>
                    <a:srgbClr val="FFFFFF"/>
                  </a:solidFill>
                  <a:ln cmpd="sng">
                    <a:solidFill>
                      <a:srgbClr val="000000"/>
                    </a:solidFill>
                  </a:ln>
                </c14:spPr>
              </c14:invertSolidFillFmt>
            </c:ext>
            <c:ext xmlns:c16="http://schemas.microsoft.com/office/drawing/2014/chart" uri="{C3380CC4-5D6E-409C-BE32-E72D297353CC}">
              <c16:uniqueId val="{00000006-E5B7-4037-B625-DD1BE1E0B0F7}"/>
            </c:ext>
          </c:extLst>
        </c:ser>
        <c:dLbls>
          <c:showLegendKey val="0"/>
          <c:showVal val="0"/>
          <c:showCatName val="0"/>
          <c:showSerName val="0"/>
          <c:showPercent val="0"/>
          <c:showBubbleSize val="0"/>
        </c:dLbls>
        <c:gapWidth val="150"/>
        <c:axId val="1985939265"/>
        <c:axId val="1760631011"/>
      </c:barChart>
      <c:catAx>
        <c:axId val="1985939265"/>
        <c:scaling>
          <c:orientation val="minMax"/>
        </c:scaling>
        <c:delete val="0"/>
        <c:axPos val="b"/>
        <c:numFmt formatCode="General" sourceLinked="1"/>
        <c:majorTickMark val="none"/>
        <c:minorTickMark val="none"/>
        <c:tickLblPos val="nextTo"/>
        <c:txPr>
          <a:bodyPr/>
          <a:lstStyle/>
          <a:p>
            <a:pPr lvl="0">
              <a:defRPr b="0">
                <a:solidFill>
                  <a:srgbClr val="000000"/>
                </a:solidFill>
                <a:latin typeface="+mn-lt"/>
              </a:defRPr>
            </a:pPr>
            <a:endParaRPr lang="pt-BR"/>
          </a:p>
        </c:txPr>
        <c:crossAx val="1760631011"/>
        <c:crosses val="autoZero"/>
        <c:auto val="1"/>
        <c:lblAlgn val="ctr"/>
        <c:lblOffset val="100"/>
        <c:noMultiLvlLbl val="1"/>
      </c:catAx>
      <c:valAx>
        <c:axId val="1760631011"/>
        <c:scaling>
          <c:orientation val="minMax"/>
        </c:scaling>
        <c:delete val="0"/>
        <c:axPos val="l"/>
        <c:majorGridlines>
          <c:spPr>
            <a:ln>
              <a:solidFill>
                <a:srgbClr val="B7B7B7"/>
              </a:solidFill>
            </a:ln>
          </c:spPr>
        </c:majorGridlines>
        <c:minorGridlines>
          <c:spPr>
            <a:ln>
              <a:solidFill>
                <a:srgbClr val="CCCCCC">
                  <a:alpha val="0"/>
                </a:srgbClr>
              </a:solidFill>
            </a:ln>
          </c:spPr>
        </c:minorGridlines>
        <c:title>
          <c:tx>
            <c:rich>
              <a:bodyPr/>
              <a:lstStyle/>
              <a:p>
                <a:pPr lvl="0">
                  <a:defRPr b="0">
                    <a:solidFill>
                      <a:srgbClr val="000000"/>
                    </a:solidFill>
                    <a:latin typeface="+mn-lt"/>
                  </a:defRPr>
                </a:pPr>
                <a:r>
                  <a:rPr lang="pt-BR" b="0">
                    <a:solidFill>
                      <a:srgbClr val="000000"/>
                    </a:solidFill>
                    <a:latin typeface="+mn-lt"/>
                  </a:rPr>
                  <a:t>%</a:t>
                </a:r>
              </a:p>
            </c:rich>
          </c:tx>
          <c:layout/>
          <c:overlay val="0"/>
        </c:title>
        <c:numFmt formatCode="General" sourceLinked="1"/>
        <c:majorTickMark val="none"/>
        <c:minorTickMark val="none"/>
        <c:tickLblPos val="nextTo"/>
        <c:spPr>
          <a:ln/>
        </c:spPr>
        <c:txPr>
          <a:bodyPr/>
          <a:lstStyle/>
          <a:p>
            <a:pPr lvl="0">
              <a:defRPr b="0">
                <a:solidFill>
                  <a:srgbClr val="000000"/>
                </a:solidFill>
                <a:latin typeface="+mn-lt"/>
              </a:defRPr>
            </a:pPr>
            <a:endParaRPr lang="pt-BR"/>
          </a:p>
        </c:txPr>
        <c:crossAx val="1985939265"/>
        <c:crosses val="autoZero"/>
        <c:crossBetween val="between"/>
      </c:valAx>
    </c:plotArea>
    <c:plotVisOnly val="1"/>
    <c:dispBlanksAs val="zero"/>
    <c:showDLblsOverMax val="1"/>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1"/>
        <c:ser>
          <c:idx val="0"/>
          <c:order val="0"/>
          <c:tx>
            <c:strRef>
              <c:f>'META 3 A e B'!$B$25</c:f>
              <c:strCache>
                <c:ptCount val="1"/>
                <c:pt idx="0">
                  <c:v>%</c:v>
                </c:pt>
              </c:strCache>
            </c:strRef>
          </c:tx>
          <c:spPr>
            <a:solidFill>
              <a:srgbClr val="4285F4"/>
            </a:solidFill>
            <a:ln cmpd="sng">
              <a:solidFill>
                <a:srgbClr val="000000"/>
              </a:solidFill>
            </a:ln>
          </c:spPr>
          <c:invertIfNegative val="1"/>
          <c:dPt>
            <c:idx val="4"/>
            <c:invertIfNegative val="1"/>
            <c:bubble3D val="0"/>
            <c:spPr>
              <a:solidFill>
                <a:schemeClr val="accent5"/>
              </a:solidFill>
              <a:ln cmpd="sng">
                <a:solidFill>
                  <a:srgbClr val="000000"/>
                </a:solidFill>
              </a:ln>
            </c:spPr>
            <c:extLst>
              <c:ext xmlns:c16="http://schemas.microsoft.com/office/drawing/2014/chart" uri="{C3380CC4-5D6E-409C-BE32-E72D297353CC}">
                <c16:uniqueId val="{00000001-4D0D-49E5-9022-889E0E359130}"/>
              </c:ext>
            </c:extLst>
          </c:dPt>
          <c:dPt>
            <c:idx val="5"/>
            <c:invertIfNegative val="1"/>
            <c:bubble3D val="0"/>
            <c:spPr>
              <a:solidFill>
                <a:schemeClr val="accent3"/>
              </a:solidFill>
              <a:ln cmpd="sng">
                <a:solidFill>
                  <a:srgbClr val="000000"/>
                </a:solidFill>
              </a:ln>
            </c:spPr>
            <c:extLst>
              <c:ext xmlns:c16="http://schemas.microsoft.com/office/drawing/2014/chart" uri="{C3380CC4-5D6E-409C-BE32-E72D297353CC}">
                <c16:uniqueId val="{00000003-4D0D-49E5-9022-889E0E359130}"/>
              </c:ext>
            </c:extLst>
          </c:dPt>
          <c:dPt>
            <c:idx val="6"/>
            <c:invertIfNegative val="1"/>
            <c:bubble3D val="0"/>
            <c:spPr>
              <a:solidFill>
                <a:schemeClr val="accent4"/>
              </a:solidFill>
              <a:ln cmpd="sng">
                <a:solidFill>
                  <a:srgbClr val="000000"/>
                </a:solidFill>
              </a:ln>
            </c:spPr>
            <c:extLst>
              <c:ext xmlns:c16="http://schemas.microsoft.com/office/drawing/2014/chart" uri="{C3380CC4-5D6E-409C-BE32-E72D297353CC}">
                <c16:uniqueId val="{00000005-4D0D-49E5-9022-889E0E359130}"/>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trendline>
            <c:trendlineType val="linear"/>
            <c:dispRSqr val="0"/>
            <c:dispEq val="0"/>
          </c:trendline>
          <c:cat>
            <c:strRef>
              <c:f>'META 3 A e B'!$A$26:$A$32</c:f>
              <c:strCache>
                <c:ptCount val="7"/>
                <c:pt idx="0">
                  <c:v>2016</c:v>
                </c:pt>
                <c:pt idx="1">
                  <c:v>2017</c:v>
                </c:pt>
                <c:pt idx="2">
                  <c:v>2019</c:v>
                </c:pt>
                <c:pt idx="3">
                  <c:v>2020</c:v>
                </c:pt>
                <c:pt idx="4">
                  <c:v>2020 SP</c:v>
                </c:pt>
                <c:pt idx="5">
                  <c:v>2020 Brasil</c:v>
                </c:pt>
                <c:pt idx="6">
                  <c:v>Meta</c:v>
                </c:pt>
              </c:strCache>
            </c:strRef>
          </c:cat>
          <c:val>
            <c:numRef>
              <c:f>'META 3 A e B'!$B$26:$B$32</c:f>
              <c:numCache>
                <c:formatCode>General</c:formatCode>
                <c:ptCount val="7"/>
                <c:pt idx="0">
                  <c:v>61.8</c:v>
                </c:pt>
                <c:pt idx="1">
                  <c:v>81</c:v>
                </c:pt>
                <c:pt idx="2">
                  <c:v>79.78</c:v>
                </c:pt>
                <c:pt idx="3">
                  <c:v>83.5</c:v>
                </c:pt>
                <c:pt idx="4">
                  <c:v>88.8</c:v>
                </c:pt>
                <c:pt idx="5">
                  <c:v>77.2</c:v>
                </c:pt>
                <c:pt idx="6">
                  <c:v>100</c:v>
                </c:pt>
              </c:numCache>
            </c:numRef>
          </c:val>
          <c:extLst>
            <c:ext xmlns:c14="http://schemas.microsoft.com/office/drawing/2007/8/2/chart" uri="{6F2FDCE9-48DA-4B69-8628-5D25D57E5C99}">
              <c14:invertSolidFillFmt>
                <c14:spPr xmlns:c14="http://schemas.microsoft.com/office/drawing/2007/8/2/chart">
                  <a:solidFill>
                    <a:srgbClr val="FFFFFF"/>
                  </a:solidFill>
                  <a:ln cmpd="sng">
                    <a:solidFill>
                      <a:srgbClr val="000000"/>
                    </a:solidFill>
                  </a:ln>
                </c14:spPr>
              </c14:invertSolidFillFmt>
            </c:ext>
            <c:ext xmlns:c16="http://schemas.microsoft.com/office/drawing/2014/chart" uri="{C3380CC4-5D6E-409C-BE32-E72D297353CC}">
              <c16:uniqueId val="{00000006-4D0D-49E5-9022-889E0E359130}"/>
            </c:ext>
          </c:extLst>
        </c:ser>
        <c:dLbls>
          <c:showLegendKey val="0"/>
          <c:showVal val="0"/>
          <c:showCatName val="0"/>
          <c:showSerName val="0"/>
          <c:showPercent val="0"/>
          <c:showBubbleSize val="0"/>
        </c:dLbls>
        <c:gapWidth val="150"/>
        <c:axId val="1475285755"/>
        <c:axId val="1624571898"/>
      </c:barChart>
      <c:catAx>
        <c:axId val="1475285755"/>
        <c:scaling>
          <c:orientation val="minMax"/>
        </c:scaling>
        <c:delete val="0"/>
        <c:axPos val="b"/>
        <c:numFmt formatCode="General" sourceLinked="1"/>
        <c:majorTickMark val="none"/>
        <c:minorTickMark val="none"/>
        <c:tickLblPos val="nextTo"/>
        <c:txPr>
          <a:bodyPr/>
          <a:lstStyle/>
          <a:p>
            <a:pPr lvl="0">
              <a:defRPr b="0">
                <a:solidFill>
                  <a:srgbClr val="000000"/>
                </a:solidFill>
                <a:latin typeface="+mn-lt"/>
              </a:defRPr>
            </a:pPr>
            <a:endParaRPr lang="pt-BR"/>
          </a:p>
        </c:txPr>
        <c:crossAx val="1624571898"/>
        <c:crosses val="autoZero"/>
        <c:auto val="1"/>
        <c:lblAlgn val="ctr"/>
        <c:lblOffset val="100"/>
        <c:noMultiLvlLbl val="1"/>
      </c:catAx>
      <c:valAx>
        <c:axId val="1624571898"/>
        <c:scaling>
          <c:orientation val="minMax"/>
        </c:scaling>
        <c:delete val="0"/>
        <c:axPos val="l"/>
        <c:majorGridlines>
          <c:spPr>
            <a:ln>
              <a:solidFill>
                <a:srgbClr val="B7B7B7"/>
              </a:solidFill>
            </a:ln>
          </c:spPr>
        </c:majorGridlines>
        <c:minorGridlines>
          <c:spPr>
            <a:ln>
              <a:solidFill>
                <a:srgbClr val="CCCCCC">
                  <a:alpha val="0"/>
                </a:srgbClr>
              </a:solidFill>
            </a:ln>
          </c:spPr>
        </c:minorGridlines>
        <c:title>
          <c:tx>
            <c:rich>
              <a:bodyPr/>
              <a:lstStyle/>
              <a:p>
                <a:pPr lvl="0">
                  <a:defRPr b="0">
                    <a:solidFill>
                      <a:srgbClr val="000000"/>
                    </a:solidFill>
                    <a:latin typeface="+mn-lt"/>
                  </a:defRPr>
                </a:pPr>
                <a:r>
                  <a:rPr lang="pt-BR" b="0">
                    <a:solidFill>
                      <a:srgbClr val="000000"/>
                    </a:solidFill>
                    <a:latin typeface="+mn-lt"/>
                  </a:rPr>
                  <a:t>%</a:t>
                </a:r>
              </a:p>
            </c:rich>
          </c:tx>
          <c:layout/>
          <c:overlay val="0"/>
        </c:title>
        <c:numFmt formatCode="General" sourceLinked="1"/>
        <c:majorTickMark val="none"/>
        <c:minorTickMark val="none"/>
        <c:tickLblPos val="nextTo"/>
        <c:spPr>
          <a:ln/>
        </c:spPr>
        <c:txPr>
          <a:bodyPr/>
          <a:lstStyle/>
          <a:p>
            <a:pPr lvl="0">
              <a:defRPr b="0">
                <a:solidFill>
                  <a:srgbClr val="000000"/>
                </a:solidFill>
                <a:latin typeface="+mn-lt"/>
              </a:defRPr>
            </a:pPr>
            <a:endParaRPr lang="pt-BR"/>
          </a:p>
        </c:txPr>
        <c:crossAx val="1475285755"/>
        <c:crosses val="autoZero"/>
        <c:crossBetween val="between"/>
      </c:valAx>
    </c:plotArea>
    <c:plotVisOnly val="1"/>
    <c:dispBlanksAs val="zero"/>
    <c:showDLblsOverMax val="1"/>
  </c:chart>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1"/>
        <c:ser>
          <c:idx val="0"/>
          <c:order val="0"/>
          <c:tx>
            <c:strRef>
              <c:f>'META 4 A e B'!$B$2</c:f>
              <c:strCache>
                <c:ptCount val="1"/>
                <c:pt idx="0">
                  <c:v>%</c:v>
                </c:pt>
              </c:strCache>
            </c:strRef>
          </c:tx>
          <c:spPr>
            <a:solidFill>
              <a:srgbClr val="4285F4"/>
            </a:solidFill>
            <a:ln cmpd="sng">
              <a:solidFill>
                <a:srgbClr val="000000"/>
              </a:solidFill>
            </a:ln>
          </c:spPr>
          <c:invertIfNegative val="1"/>
          <c:dPt>
            <c:idx val="4"/>
            <c:invertIfNegative val="1"/>
            <c:bubble3D val="0"/>
            <c:spPr>
              <a:solidFill>
                <a:schemeClr val="accent5"/>
              </a:solidFill>
              <a:ln cmpd="sng">
                <a:solidFill>
                  <a:srgbClr val="000000"/>
                </a:solidFill>
              </a:ln>
            </c:spPr>
            <c:extLst>
              <c:ext xmlns:c16="http://schemas.microsoft.com/office/drawing/2014/chart" uri="{C3380CC4-5D6E-409C-BE32-E72D297353CC}">
                <c16:uniqueId val="{00000001-A4B6-42E6-A886-41E9A0545775}"/>
              </c:ext>
            </c:extLst>
          </c:dPt>
          <c:dPt>
            <c:idx val="5"/>
            <c:invertIfNegative val="1"/>
            <c:bubble3D val="0"/>
            <c:spPr>
              <a:solidFill>
                <a:schemeClr val="accent3"/>
              </a:solidFill>
              <a:ln cmpd="sng">
                <a:solidFill>
                  <a:srgbClr val="000000"/>
                </a:solidFill>
              </a:ln>
            </c:spPr>
            <c:extLst>
              <c:ext xmlns:c16="http://schemas.microsoft.com/office/drawing/2014/chart" uri="{C3380CC4-5D6E-409C-BE32-E72D297353CC}">
                <c16:uniqueId val="{00000003-A4B6-42E6-A886-41E9A0545775}"/>
              </c:ext>
            </c:extLst>
          </c:dPt>
          <c:dPt>
            <c:idx val="6"/>
            <c:invertIfNegative val="1"/>
            <c:bubble3D val="0"/>
            <c:spPr>
              <a:solidFill>
                <a:srgbClr val="00B050"/>
              </a:solidFill>
              <a:ln cmpd="sng">
                <a:solidFill>
                  <a:srgbClr val="000000"/>
                </a:solidFill>
              </a:ln>
            </c:spPr>
            <c:extLst>
              <c:ext xmlns:c16="http://schemas.microsoft.com/office/drawing/2014/chart" uri="{C3380CC4-5D6E-409C-BE32-E72D297353CC}">
                <c16:uniqueId val="{00000005-A4B6-42E6-A886-41E9A0545775}"/>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trendline>
            <c:trendlineType val="linear"/>
            <c:dispRSqr val="0"/>
            <c:dispEq val="0"/>
          </c:trendline>
          <c:cat>
            <c:strRef>
              <c:f>'META 4 A e B'!$A$3:$A$9</c:f>
              <c:strCache>
                <c:ptCount val="7"/>
                <c:pt idx="0">
                  <c:v>2016</c:v>
                </c:pt>
                <c:pt idx="1">
                  <c:v>2017</c:v>
                </c:pt>
                <c:pt idx="2">
                  <c:v>2019</c:v>
                </c:pt>
                <c:pt idx="3">
                  <c:v>2020</c:v>
                </c:pt>
                <c:pt idx="4">
                  <c:v>2010 SP</c:v>
                </c:pt>
                <c:pt idx="5">
                  <c:v>2010 Brasil</c:v>
                </c:pt>
                <c:pt idx="6">
                  <c:v>Meta</c:v>
                </c:pt>
              </c:strCache>
            </c:strRef>
          </c:cat>
          <c:val>
            <c:numRef>
              <c:f>'META 4 A e B'!$B$3:$B$9</c:f>
              <c:numCache>
                <c:formatCode>General</c:formatCode>
                <c:ptCount val="7"/>
                <c:pt idx="0">
                  <c:v>93.3</c:v>
                </c:pt>
                <c:pt idx="1">
                  <c:v>93.3</c:v>
                </c:pt>
                <c:pt idx="2">
                  <c:v>93.3</c:v>
                </c:pt>
                <c:pt idx="3">
                  <c:v>93.3</c:v>
                </c:pt>
                <c:pt idx="4">
                  <c:v>85.5</c:v>
                </c:pt>
                <c:pt idx="5">
                  <c:v>82.5</c:v>
                </c:pt>
                <c:pt idx="6">
                  <c:v>100</c:v>
                </c:pt>
              </c:numCache>
            </c:numRef>
          </c:val>
          <c:extLst>
            <c:ext xmlns:c14="http://schemas.microsoft.com/office/drawing/2007/8/2/chart" uri="{6F2FDCE9-48DA-4B69-8628-5D25D57E5C99}">
              <c14:invertSolidFillFmt>
                <c14:spPr xmlns:c14="http://schemas.microsoft.com/office/drawing/2007/8/2/chart">
                  <a:solidFill>
                    <a:srgbClr val="FFFFFF"/>
                  </a:solidFill>
                  <a:ln cmpd="sng">
                    <a:solidFill>
                      <a:srgbClr val="000000"/>
                    </a:solidFill>
                  </a:ln>
                </c14:spPr>
              </c14:invertSolidFillFmt>
            </c:ext>
            <c:ext xmlns:c16="http://schemas.microsoft.com/office/drawing/2014/chart" uri="{C3380CC4-5D6E-409C-BE32-E72D297353CC}">
              <c16:uniqueId val="{00000006-A4B6-42E6-A886-41E9A0545775}"/>
            </c:ext>
          </c:extLst>
        </c:ser>
        <c:dLbls>
          <c:showLegendKey val="0"/>
          <c:showVal val="0"/>
          <c:showCatName val="0"/>
          <c:showSerName val="0"/>
          <c:showPercent val="0"/>
          <c:showBubbleSize val="0"/>
        </c:dLbls>
        <c:gapWidth val="150"/>
        <c:axId val="605999674"/>
        <c:axId val="866346964"/>
      </c:barChart>
      <c:catAx>
        <c:axId val="605999674"/>
        <c:scaling>
          <c:orientation val="minMax"/>
        </c:scaling>
        <c:delete val="0"/>
        <c:axPos val="b"/>
        <c:numFmt formatCode="General" sourceLinked="1"/>
        <c:majorTickMark val="none"/>
        <c:minorTickMark val="none"/>
        <c:tickLblPos val="nextTo"/>
        <c:txPr>
          <a:bodyPr/>
          <a:lstStyle/>
          <a:p>
            <a:pPr lvl="0">
              <a:defRPr b="0">
                <a:solidFill>
                  <a:srgbClr val="000000"/>
                </a:solidFill>
                <a:latin typeface="+mn-lt"/>
              </a:defRPr>
            </a:pPr>
            <a:endParaRPr lang="pt-BR"/>
          </a:p>
        </c:txPr>
        <c:crossAx val="866346964"/>
        <c:crosses val="autoZero"/>
        <c:auto val="1"/>
        <c:lblAlgn val="ctr"/>
        <c:lblOffset val="100"/>
        <c:noMultiLvlLbl val="1"/>
      </c:catAx>
      <c:valAx>
        <c:axId val="866346964"/>
        <c:scaling>
          <c:orientation val="minMax"/>
        </c:scaling>
        <c:delete val="0"/>
        <c:axPos val="l"/>
        <c:majorGridlines>
          <c:spPr>
            <a:ln>
              <a:solidFill>
                <a:srgbClr val="B7B7B7"/>
              </a:solidFill>
            </a:ln>
          </c:spPr>
        </c:majorGridlines>
        <c:minorGridlines>
          <c:spPr>
            <a:ln>
              <a:solidFill>
                <a:srgbClr val="CCCCCC">
                  <a:alpha val="0"/>
                </a:srgbClr>
              </a:solidFill>
            </a:ln>
          </c:spPr>
        </c:minorGridlines>
        <c:title>
          <c:tx>
            <c:rich>
              <a:bodyPr/>
              <a:lstStyle/>
              <a:p>
                <a:pPr lvl="0">
                  <a:defRPr b="0">
                    <a:solidFill>
                      <a:srgbClr val="000000"/>
                    </a:solidFill>
                    <a:latin typeface="+mn-lt"/>
                  </a:defRPr>
                </a:pPr>
                <a:r>
                  <a:rPr lang="pt-BR" b="0">
                    <a:solidFill>
                      <a:srgbClr val="000000"/>
                    </a:solidFill>
                    <a:latin typeface="+mn-lt"/>
                  </a:rPr>
                  <a:t>%</a:t>
                </a:r>
              </a:p>
            </c:rich>
          </c:tx>
          <c:layout/>
          <c:overlay val="0"/>
        </c:title>
        <c:numFmt formatCode="General" sourceLinked="1"/>
        <c:majorTickMark val="none"/>
        <c:minorTickMark val="none"/>
        <c:tickLblPos val="nextTo"/>
        <c:spPr>
          <a:ln/>
        </c:spPr>
        <c:txPr>
          <a:bodyPr/>
          <a:lstStyle/>
          <a:p>
            <a:pPr lvl="0">
              <a:defRPr b="0">
                <a:solidFill>
                  <a:srgbClr val="000000"/>
                </a:solidFill>
                <a:latin typeface="+mn-lt"/>
              </a:defRPr>
            </a:pPr>
            <a:endParaRPr lang="pt-BR"/>
          </a:p>
        </c:txPr>
        <c:crossAx val="605999674"/>
        <c:crosses val="autoZero"/>
        <c:crossBetween val="between"/>
      </c:valAx>
    </c:plotArea>
    <c:plotVisOnly val="1"/>
    <c:dispBlanksAs val="zero"/>
    <c:showDLblsOverMax val="1"/>
  </c:chart>
  <c:externalData r:id="rId2">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21-11-17T12:30:14.058" idx="2">
    <p:pos x="10" y="10"/>
    <p:text>https://www12.senado.leg.br/noticias/materias/2021/10/29/criacao-do-sistema-nacional-de-educacao-deve-ser-votada-no-dia-11-de-novembro-na-ce</p:text>
    <p:extLst>
      <p:ext uri="{C676402C-5697-4E1C-873F-D02D1690AC5C}">
        <p15:threadingInfo xmlns:p15="http://schemas.microsoft.com/office/powerpoint/2012/main" timeZoneBias="180"/>
      </p:ext>
    </p:extLst>
  </p:cm>
  <p:cm authorId="1" dt="2021-11-17T12:30:25.883" idx="3">
    <p:pos x="146" y="146"/>
    <p:text>https://todospelaeducacao.org.br/noticias/o-que-e-um-sistema-nacional-de-educacao/</p:text>
    <p:extLst>
      <p:ext uri="{C676402C-5697-4E1C-873F-D02D1690AC5C}">
        <p15:threadingInfo xmlns:p15="http://schemas.microsoft.com/office/powerpoint/2012/main" timeZoneBias="180"/>
      </p:ext>
    </p:extLst>
  </p:cm>
</p:cmLst>
</file>

<file path=ppt/drawings/drawing1.xml><?xml version="1.0" encoding="utf-8"?>
<c:userShapes xmlns:c="http://schemas.openxmlformats.org/drawingml/2006/chart">
  <cdr:relSizeAnchor xmlns:cdr="http://schemas.openxmlformats.org/drawingml/2006/chartDrawing">
    <cdr:from>
      <cdr:x>0.31949</cdr:x>
      <cdr:y>0.12682</cdr:y>
    </cdr:from>
    <cdr:to>
      <cdr:x>0.38447</cdr:x>
      <cdr:y>0.21846</cdr:y>
    </cdr:to>
    <cdr:sp macro="" textlink="">
      <cdr:nvSpPr>
        <cdr:cNvPr id="2" name="CaixaDeTexto 1">
          <a:extLst xmlns:a="http://schemas.openxmlformats.org/drawingml/2006/main">
            <a:ext uri="{FF2B5EF4-FFF2-40B4-BE49-F238E27FC236}">
              <a16:creationId xmlns:a16="http://schemas.microsoft.com/office/drawing/2014/main" id="{6DA831CF-0BAC-40B4-98C0-9FC327BF3D56}"/>
            </a:ext>
          </a:extLst>
        </cdr:cNvPr>
        <cdr:cNvSpPr txBox="1"/>
      </cdr:nvSpPr>
      <cdr:spPr>
        <a:xfrm xmlns:a="http://schemas.openxmlformats.org/drawingml/2006/main">
          <a:off x="2575914" y="448136"/>
          <a:ext cx="523875" cy="3238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pt-BR" sz="1300" b="1" dirty="0">
              <a:solidFill>
                <a:srgbClr val="4472C4"/>
              </a:solidFill>
            </a:rPr>
            <a:t>9%</a:t>
          </a:r>
        </a:p>
      </cdr:txBody>
    </cdr:sp>
  </cdr:relSizeAnchor>
  <cdr:relSizeAnchor xmlns:cdr="http://schemas.openxmlformats.org/drawingml/2006/chartDrawing">
    <cdr:from>
      <cdr:x>0.74874</cdr:x>
      <cdr:y>0.43769</cdr:y>
    </cdr:from>
    <cdr:to>
      <cdr:x>0.81371</cdr:x>
      <cdr:y>0.52933</cdr:y>
    </cdr:to>
    <cdr:sp macro="" textlink="">
      <cdr:nvSpPr>
        <cdr:cNvPr id="3" name="CaixaDeTexto 1">
          <a:extLst xmlns:a="http://schemas.openxmlformats.org/drawingml/2006/main">
            <a:ext uri="{FF2B5EF4-FFF2-40B4-BE49-F238E27FC236}">
              <a16:creationId xmlns:a16="http://schemas.microsoft.com/office/drawing/2014/main" id="{4F015240-AF27-4C8C-943E-CFCE523A3CDE}"/>
            </a:ext>
          </a:extLst>
        </cdr:cNvPr>
        <cdr:cNvSpPr txBox="1"/>
      </cdr:nvSpPr>
      <cdr:spPr>
        <a:xfrm xmlns:a="http://schemas.openxmlformats.org/drawingml/2006/main">
          <a:off x="6036664" y="1546686"/>
          <a:ext cx="523875" cy="3238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t-BR" sz="1300" b="1" dirty="0">
              <a:solidFill>
                <a:srgbClr val="4472C4"/>
              </a:solidFill>
            </a:rPr>
            <a:t>40%</a:t>
          </a: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656C50-5945-4F1E-8938-83CFF6F6AAC5}"/>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E2378780-A375-4B71-BE50-5A53C48FD7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66B68C5B-FD32-4461-A76A-2978103BEE34}"/>
              </a:ext>
            </a:extLst>
          </p:cNvPr>
          <p:cNvSpPr>
            <a:spLocks noGrp="1"/>
          </p:cNvSpPr>
          <p:nvPr>
            <p:ph type="dt" sz="half" idx="10"/>
          </p:nvPr>
        </p:nvSpPr>
        <p:spPr/>
        <p:txBody>
          <a:bodyPr/>
          <a:lstStyle/>
          <a:p>
            <a:fld id="{5510BF93-15D6-4666-B32D-4D049E152AC8}" type="datetimeFigureOut">
              <a:rPr lang="pt-BR" smtClean="0"/>
              <a:t>02/12/2021</a:t>
            </a:fld>
            <a:endParaRPr lang="pt-BR"/>
          </a:p>
        </p:txBody>
      </p:sp>
      <p:sp>
        <p:nvSpPr>
          <p:cNvPr id="5" name="Espaço Reservado para Rodapé 4">
            <a:extLst>
              <a:ext uri="{FF2B5EF4-FFF2-40B4-BE49-F238E27FC236}">
                <a16:creationId xmlns:a16="http://schemas.microsoft.com/office/drawing/2014/main" id="{B7683B35-9145-4847-8ECA-D3E6796F5EF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120208E5-7856-44A0-81D7-475B400734E2}"/>
              </a:ext>
            </a:extLst>
          </p:cNvPr>
          <p:cNvSpPr>
            <a:spLocks noGrp="1"/>
          </p:cNvSpPr>
          <p:nvPr>
            <p:ph type="sldNum" sz="quarter" idx="12"/>
          </p:nvPr>
        </p:nvSpPr>
        <p:spPr/>
        <p:txBody>
          <a:bodyPr/>
          <a:lstStyle/>
          <a:p>
            <a:fld id="{A7DB8776-E675-4984-B400-54E10A079A00}" type="slidenum">
              <a:rPr lang="pt-BR" smtClean="0"/>
              <a:t>‹nº›</a:t>
            </a:fld>
            <a:endParaRPr lang="pt-BR"/>
          </a:p>
        </p:txBody>
      </p:sp>
    </p:spTree>
    <p:extLst>
      <p:ext uri="{BB962C8B-B14F-4D97-AF65-F5344CB8AC3E}">
        <p14:creationId xmlns:p14="http://schemas.microsoft.com/office/powerpoint/2010/main" val="7906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18651F-8A0E-4A17-A234-B1C8C04370F8}"/>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A697A7D0-9A15-4B0F-97B0-9B71C580F6A4}"/>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45892A7-3FE9-479D-997E-8856C9689276}"/>
              </a:ext>
            </a:extLst>
          </p:cNvPr>
          <p:cNvSpPr>
            <a:spLocks noGrp="1"/>
          </p:cNvSpPr>
          <p:nvPr>
            <p:ph type="dt" sz="half" idx="10"/>
          </p:nvPr>
        </p:nvSpPr>
        <p:spPr/>
        <p:txBody>
          <a:bodyPr/>
          <a:lstStyle/>
          <a:p>
            <a:fld id="{5510BF93-15D6-4666-B32D-4D049E152AC8}" type="datetimeFigureOut">
              <a:rPr lang="pt-BR" smtClean="0"/>
              <a:t>02/12/2021</a:t>
            </a:fld>
            <a:endParaRPr lang="pt-BR"/>
          </a:p>
        </p:txBody>
      </p:sp>
      <p:sp>
        <p:nvSpPr>
          <p:cNvPr id="5" name="Espaço Reservado para Rodapé 4">
            <a:extLst>
              <a:ext uri="{FF2B5EF4-FFF2-40B4-BE49-F238E27FC236}">
                <a16:creationId xmlns:a16="http://schemas.microsoft.com/office/drawing/2014/main" id="{A9F8A6F2-86B7-45F7-9E61-8B20EE8D600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5850082-5347-4164-874A-852E56C7818D}"/>
              </a:ext>
            </a:extLst>
          </p:cNvPr>
          <p:cNvSpPr>
            <a:spLocks noGrp="1"/>
          </p:cNvSpPr>
          <p:nvPr>
            <p:ph type="sldNum" sz="quarter" idx="12"/>
          </p:nvPr>
        </p:nvSpPr>
        <p:spPr/>
        <p:txBody>
          <a:bodyPr/>
          <a:lstStyle/>
          <a:p>
            <a:fld id="{A7DB8776-E675-4984-B400-54E10A079A00}" type="slidenum">
              <a:rPr lang="pt-BR" smtClean="0"/>
              <a:t>‹nº›</a:t>
            </a:fld>
            <a:endParaRPr lang="pt-BR"/>
          </a:p>
        </p:txBody>
      </p:sp>
    </p:spTree>
    <p:extLst>
      <p:ext uri="{BB962C8B-B14F-4D97-AF65-F5344CB8AC3E}">
        <p14:creationId xmlns:p14="http://schemas.microsoft.com/office/powerpoint/2010/main" val="2331500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65BE75-A0FE-4924-A702-95243B7BEDFC}"/>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2D257F5D-690F-4D58-BB68-23D28169391C}"/>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343A3D6-097D-4C07-BF23-00D4902A925F}"/>
              </a:ext>
            </a:extLst>
          </p:cNvPr>
          <p:cNvSpPr>
            <a:spLocks noGrp="1"/>
          </p:cNvSpPr>
          <p:nvPr>
            <p:ph type="dt" sz="half" idx="10"/>
          </p:nvPr>
        </p:nvSpPr>
        <p:spPr/>
        <p:txBody>
          <a:bodyPr/>
          <a:lstStyle/>
          <a:p>
            <a:fld id="{5510BF93-15D6-4666-B32D-4D049E152AC8}" type="datetimeFigureOut">
              <a:rPr lang="pt-BR" smtClean="0"/>
              <a:t>02/12/2021</a:t>
            </a:fld>
            <a:endParaRPr lang="pt-BR"/>
          </a:p>
        </p:txBody>
      </p:sp>
      <p:sp>
        <p:nvSpPr>
          <p:cNvPr id="5" name="Espaço Reservado para Rodapé 4">
            <a:extLst>
              <a:ext uri="{FF2B5EF4-FFF2-40B4-BE49-F238E27FC236}">
                <a16:creationId xmlns:a16="http://schemas.microsoft.com/office/drawing/2014/main" id="{D6FBFF19-07EF-4031-A1BA-FB89D05A7D4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D6D3575-830A-40BA-9A66-8EC40A385B6D}"/>
              </a:ext>
            </a:extLst>
          </p:cNvPr>
          <p:cNvSpPr>
            <a:spLocks noGrp="1"/>
          </p:cNvSpPr>
          <p:nvPr>
            <p:ph type="sldNum" sz="quarter" idx="12"/>
          </p:nvPr>
        </p:nvSpPr>
        <p:spPr/>
        <p:txBody>
          <a:bodyPr/>
          <a:lstStyle/>
          <a:p>
            <a:fld id="{A7DB8776-E675-4984-B400-54E10A079A00}" type="slidenum">
              <a:rPr lang="pt-BR" smtClean="0"/>
              <a:t>‹nº›</a:t>
            </a:fld>
            <a:endParaRPr lang="pt-BR"/>
          </a:p>
        </p:txBody>
      </p:sp>
    </p:spTree>
    <p:extLst>
      <p:ext uri="{BB962C8B-B14F-4D97-AF65-F5344CB8AC3E}">
        <p14:creationId xmlns:p14="http://schemas.microsoft.com/office/powerpoint/2010/main" val="163488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CF05E3-12C1-41BF-8173-D7AD957C55E1}"/>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9B3DEA2B-75E2-4E9F-B6EA-59205CBAD7EC}"/>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93CD757-34B6-40F5-BF6E-FB6F99864D17}"/>
              </a:ext>
            </a:extLst>
          </p:cNvPr>
          <p:cNvSpPr>
            <a:spLocks noGrp="1"/>
          </p:cNvSpPr>
          <p:nvPr>
            <p:ph type="dt" sz="half" idx="10"/>
          </p:nvPr>
        </p:nvSpPr>
        <p:spPr/>
        <p:txBody>
          <a:bodyPr/>
          <a:lstStyle/>
          <a:p>
            <a:fld id="{5510BF93-15D6-4666-B32D-4D049E152AC8}" type="datetimeFigureOut">
              <a:rPr lang="pt-BR" smtClean="0"/>
              <a:t>02/12/2021</a:t>
            </a:fld>
            <a:endParaRPr lang="pt-BR"/>
          </a:p>
        </p:txBody>
      </p:sp>
      <p:sp>
        <p:nvSpPr>
          <p:cNvPr id="5" name="Espaço Reservado para Rodapé 4">
            <a:extLst>
              <a:ext uri="{FF2B5EF4-FFF2-40B4-BE49-F238E27FC236}">
                <a16:creationId xmlns:a16="http://schemas.microsoft.com/office/drawing/2014/main" id="{D0B27A54-44DA-4F1B-9ECF-D898CAA6602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437E1EA-CAB4-4996-9F32-716B7A933579}"/>
              </a:ext>
            </a:extLst>
          </p:cNvPr>
          <p:cNvSpPr>
            <a:spLocks noGrp="1"/>
          </p:cNvSpPr>
          <p:nvPr>
            <p:ph type="sldNum" sz="quarter" idx="12"/>
          </p:nvPr>
        </p:nvSpPr>
        <p:spPr/>
        <p:txBody>
          <a:bodyPr/>
          <a:lstStyle/>
          <a:p>
            <a:fld id="{A7DB8776-E675-4984-B400-54E10A079A00}" type="slidenum">
              <a:rPr lang="pt-BR" smtClean="0"/>
              <a:t>‹nº›</a:t>
            </a:fld>
            <a:endParaRPr lang="pt-BR"/>
          </a:p>
        </p:txBody>
      </p:sp>
    </p:spTree>
    <p:extLst>
      <p:ext uri="{BB962C8B-B14F-4D97-AF65-F5344CB8AC3E}">
        <p14:creationId xmlns:p14="http://schemas.microsoft.com/office/powerpoint/2010/main" val="1061422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8DBDA9-06FF-4535-9937-E85B8791D189}"/>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0937CF03-8339-43FA-B1A8-C66B92F50F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64CD5E4F-965B-42AC-9DD7-2DAEE5744154}"/>
              </a:ext>
            </a:extLst>
          </p:cNvPr>
          <p:cNvSpPr>
            <a:spLocks noGrp="1"/>
          </p:cNvSpPr>
          <p:nvPr>
            <p:ph type="dt" sz="half" idx="10"/>
          </p:nvPr>
        </p:nvSpPr>
        <p:spPr/>
        <p:txBody>
          <a:bodyPr/>
          <a:lstStyle/>
          <a:p>
            <a:fld id="{5510BF93-15D6-4666-B32D-4D049E152AC8}" type="datetimeFigureOut">
              <a:rPr lang="pt-BR" smtClean="0"/>
              <a:t>02/12/2021</a:t>
            </a:fld>
            <a:endParaRPr lang="pt-BR"/>
          </a:p>
        </p:txBody>
      </p:sp>
      <p:sp>
        <p:nvSpPr>
          <p:cNvPr id="5" name="Espaço Reservado para Rodapé 4">
            <a:extLst>
              <a:ext uri="{FF2B5EF4-FFF2-40B4-BE49-F238E27FC236}">
                <a16:creationId xmlns:a16="http://schemas.microsoft.com/office/drawing/2014/main" id="{C301E55C-DBDD-4E6F-9161-C6C5F36A049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25E1FF6-C904-4321-A846-7D3DA483F765}"/>
              </a:ext>
            </a:extLst>
          </p:cNvPr>
          <p:cNvSpPr>
            <a:spLocks noGrp="1"/>
          </p:cNvSpPr>
          <p:nvPr>
            <p:ph type="sldNum" sz="quarter" idx="12"/>
          </p:nvPr>
        </p:nvSpPr>
        <p:spPr/>
        <p:txBody>
          <a:bodyPr/>
          <a:lstStyle/>
          <a:p>
            <a:fld id="{A7DB8776-E675-4984-B400-54E10A079A00}" type="slidenum">
              <a:rPr lang="pt-BR" smtClean="0"/>
              <a:t>‹nº›</a:t>
            </a:fld>
            <a:endParaRPr lang="pt-BR"/>
          </a:p>
        </p:txBody>
      </p:sp>
    </p:spTree>
    <p:extLst>
      <p:ext uri="{BB962C8B-B14F-4D97-AF65-F5344CB8AC3E}">
        <p14:creationId xmlns:p14="http://schemas.microsoft.com/office/powerpoint/2010/main" val="3748657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FE31C9-A8D6-40EA-8CE8-FCF8D50C0B63}"/>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65130E08-4FC6-4D5D-B929-E5146C3626BB}"/>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80174353-A341-4D37-BF08-F0013BAAAC45}"/>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DAAAFC2F-09A2-431C-87F5-C39A19BA418D}"/>
              </a:ext>
            </a:extLst>
          </p:cNvPr>
          <p:cNvSpPr>
            <a:spLocks noGrp="1"/>
          </p:cNvSpPr>
          <p:nvPr>
            <p:ph type="dt" sz="half" idx="10"/>
          </p:nvPr>
        </p:nvSpPr>
        <p:spPr/>
        <p:txBody>
          <a:bodyPr/>
          <a:lstStyle/>
          <a:p>
            <a:fld id="{5510BF93-15D6-4666-B32D-4D049E152AC8}" type="datetimeFigureOut">
              <a:rPr lang="pt-BR" smtClean="0"/>
              <a:t>02/12/2021</a:t>
            </a:fld>
            <a:endParaRPr lang="pt-BR"/>
          </a:p>
        </p:txBody>
      </p:sp>
      <p:sp>
        <p:nvSpPr>
          <p:cNvPr id="6" name="Espaço Reservado para Rodapé 5">
            <a:extLst>
              <a:ext uri="{FF2B5EF4-FFF2-40B4-BE49-F238E27FC236}">
                <a16:creationId xmlns:a16="http://schemas.microsoft.com/office/drawing/2014/main" id="{AFC53147-690F-4F63-93FA-EBA9BBA354A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D619DE8-6D58-4B6A-9B84-A11CB6D3DFE2}"/>
              </a:ext>
            </a:extLst>
          </p:cNvPr>
          <p:cNvSpPr>
            <a:spLocks noGrp="1"/>
          </p:cNvSpPr>
          <p:nvPr>
            <p:ph type="sldNum" sz="quarter" idx="12"/>
          </p:nvPr>
        </p:nvSpPr>
        <p:spPr/>
        <p:txBody>
          <a:bodyPr/>
          <a:lstStyle/>
          <a:p>
            <a:fld id="{A7DB8776-E675-4984-B400-54E10A079A00}" type="slidenum">
              <a:rPr lang="pt-BR" smtClean="0"/>
              <a:t>‹nº›</a:t>
            </a:fld>
            <a:endParaRPr lang="pt-BR"/>
          </a:p>
        </p:txBody>
      </p:sp>
    </p:spTree>
    <p:extLst>
      <p:ext uri="{BB962C8B-B14F-4D97-AF65-F5344CB8AC3E}">
        <p14:creationId xmlns:p14="http://schemas.microsoft.com/office/powerpoint/2010/main" val="4122852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9BBC69-412C-4EC1-A8F2-B51F8C52A0C2}"/>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63EEF985-C42A-48F7-BA36-4ACC9303FC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A4546646-F1FC-4E58-9C65-BA804CEB20C2}"/>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B36792A9-360D-4536-AFFF-42DC52289B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13CB1680-91FC-41FF-B556-F12E29DC6D71}"/>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BA9BDBE8-75AE-41B1-BC08-574DBD7955F8}"/>
              </a:ext>
            </a:extLst>
          </p:cNvPr>
          <p:cNvSpPr>
            <a:spLocks noGrp="1"/>
          </p:cNvSpPr>
          <p:nvPr>
            <p:ph type="dt" sz="half" idx="10"/>
          </p:nvPr>
        </p:nvSpPr>
        <p:spPr/>
        <p:txBody>
          <a:bodyPr/>
          <a:lstStyle/>
          <a:p>
            <a:fld id="{5510BF93-15D6-4666-B32D-4D049E152AC8}" type="datetimeFigureOut">
              <a:rPr lang="pt-BR" smtClean="0"/>
              <a:t>02/12/2021</a:t>
            </a:fld>
            <a:endParaRPr lang="pt-BR"/>
          </a:p>
        </p:txBody>
      </p:sp>
      <p:sp>
        <p:nvSpPr>
          <p:cNvPr id="8" name="Espaço Reservado para Rodapé 7">
            <a:extLst>
              <a:ext uri="{FF2B5EF4-FFF2-40B4-BE49-F238E27FC236}">
                <a16:creationId xmlns:a16="http://schemas.microsoft.com/office/drawing/2014/main" id="{EC0BB23D-7BB7-429E-AE25-1946AFD49609}"/>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2C34AC1F-53E9-42B5-9487-60FE86ED4CC2}"/>
              </a:ext>
            </a:extLst>
          </p:cNvPr>
          <p:cNvSpPr>
            <a:spLocks noGrp="1"/>
          </p:cNvSpPr>
          <p:nvPr>
            <p:ph type="sldNum" sz="quarter" idx="12"/>
          </p:nvPr>
        </p:nvSpPr>
        <p:spPr/>
        <p:txBody>
          <a:bodyPr/>
          <a:lstStyle/>
          <a:p>
            <a:fld id="{A7DB8776-E675-4984-B400-54E10A079A00}" type="slidenum">
              <a:rPr lang="pt-BR" smtClean="0"/>
              <a:t>‹nº›</a:t>
            </a:fld>
            <a:endParaRPr lang="pt-BR"/>
          </a:p>
        </p:txBody>
      </p:sp>
    </p:spTree>
    <p:extLst>
      <p:ext uri="{BB962C8B-B14F-4D97-AF65-F5344CB8AC3E}">
        <p14:creationId xmlns:p14="http://schemas.microsoft.com/office/powerpoint/2010/main" val="1066787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20484D-597C-498B-A530-7F27182151C8}"/>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27FD13B2-FED7-4BE6-8315-AAD67BBBEE2D}"/>
              </a:ext>
            </a:extLst>
          </p:cNvPr>
          <p:cNvSpPr>
            <a:spLocks noGrp="1"/>
          </p:cNvSpPr>
          <p:nvPr>
            <p:ph type="dt" sz="half" idx="10"/>
          </p:nvPr>
        </p:nvSpPr>
        <p:spPr/>
        <p:txBody>
          <a:bodyPr/>
          <a:lstStyle/>
          <a:p>
            <a:fld id="{5510BF93-15D6-4666-B32D-4D049E152AC8}" type="datetimeFigureOut">
              <a:rPr lang="pt-BR" smtClean="0"/>
              <a:t>02/12/2021</a:t>
            </a:fld>
            <a:endParaRPr lang="pt-BR"/>
          </a:p>
        </p:txBody>
      </p:sp>
      <p:sp>
        <p:nvSpPr>
          <p:cNvPr id="4" name="Espaço Reservado para Rodapé 3">
            <a:extLst>
              <a:ext uri="{FF2B5EF4-FFF2-40B4-BE49-F238E27FC236}">
                <a16:creationId xmlns:a16="http://schemas.microsoft.com/office/drawing/2014/main" id="{1D63E508-D3AE-4599-8CC8-916EF4D876C7}"/>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509FB446-C97C-4AFC-84E7-94B8C69285F2}"/>
              </a:ext>
            </a:extLst>
          </p:cNvPr>
          <p:cNvSpPr>
            <a:spLocks noGrp="1"/>
          </p:cNvSpPr>
          <p:nvPr>
            <p:ph type="sldNum" sz="quarter" idx="12"/>
          </p:nvPr>
        </p:nvSpPr>
        <p:spPr/>
        <p:txBody>
          <a:bodyPr/>
          <a:lstStyle/>
          <a:p>
            <a:fld id="{A7DB8776-E675-4984-B400-54E10A079A00}" type="slidenum">
              <a:rPr lang="pt-BR" smtClean="0"/>
              <a:t>‹nº›</a:t>
            </a:fld>
            <a:endParaRPr lang="pt-BR"/>
          </a:p>
        </p:txBody>
      </p:sp>
    </p:spTree>
    <p:extLst>
      <p:ext uri="{BB962C8B-B14F-4D97-AF65-F5344CB8AC3E}">
        <p14:creationId xmlns:p14="http://schemas.microsoft.com/office/powerpoint/2010/main" val="668053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83815C58-455F-4D0B-AA7F-6BF0908A430C}"/>
              </a:ext>
            </a:extLst>
          </p:cNvPr>
          <p:cNvSpPr>
            <a:spLocks noGrp="1"/>
          </p:cNvSpPr>
          <p:nvPr>
            <p:ph type="dt" sz="half" idx="10"/>
          </p:nvPr>
        </p:nvSpPr>
        <p:spPr/>
        <p:txBody>
          <a:bodyPr/>
          <a:lstStyle/>
          <a:p>
            <a:fld id="{5510BF93-15D6-4666-B32D-4D049E152AC8}" type="datetimeFigureOut">
              <a:rPr lang="pt-BR" smtClean="0"/>
              <a:t>02/12/2021</a:t>
            </a:fld>
            <a:endParaRPr lang="pt-BR"/>
          </a:p>
        </p:txBody>
      </p:sp>
      <p:sp>
        <p:nvSpPr>
          <p:cNvPr id="3" name="Espaço Reservado para Rodapé 2">
            <a:extLst>
              <a:ext uri="{FF2B5EF4-FFF2-40B4-BE49-F238E27FC236}">
                <a16:creationId xmlns:a16="http://schemas.microsoft.com/office/drawing/2014/main" id="{0B775E2D-3C22-4AA2-B3A6-325749D4207C}"/>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D4BCF879-A90A-4DFC-9492-D7E178B591D7}"/>
              </a:ext>
            </a:extLst>
          </p:cNvPr>
          <p:cNvSpPr>
            <a:spLocks noGrp="1"/>
          </p:cNvSpPr>
          <p:nvPr>
            <p:ph type="sldNum" sz="quarter" idx="12"/>
          </p:nvPr>
        </p:nvSpPr>
        <p:spPr/>
        <p:txBody>
          <a:bodyPr/>
          <a:lstStyle/>
          <a:p>
            <a:fld id="{A7DB8776-E675-4984-B400-54E10A079A00}" type="slidenum">
              <a:rPr lang="pt-BR" smtClean="0"/>
              <a:t>‹nº›</a:t>
            </a:fld>
            <a:endParaRPr lang="pt-BR"/>
          </a:p>
        </p:txBody>
      </p:sp>
    </p:spTree>
    <p:extLst>
      <p:ext uri="{BB962C8B-B14F-4D97-AF65-F5344CB8AC3E}">
        <p14:creationId xmlns:p14="http://schemas.microsoft.com/office/powerpoint/2010/main" val="3652602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8D07F0-2591-4EFE-827F-35F7474D7E7A}"/>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46FB8EBC-37EB-4A25-AF2E-E5B414B7F2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0BBF6846-FFD7-472E-BAF4-EF284E716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75D1567E-941B-42CF-AF8F-35AB7C3125A4}"/>
              </a:ext>
            </a:extLst>
          </p:cNvPr>
          <p:cNvSpPr>
            <a:spLocks noGrp="1"/>
          </p:cNvSpPr>
          <p:nvPr>
            <p:ph type="dt" sz="half" idx="10"/>
          </p:nvPr>
        </p:nvSpPr>
        <p:spPr/>
        <p:txBody>
          <a:bodyPr/>
          <a:lstStyle/>
          <a:p>
            <a:fld id="{5510BF93-15D6-4666-B32D-4D049E152AC8}" type="datetimeFigureOut">
              <a:rPr lang="pt-BR" smtClean="0"/>
              <a:t>02/12/2021</a:t>
            </a:fld>
            <a:endParaRPr lang="pt-BR"/>
          </a:p>
        </p:txBody>
      </p:sp>
      <p:sp>
        <p:nvSpPr>
          <p:cNvPr id="6" name="Espaço Reservado para Rodapé 5">
            <a:extLst>
              <a:ext uri="{FF2B5EF4-FFF2-40B4-BE49-F238E27FC236}">
                <a16:creationId xmlns:a16="http://schemas.microsoft.com/office/drawing/2014/main" id="{0248341F-03AC-48C6-A696-E7FA4D4ADD8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8BC0F8DC-5552-4857-AB27-DB41FF7F923D}"/>
              </a:ext>
            </a:extLst>
          </p:cNvPr>
          <p:cNvSpPr>
            <a:spLocks noGrp="1"/>
          </p:cNvSpPr>
          <p:nvPr>
            <p:ph type="sldNum" sz="quarter" idx="12"/>
          </p:nvPr>
        </p:nvSpPr>
        <p:spPr/>
        <p:txBody>
          <a:bodyPr/>
          <a:lstStyle/>
          <a:p>
            <a:fld id="{A7DB8776-E675-4984-B400-54E10A079A00}" type="slidenum">
              <a:rPr lang="pt-BR" smtClean="0"/>
              <a:t>‹nº›</a:t>
            </a:fld>
            <a:endParaRPr lang="pt-BR"/>
          </a:p>
        </p:txBody>
      </p:sp>
    </p:spTree>
    <p:extLst>
      <p:ext uri="{BB962C8B-B14F-4D97-AF65-F5344CB8AC3E}">
        <p14:creationId xmlns:p14="http://schemas.microsoft.com/office/powerpoint/2010/main" val="217988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12698A-4A91-4380-ABAD-C12B911553B9}"/>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1B1A65C0-8FB0-4085-99D3-78FEB0D76F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CE2C2BF2-1029-4545-9FF1-A0ABC16CCE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8BE08F55-8C88-430A-8733-DF219B6FF9C4}"/>
              </a:ext>
            </a:extLst>
          </p:cNvPr>
          <p:cNvSpPr>
            <a:spLocks noGrp="1"/>
          </p:cNvSpPr>
          <p:nvPr>
            <p:ph type="dt" sz="half" idx="10"/>
          </p:nvPr>
        </p:nvSpPr>
        <p:spPr/>
        <p:txBody>
          <a:bodyPr/>
          <a:lstStyle/>
          <a:p>
            <a:fld id="{5510BF93-15D6-4666-B32D-4D049E152AC8}" type="datetimeFigureOut">
              <a:rPr lang="pt-BR" smtClean="0"/>
              <a:t>02/12/2021</a:t>
            </a:fld>
            <a:endParaRPr lang="pt-BR"/>
          </a:p>
        </p:txBody>
      </p:sp>
      <p:sp>
        <p:nvSpPr>
          <p:cNvPr id="6" name="Espaço Reservado para Rodapé 5">
            <a:extLst>
              <a:ext uri="{FF2B5EF4-FFF2-40B4-BE49-F238E27FC236}">
                <a16:creationId xmlns:a16="http://schemas.microsoft.com/office/drawing/2014/main" id="{E35BDAA1-6A1C-4516-8CE5-8CB009D81FDC}"/>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FBE90F9D-F15E-4BE3-A156-15F8F225951A}"/>
              </a:ext>
            </a:extLst>
          </p:cNvPr>
          <p:cNvSpPr>
            <a:spLocks noGrp="1"/>
          </p:cNvSpPr>
          <p:nvPr>
            <p:ph type="sldNum" sz="quarter" idx="12"/>
          </p:nvPr>
        </p:nvSpPr>
        <p:spPr/>
        <p:txBody>
          <a:bodyPr/>
          <a:lstStyle/>
          <a:p>
            <a:fld id="{A7DB8776-E675-4984-B400-54E10A079A00}" type="slidenum">
              <a:rPr lang="pt-BR" smtClean="0"/>
              <a:t>‹nº›</a:t>
            </a:fld>
            <a:endParaRPr lang="pt-BR"/>
          </a:p>
        </p:txBody>
      </p:sp>
    </p:spTree>
    <p:extLst>
      <p:ext uri="{BB962C8B-B14F-4D97-AF65-F5344CB8AC3E}">
        <p14:creationId xmlns:p14="http://schemas.microsoft.com/office/powerpoint/2010/main" val="993371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98CE5E38-828E-4CCE-A4F8-BF63D5A57E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FF75B2D7-F194-411F-B16B-2957588B9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E9A654D-6214-4CA0-A4D3-EDF60C983A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10BF93-15D6-4666-B32D-4D049E152AC8}" type="datetimeFigureOut">
              <a:rPr lang="pt-BR" smtClean="0"/>
              <a:t>02/12/2021</a:t>
            </a:fld>
            <a:endParaRPr lang="pt-BR"/>
          </a:p>
        </p:txBody>
      </p:sp>
      <p:sp>
        <p:nvSpPr>
          <p:cNvPr id="5" name="Espaço Reservado para Rodapé 4">
            <a:extLst>
              <a:ext uri="{FF2B5EF4-FFF2-40B4-BE49-F238E27FC236}">
                <a16:creationId xmlns:a16="http://schemas.microsoft.com/office/drawing/2014/main" id="{6C461F0A-F790-4B97-9ACD-97F9CB69B4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599BCAB7-57CD-4E78-8916-AB74DD3D58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DB8776-E675-4984-B400-54E10A079A00}" type="slidenum">
              <a:rPr lang="pt-BR" smtClean="0"/>
              <a:t>‹nº›</a:t>
            </a:fld>
            <a:endParaRPr lang="pt-BR"/>
          </a:p>
        </p:txBody>
      </p:sp>
    </p:spTree>
    <p:extLst>
      <p:ext uri="{BB962C8B-B14F-4D97-AF65-F5344CB8AC3E}">
        <p14:creationId xmlns:p14="http://schemas.microsoft.com/office/powerpoint/2010/main" val="3338400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chart" Target="../charts/chart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chart" Target="../charts/chart2.xml"/><Relationship Id="rId1" Type="http://schemas.openxmlformats.org/officeDocument/2006/relationships/slideLayout" Target="../slideLayouts/slideLayout1.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3.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chart" Target="../charts/chart5.xml"/><Relationship Id="rId1" Type="http://schemas.openxmlformats.org/officeDocument/2006/relationships/slideLayout" Target="../slideLayouts/slideLayout1.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6.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chart" Target="../charts/chart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chart" Target="../charts/chart8.xml"/><Relationship Id="rId1" Type="http://schemas.openxmlformats.org/officeDocument/2006/relationships/slideLayout" Target="../slideLayouts/slideLayout1.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chart" Target="../charts/chart9.xml"/><Relationship Id="rId1" Type="http://schemas.openxmlformats.org/officeDocument/2006/relationships/slideLayout" Target="../slideLayouts/slideLayout1.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chart" Target="../charts/chart10.xml"/><Relationship Id="rId1" Type="http://schemas.openxmlformats.org/officeDocument/2006/relationships/slideLayout" Target="../slideLayouts/slideLayout1.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chart" Target="../charts/chart12.xml"/><Relationship Id="rId1" Type="http://schemas.openxmlformats.org/officeDocument/2006/relationships/slideLayout" Target="../slideLayouts/slideLayout1.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chart" Target="../charts/chart13.xml"/><Relationship Id="rId1" Type="http://schemas.openxmlformats.org/officeDocument/2006/relationships/slideLayout" Target="../slideLayouts/slideLayout1.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chart" Target="../charts/chart14.xml"/><Relationship Id="rId1" Type="http://schemas.openxmlformats.org/officeDocument/2006/relationships/slideLayout" Target="../slideLayouts/slideLayout1.xml"/><Relationship Id="rId5" Type="http://schemas.openxmlformats.org/officeDocument/2006/relationships/image" Target="../media/image29.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chart" Target="../charts/chart15.xml"/><Relationship Id="rId1" Type="http://schemas.openxmlformats.org/officeDocument/2006/relationships/slideLayout" Target="../slideLayouts/slideLayout1.xml"/><Relationship Id="rId5" Type="http://schemas.openxmlformats.org/officeDocument/2006/relationships/image" Target="../media/image29.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chart" Target="../charts/chart1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chart" Target="../charts/chart17.xml"/><Relationship Id="rId1" Type="http://schemas.openxmlformats.org/officeDocument/2006/relationships/slideLayout" Target="../slideLayouts/slideLayout1.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chart" Target="../charts/chart18.xml"/><Relationship Id="rId1" Type="http://schemas.openxmlformats.org/officeDocument/2006/relationships/slideLayout" Target="../slideLayouts/slideLayout1.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chart" Target="../charts/chart19.xml"/><Relationship Id="rId1" Type="http://schemas.openxmlformats.org/officeDocument/2006/relationships/slideLayout" Target="../slideLayouts/slideLayout1.xml"/><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chart" Target="../charts/chart20.xml"/><Relationship Id="rId1" Type="http://schemas.openxmlformats.org/officeDocument/2006/relationships/slideLayout" Target="../slideLayouts/slideLayout1.xml"/><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2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chart" Target="../charts/chart22.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chart" Target="../charts/chart23.xml"/><Relationship Id="rId1" Type="http://schemas.openxmlformats.org/officeDocument/2006/relationships/slideLayout" Target="../slideLayouts/slideLayout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24.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0.png"/></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chart" Target="../charts/chart26.xml"/><Relationship Id="rId1" Type="http://schemas.openxmlformats.org/officeDocument/2006/relationships/slideLayout" Target="../slideLayouts/slideLayout1.xml"/><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chart" Target="../charts/chart27.xml"/><Relationship Id="rId1" Type="http://schemas.openxmlformats.org/officeDocument/2006/relationships/slideLayout" Target="../slideLayouts/slideLayout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28.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0.png"/></Relationships>
</file>

<file path=ppt/slides/_rels/slide6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29.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8.png"/></Relationships>
</file>

<file path=ppt/slides/_rels/slide6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chart" Target="../charts/chart31.xml"/><Relationship Id="rId1" Type="http://schemas.openxmlformats.org/officeDocument/2006/relationships/slideLayout" Target="../slideLayouts/slideLayout1.xml"/><Relationship Id="rId4" Type="http://schemas.microsoft.com/office/2007/relationships/hdphoto" Target="../media/hdphoto1.wdp"/></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32.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33.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chart" Target="../charts/chart34.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C4771E15-72AC-4DD5-8F87-36621EE77E0E}"/>
              </a:ext>
            </a:extLst>
          </p:cNvPr>
          <p:cNvPicPr>
            <a:picLocks noChangeAspect="1"/>
          </p:cNvPicPr>
          <p:nvPr/>
        </p:nvPicPr>
        <p:blipFill rotWithShape="1">
          <a:blip r:embed="rId2">
            <a:extLst>
              <a:ext uri="{28A0092B-C50C-407E-A947-70E740481C1C}">
                <a14:useLocalDpi xmlns:a14="http://schemas.microsoft.com/office/drawing/2010/main" val="0"/>
              </a:ext>
            </a:extLst>
          </a:blip>
          <a:srcRect b="74519"/>
          <a:stretch/>
        </p:blipFill>
        <p:spPr>
          <a:xfrm>
            <a:off x="0" y="0"/>
            <a:ext cx="12192000" cy="3209026"/>
          </a:xfrm>
          <a:prstGeom prst="rect">
            <a:avLst/>
          </a:prstGeom>
        </p:spPr>
      </p:pic>
      <p:pic>
        <p:nvPicPr>
          <p:cNvPr id="6" name="Imagem 5">
            <a:extLst>
              <a:ext uri="{FF2B5EF4-FFF2-40B4-BE49-F238E27FC236}">
                <a16:creationId xmlns:a16="http://schemas.microsoft.com/office/drawing/2014/main" id="{CBE9D8CB-FFEF-4B87-89D4-69D9CCE185D3}"/>
              </a:ext>
            </a:extLst>
          </p:cNvPr>
          <p:cNvPicPr>
            <a:picLocks noChangeAspect="1"/>
          </p:cNvPicPr>
          <p:nvPr/>
        </p:nvPicPr>
        <p:blipFill rotWithShape="1">
          <a:blip r:embed="rId2">
            <a:extLst>
              <a:ext uri="{28A0092B-C50C-407E-A947-70E740481C1C}">
                <a14:useLocalDpi xmlns:a14="http://schemas.microsoft.com/office/drawing/2010/main" val="0"/>
              </a:ext>
            </a:extLst>
          </a:blip>
          <a:srcRect t="78291" b="540"/>
          <a:stretch/>
        </p:blipFill>
        <p:spPr>
          <a:xfrm>
            <a:off x="0" y="4804913"/>
            <a:ext cx="12192000" cy="2053087"/>
          </a:xfrm>
          <a:prstGeom prst="rect">
            <a:avLst/>
          </a:prstGeom>
        </p:spPr>
      </p:pic>
      <p:sp>
        <p:nvSpPr>
          <p:cNvPr id="2" name="Título 1">
            <a:extLst>
              <a:ext uri="{FF2B5EF4-FFF2-40B4-BE49-F238E27FC236}">
                <a16:creationId xmlns:a16="http://schemas.microsoft.com/office/drawing/2014/main" id="{00E689F7-9A08-49C9-B5D7-09A57ABC5E1C}"/>
              </a:ext>
            </a:extLst>
          </p:cNvPr>
          <p:cNvSpPr>
            <a:spLocks noGrp="1"/>
          </p:cNvSpPr>
          <p:nvPr>
            <p:ph type="ctrTitle"/>
          </p:nvPr>
        </p:nvSpPr>
        <p:spPr>
          <a:xfrm>
            <a:off x="1066799" y="3416989"/>
            <a:ext cx="10052649" cy="2387600"/>
          </a:xfrm>
        </p:spPr>
        <p:txBody>
          <a:bodyPr>
            <a:normAutofit fontScale="90000"/>
          </a:bodyPr>
          <a:lstStyle/>
          <a:p>
            <a:pPr algn="ctr"/>
            <a:r>
              <a:rPr lang="pt-BR" sz="4000" dirty="0" smtClean="0">
                <a:solidFill>
                  <a:srgbClr val="0088CB"/>
                </a:solidFill>
                <a:latin typeface="Arial Black" panose="020B0A04020102020204" pitchFamily="34" charset="0"/>
              </a:rPr>
              <a:t>MONITORAMENTO </a:t>
            </a:r>
            <a:r>
              <a:rPr lang="pt-BR" sz="4000" dirty="0">
                <a:solidFill>
                  <a:srgbClr val="0088CB"/>
                </a:solidFill>
                <a:latin typeface="Arial Black" panose="020B0A04020102020204" pitchFamily="34" charset="0"/>
              </a:rPr>
              <a:t>DO</a:t>
            </a:r>
            <a:br>
              <a:rPr lang="pt-BR" sz="4000" dirty="0">
                <a:solidFill>
                  <a:srgbClr val="0088CB"/>
                </a:solidFill>
                <a:latin typeface="Arial Black" panose="020B0A04020102020204" pitchFamily="34" charset="0"/>
              </a:rPr>
            </a:br>
            <a:r>
              <a:rPr lang="pt-BR" sz="4000" dirty="0">
                <a:solidFill>
                  <a:srgbClr val="0088CB"/>
                </a:solidFill>
                <a:latin typeface="Arial Black" panose="020B0A04020102020204" pitchFamily="34" charset="0"/>
              </a:rPr>
              <a:t>PLANO MUNICIPAL DE EDUCAÇÃO </a:t>
            </a:r>
            <a:br>
              <a:rPr lang="pt-BR" sz="4000" dirty="0">
                <a:solidFill>
                  <a:srgbClr val="0088CB"/>
                </a:solidFill>
                <a:latin typeface="Arial Black" panose="020B0A04020102020204" pitchFamily="34" charset="0"/>
              </a:rPr>
            </a:br>
            <a:r>
              <a:rPr lang="pt-BR" sz="4000" b="1" i="1" dirty="0">
                <a:solidFill>
                  <a:srgbClr val="0088CB"/>
                </a:solidFill>
                <a:latin typeface="Arial" panose="020B0604020202020204" pitchFamily="34" charset="0"/>
                <a:cs typeface="Arial" panose="020B0604020202020204" pitchFamily="34" charset="0"/>
              </a:rPr>
              <a:t>LEI MUNICIPAL Nº 6447/2015</a:t>
            </a:r>
            <a:br>
              <a:rPr lang="pt-BR" sz="4000" b="1" i="1" dirty="0">
                <a:solidFill>
                  <a:srgbClr val="0088CB"/>
                </a:solidFill>
                <a:latin typeface="Arial" panose="020B0604020202020204" pitchFamily="34" charset="0"/>
                <a:cs typeface="Arial" panose="020B0604020202020204" pitchFamily="34" charset="0"/>
              </a:rPr>
            </a:br>
            <a:r>
              <a:rPr lang="pt-BR" sz="4000" b="1" i="1" dirty="0">
                <a:solidFill>
                  <a:srgbClr val="0088CB"/>
                </a:solidFill>
                <a:latin typeface="Arial" panose="020B0604020202020204" pitchFamily="34" charset="0"/>
                <a:cs typeface="Arial" panose="020B0604020202020204" pitchFamily="34" charset="0"/>
              </a:rPr>
              <a:t/>
            </a:r>
            <a:br>
              <a:rPr lang="pt-BR" sz="4000" b="1" i="1" dirty="0">
                <a:solidFill>
                  <a:srgbClr val="0088CB"/>
                </a:solidFill>
                <a:latin typeface="Arial" panose="020B0604020202020204" pitchFamily="34" charset="0"/>
                <a:cs typeface="Arial" panose="020B0604020202020204" pitchFamily="34" charset="0"/>
              </a:rPr>
            </a:br>
            <a:r>
              <a:rPr lang="pt-BR" sz="4000" b="1" dirty="0">
                <a:solidFill>
                  <a:srgbClr val="0088CB"/>
                </a:solidFill>
                <a:latin typeface="Arial Black" panose="020B0A04020102020204" pitchFamily="34" charset="0"/>
              </a:rPr>
              <a:t/>
            </a:r>
            <a:br>
              <a:rPr lang="pt-BR" sz="4000" b="1" dirty="0">
                <a:solidFill>
                  <a:srgbClr val="0088CB"/>
                </a:solidFill>
                <a:latin typeface="Arial Black" panose="020B0A04020102020204" pitchFamily="34" charset="0"/>
              </a:rPr>
            </a:br>
            <a:endParaRPr lang="pt-BR" sz="4000" b="1" i="1" dirty="0">
              <a:solidFill>
                <a:srgbClr val="0088C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1207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C4771E15-72AC-4DD5-8F87-36621EE77E0E}"/>
              </a:ext>
            </a:extLst>
          </p:cNvPr>
          <p:cNvPicPr>
            <a:picLocks noChangeAspect="1"/>
          </p:cNvPicPr>
          <p:nvPr/>
        </p:nvPicPr>
        <p:blipFill rotWithShape="1">
          <a:blip r:embed="rId2">
            <a:extLst>
              <a:ext uri="{28A0092B-C50C-407E-A947-70E740481C1C}">
                <a14:useLocalDpi xmlns:a14="http://schemas.microsoft.com/office/drawing/2010/main" val="0"/>
              </a:ext>
            </a:extLst>
          </a:blip>
          <a:srcRect b="74519"/>
          <a:stretch/>
        </p:blipFill>
        <p:spPr>
          <a:xfrm>
            <a:off x="0" y="0"/>
            <a:ext cx="12192000" cy="3209026"/>
          </a:xfrm>
          <a:prstGeom prst="rect">
            <a:avLst/>
          </a:prstGeom>
        </p:spPr>
      </p:pic>
      <p:pic>
        <p:nvPicPr>
          <p:cNvPr id="6" name="Imagem 5">
            <a:extLst>
              <a:ext uri="{FF2B5EF4-FFF2-40B4-BE49-F238E27FC236}">
                <a16:creationId xmlns:a16="http://schemas.microsoft.com/office/drawing/2014/main" id="{CBE9D8CB-FFEF-4B87-89D4-69D9CCE185D3}"/>
              </a:ext>
            </a:extLst>
          </p:cNvPr>
          <p:cNvPicPr>
            <a:picLocks noChangeAspect="1"/>
          </p:cNvPicPr>
          <p:nvPr/>
        </p:nvPicPr>
        <p:blipFill rotWithShape="1">
          <a:blip r:embed="rId2">
            <a:extLst>
              <a:ext uri="{28A0092B-C50C-407E-A947-70E740481C1C}">
                <a14:useLocalDpi xmlns:a14="http://schemas.microsoft.com/office/drawing/2010/main" val="0"/>
              </a:ext>
            </a:extLst>
          </a:blip>
          <a:srcRect t="78291" b="540"/>
          <a:stretch/>
        </p:blipFill>
        <p:spPr>
          <a:xfrm>
            <a:off x="0" y="4804913"/>
            <a:ext cx="12192000" cy="2053087"/>
          </a:xfrm>
          <a:prstGeom prst="rect">
            <a:avLst/>
          </a:prstGeom>
        </p:spPr>
      </p:pic>
      <p:sp>
        <p:nvSpPr>
          <p:cNvPr id="9" name="CaixaDeTexto 8">
            <a:extLst>
              <a:ext uri="{FF2B5EF4-FFF2-40B4-BE49-F238E27FC236}">
                <a16:creationId xmlns:a16="http://schemas.microsoft.com/office/drawing/2014/main" id="{27875DBE-CA81-4F3C-AE82-B3523E6980D6}"/>
              </a:ext>
            </a:extLst>
          </p:cNvPr>
          <p:cNvSpPr txBox="1"/>
          <p:nvPr/>
        </p:nvSpPr>
        <p:spPr>
          <a:xfrm>
            <a:off x="4715955" y="5490890"/>
            <a:ext cx="5304346" cy="1169551"/>
          </a:xfrm>
          <a:prstGeom prst="rect">
            <a:avLst/>
          </a:prstGeom>
          <a:noFill/>
        </p:spPr>
        <p:txBody>
          <a:bodyPr wrap="square" rtlCol="0">
            <a:spAutoFit/>
          </a:bodyPr>
          <a:lstStyle/>
          <a:p>
            <a:pPr algn="just"/>
            <a:r>
              <a:rPr lang="pt-BR" sz="1400" b="1" dirty="0">
                <a:solidFill>
                  <a:schemeClr val="bg1"/>
                </a:solidFill>
              </a:rPr>
              <a:t>ODS 4 – META 4.2: </a:t>
            </a:r>
            <a:r>
              <a:rPr lang="pt-BR" sz="1400" dirty="0">
                <a:solidFill>
                  <a:schemeClr val="bg1"/>
                </a:solidFill>
              </a:rPr>
              <a:t>Até 2030, assegurar a todas as meninas e meninos o desenvolvimento integral na primeira infância, acesso a cuidados e à educação infantil de qualidade, de modo que estejam preparados para o ensino fundamental.</a:t>
            </a:r>
          </a:p>
          <a:p>
            <a:endParaRPr lang="pt-BR" sz="1400" dirty="0"/>
          </a:p>
        </p:txBody>
      </p:sp>
      <p:pic>
        <p:nvPicPr>
          <p:cNvPr id="7" name="Imagem 6">
            <a:extLst>
              <a:ext uri="{FF2B5EF4-FFF2-40B4-BE49-F238E27FC236}">
                <a16:creationId xmlns:a16="http://schemas.microsoft.com/office/drawing/2014/main" id="{91205746-952B-44F5-A3DE-C94B75BC3ABE}"/>
              </a:ext>
            </a:extLst>
          </p:cNvPr>
          <p:cNvPicPr>
            <a:picLocks noChangeAspect="1"/>
          </p:cNvPicPr>
          <p:nvPr/>
        </p:nvPicPr>
        <p:blipFill>
          <a:blip r:embed="rId3"/>
          <a:stretch>
            <a:fillRect/>
          </a:stretch>
        </p:blipFill>
        <p:spPr>
          <a:xfrm>
            <a:off x="4277703" y="2816571"/>
            <a:ext cx="3636594" cy="3752751"/>
          </a:xfrm>
          <a:prstGeom prst="rect">
            <a:avLst/>
          </a:prstGeom>
        </p:spPr>
      </p:pic>
      <p:sp>
        <p:nvSpPr>
          <p:cNvPr id="8" name="Título 1">
            <a:extLst>
              <a:ext uri="{FF2B5EF4-FFF2-40B4-BE49-F238E27FC236}">
                <a16:creationId xmlns:a16="http://schemas.microsoft.com/office/drawing/2014/main" id="{00E689F7-9A08-49C9-B5D7-09A57ABC5E1C}"/>
              </a:ext>
            </a:extLst>
          </p:cNvPr>
          <p:cNvSpPr>
            <a:spLocks noGrp="1"/>
          </p:cNvSpPr>
          <p:nvPr>
            <p:ph type="ctrTitle"/>
          </p:nvPr>
        </p:nvSpPr>
        <p:spPr>
          <a:xfrm>
            <a:off x="319177" y="1449238"/>
            <a:ext cx="10808898" cy="1144027"/>
          </a:xfrm>
        </p:spPr>
        <p:txBody>
          <a:bodyPr anchor="t">
            <a:noAutofit/>
          </a:bodyPr>
          <a:lstStyle/>
          <a:p>
            <a:pPr algn="ctr">
              <a:lnSpc>
                <a:spcPct val="150000"/>
              </a:lnSpc>
            </a:pPr>
            <a:r>
              <a:rPr lang="pt-BR" sz="2400" dirty="0">
                <a:solidFill>
                  <a:srgbClr val="0088CB"/>
                </a:solidFill>
                <a:latin typeface="Arial Black" panose="020B0A04020102020204" pitchFamily="34" charset="0"/>
              </a:rPr>
              <a:t>RESULTADOS </a:t>
            </a:r>
            <a:r>
              <a:rPr lang="pt-BR" sz="2400" dirty="0" smtClean="0">
                <a:solidFill>
                  <a:srgbClr val="0088CB"/>
                </a:solidFill>
                <a:latin typeface="Arial Black" panose="020B0A04020102020204" pitchFamily="34" charset="0"/>
              </a:rPr>
              <a:t>PARCIAIS DO </a:t>
            </a:r>
            <a:r>
              <a:rPr lang="pt-BR" sz="2400" dirty="0">
                <a:solidFill>
                  <a:srgbClr val="0088CB"/>
                </a:solidFill>
                <a:latin typeface="Arial Black" panose="020B0A04020102020204" pitchFamily="34" charset="0"/>
              </a:rPr>
              <a:t>MONITORAMENTO DO</a:t>
            </a:r>
            <a:br>
              <a:rPr lang="pt-BR" sz="2400" dirty="0">
                <a:solidFill>
                  <a:srgbClr val="0088CB"/>
                </a:solidFill>
                <a:latin typeface="Arial Black" panose="020B0A04020102020204" pitchFamily="34" charset="0"/>
              </a:rPr>
            </a:br>
            <a:r>
              <a:rPr lang="pt-BR" sz="2400" dirty="0">
                <a:solidFill>
                  <a:srgbClr val="0088CB"/>
                </a:solidFill>
                <a:latin typeface="Arial Black" panose="020B0A04020102020204" pitchFamily="34" charset="0"/>
              </a:rPr>
              <a:t>PLANO MUNICIPAL DE EDUCAÇÃO 2019/2020 </a:t>
            </a:r>
            <a:endParaRPr lang="pt-BR" sz="2400" b="1" i="1" dirty="0">
              <a:solidFill>
                <a:srgbClr val="0088C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581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C4771E15-72AC-4DD5-8F87-36621EE77E0E}"/>
              </a:ext>
            </a:extLst>
          </p:cNvPr>
          <p:cNvPicPr>
            <a:picLocks noChangeAspect="1"/>
          </p:cNvPicPr>
          <p:nvPr/>
        </p:nvPicPr>
        <p:blipFill rotWithShape="1">
          <a:blip r:embed="rId2">
            <a:extLst>
              <a:ext uri="{28A0092B-C50C-407E-A947-70E740481C1C}">
                <a14:useLocalDpi xmlns:a14="http://schemas.microsoft.com/office/drawing/2010/main" val="0"/>
              </a:ext>
            </a:extLst>
          </a:blip>
          <a:srcRect b="74519"/>
          <a:stretch/>
        </p:blipFill>
        <p:spPr>
          <a:xfrm>
            <a:off x="0" y="0"/>
            <a:ext cx="12192000" cy="3209026"/>
          </a:xfrm>
          <a:prstGeom prst="rect">
            <a:avLst/>
          </a:prstGeom>
        </p:spPr>
      </p:pic>
      <p:pic>
        <p:nvPicPr>
          <p:cNvPr id="6" name="Imagem 5">
            <a:extLst>
              <a:ext uri="{FF2B5EF4-FFF2-40B4-BE49-F238E27FC236}">
                <a16:creationId xmlns:a16="http://schemas.microsoft.com/office/drawing/2014/main" id="{CBE9D8CB-FFEF-4B87-89D4-69D9CCE185D3}"/>
              </a:ext>
            </a:extLst>
          </p:cNvPr>
          <p:cNvPicPr>
            <a:picLocks noChangeAspect="1"/>
          </p:cNvPicPr>
          <p:nvPr/>
        </p:nvPicPr>
        <p:blipFill rotWithShape="1">
          <a:blip r:embed="rId2">
            <a:extLst>
              <a:ext uri="{28A0092B-C50C-407E-A947-70E740481C1C}">
                <a14:useLocalDpi xmlns:a14="http://schemas.microsoft.com/office/drawing/2010/main" val="0"/>
              </a:ext>
            </a:extLst>
          </a:blip>
          <a:srcRect t="78291" b="540"/>
          <a:stretch/>
        </p:blipFill>
        <p:spPr>
          <a:xfrm>
            <a:off x="0" y="4804913"/>
            <a:ext cx="12192000" cy="2053087"/>
          </a:xfrm>
          <a:prstGeom prst="rect">
            <a:avLst/>
          </a:prstGeom>
        </p:spPr>
      </p:pic>
      <p:sp>
        <p:nvSpPr>
          <p:cNvPr id="3" name="Retângulo: Cantos Arredondados 2">
            <a:extLst>
              <a:ext uri="{FF2B5EF4-FFF2-40B4-BE49-F238E27FC236}">
                <a16:creationId xmlns:a16="http://schemas.microsoft.com/office/drawing/2014/main" id="{4D46732E-B57D-4E62-BDDF-272A3C65F968}"/>
              </a:ext>
            </a:extLst>
          </p:cNvPr>
          <p:cNvSpPr/>
          <p:nvPr/>
        </p:nvSpPr>
        <p:spPr>
          <a:xfrm>
            <a:off x="1838325" y="1781175"/>
            <a:ext cx="8343900" cy="3286484"/>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Retângulo 4">
            <a:extLst>
              <a:ext uri="{FF2B5EF4-FFF2-40B4-BE49-F238E27FC236}">
                <a16:creationId xmlns:a16="http://schemas.microsoft.com/office/drawing/2014/main" id="{512023F2-6FB5-4F7D-9C28-9DA257F323DC}"/>
              </a:ext>
            </a:extLst>
          </p:cNvPr>
          <p:cNvSpPr/>
          <p:nvPr/>
        </p:nvSpPr>
        <p:spPr>
          <a:xfrm>
            <a:off x="2136834" y="1999351"/>
            <a:ext cx="7873941" cy="2622431"/>
          </a:xfrm>
          <a:prstGeom prst="rect">
            <a:avLst/>
          </a:prstGeom>
          <a:noFill/>
          <a:ln>
            <a:noFill/>
          </a:ln>
          <a:effectLst>
            <a:softEdge rad="0"/>
          </a:effectLst>
        </p:spPr>
        <p:style>
          <a:lnRef idx="0">
            <a:scrgbClr r="0" g="0" b="0"/>
          </a:lnRef>
          <a:fillRef idx="0">
            <a:scrgbClr r="0" g="0" b="0"/>
          </a:fillRef>
          <a:effectRef idx="0">
            <a:scrgbClr r="0" g="0" b="0"/>
          </a:effectRef>
          <a:fontRef idx="minor">
            <a:schemeClr val="lt1"/>
          </a:fontRef>
        </p:style>
        <p:txBody>
          <a:bodyPr rtlCol="0" anchor="t"/>
          <a:lstStyle/>
          <a:p>
            <a:pPr algn="ctr"/>
            <a:r>
              <a:rPr lang="pt-BR" sz="2500" b="1" dirty="0">
                <a:solidFill>
                  <a:srgbClr val="0088CB"/>
                </a:solidFill>
                <a:latin typeface="Arial Black" panose="020B0A04020102020204" pitchFamily="34" charset="0"/>
              </a:rPr>
              <a:t>Educação Infantil </a:t>
            </a:r>
          </a:p>
          <a:p>
            <a:pPr algn="ctr"/>
            <a:r>
              <a:rPr lang="pt-BR" sz="2500" b="1" dirty="0">
                <a:solidFill>
                  <a:srgbClr val="0088CB"/>
                </a:solidFill>
                <a:latin typeface="Arial Black" panose="020B0A04020102020204" pitchFamily="34" charset="0"/>
              </a:rPr>
              <a:t>META 1</a:t>
            </a:r>
          </a:p>
          <a:p>
            <a:pPr algn="ctr"/>
            <a:r>
              <a:rPr lang="pt-BR" sz="2500" b="1" dirty="0">
                <a:latin typeface="Arial Black" panose="020B0A04020102020204" pitchFamily="34" charset="0"/>
              </a:rPr>
              <a:t> </a:t>
            </a:r>
            <a:r>
              <a:rPr lang="pt-BR" sz="2500" dirty="0">
                <a:latin typeface="Arial Black" panose="020B0A04020102020204" pitchFamily="34" charset="0"/>
              </a:rPr>
              <a:t> </a:t>
            </a:r>
          </a:p>
          <a:p>
            <a:pPr algn="just"/>
            <a:r>
              <a:rPr lang="pt-BR" sz="2200" dirty="0">
                <a:solidFill>
                  <a:schemeClr val="tx1"/>
                </a:solidFill>
              </a:rPr>
              <a:t>Universalizar, até 2016, a Educação Infantil na pré-escola para as crianças de 4 (quatro) a 5 (cinco) anos de idade e ampliar a oferta de Educação Infantil em creches, de forma a atender, no mínimo, 60% (sessenta por cento) das crianças de até 3 (três) anos até o final da vigência deste PME.</a:t>
            </a:r>
          </a:p>
        </p:txBody>
      </p:sp>
      <p:sp>
        <p:nvSpPr>
          <p:cNvPr id="7" name="Retângulo: Cantos Arredondados 9">
            <a:extLst>
              <a:ext uri="{FF2B5EF4-FFF2-40B4-BE49-F238E27FC236}">
                <a16:creationId xmlns:a16="http://schemas.microsoft.com/office/drawing/2014/main" id="{9A556B0E-CAC9-4A51-BE20-938E67F3FC62}"/>
              </a:ext>
            </a:extLst>
          </p:cNvPr>
          <p:cNvSpPr/>
          <p:nvPr/>
        </p:nvSpPr>
        <p:spPr>
          <a:xfrm>
            <a:off x="3409051" y="5324475"/>
            <a:ext cx="6725549" cy="1176964"/>
          </a:xfrm>
          <a:prstGeom prst="roundRect">
            <a:avLst/>
          </a:prstGeom>
          <a:solidFill>
            <a:srgbClr val="E87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8" name="Imagem 7">
            <a:extLst>
              <a:ext uri="{FF2B5EF4-FFF2-40B4-BE49-F238E27FC236}">
                <a16:creationId xmlns:a16="http://schemas.microsoft.com/office/drawing/2014/main" id="{77B2083A-6FC5-41C3-8DCA-702D2284C079}"/>
              </a:ext>
            </a:extLst>
          </p:cNvPr>
          <p:cNvPicPr>
            <a:picLocks noChangeAspect="1"/>
          </p:cNvPicPr>
          <p:nvPr/>
        </p:nvPicPr>
        <p:blipFill>
          <a:blip r:embed="rId3"/>
          <a:stretch>
            <a:fillRect/>
          </a:stretch>
        </p:blipFill>
        <p:spPr>
          <a:xfrm>
            <a:off x="3524250" y="5419725"/>
            <a:ext cx="1089623" cy="988509"/>
          </a:xfrm>
          <a:prstGeom prst="roundRect">
            <a:avLst/>
          </a:prstGeom>
        </p:spPr>
      </p:pic>
      <p:sp>
        <p:nvSpPr>
          <p:cNvPr id="10" name="CaixaDeTexto 9">
            <a:extLst>
              <a:ext uri="{FF2B5EF4-FFF2-40B4-BE49-F238E27FC236}">
                <a16:creationId xmlns:a16="http://schemas.microsoft.com/office/drawing/2014/main" id="{27875DBE-CA81-4F3C-AE82-B3523E6980D6}"/>
              </a:ext>
            </a:extLst>
          </p:cNvPr>
          <p:cNvSpPr txBox="1"/>
          <p:nvPr/>
        </p:nvSpPr>
        <p:spPr>
          <a:xfrm>
            <a:off x="4715955" y="5490890"/>
            <a:ext cx="5304346" cy="1169551"/>
          </a:xfrm>
          <a:prstGeom prst="rect">
            <a:avLst/>
          </a:prstGeom>
          <a:noFill/>
        </p:spPr>
        <p:txBody>
          <a:bodyPr wrap="square" rtlCol="0">
            <a:spAutoFit/>
          </a:bodyPr>
          <a:lstStyle/>
          <a:p>
            <a:pPr algn="just"/>
            <a:r>
              <a:rPr lang="pt-BR" sz="1400" b="1" dirty="0">
                <a:solidFill>
                  <a:schemeClr val="bg1"/>
                </a:solidFill>
              </a:rPr>
              <a:t>ODS 4 – META 4.2: </a:t>
            </a:r>
            <a:r>
              <a:rPr lang="pt-BR" sz="1400" dirty="0">
                <a:solidFill>
                  <a:schemeClr val="bg1"/>
                </a:solidFill>
              </a:rPr>
              <a:t>Até 2030, assegurar a todas as meninas e meninos o desenvolvimento integral na primeira infância, acesso a cuidados e à educação infantil de qualidade, de modo que estejam preparados para o ensino fundamental.</a:t>
            </a:r>
          </a:p>
          <a:p>
            <a:endParaRPr lang="pt-BR" sz="1400" dirty="0"/>
          </a:p>
        </p:txBody>
      </p:sp>
    </p:spTree>
    <p:extLst>
      <p:ext uri="{BB962C8B-B14F-4D97-AF65-F5344CB8AC3E}">
        <p14:creationId xmlns:p14="http://schemas.microsoft.com/office/powerpoint/2010/main" val="450591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72B2E7F-89D1-4BC0-9739-95AE7C0462DB}"/>
              </a:ext>
            </a:extLst>
          </p:cNvPr>
          <p:cNvSpPr/>
          <p:nvPr/>
        </p:nvSpPr>
        <p:spPr>
          <a:xfrm>
            <a:off x="0" y="0"/>
            <a:ext cx="12192000" cy="888521"/>
          </a:xfrm>
          <a:prstGeom prst="rect">
            <a:avLst/>
          </a:prstGeom>
          <a:solidFill>
            <a:srgbClr val="0A1A2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META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INDICADOR 1A</a:t>
            </a:r>
          </a:p>
        </p:txBody>
      </p:sp>
      <p:sp>
        <p:nvSpPr>
          <p:cNvPr id="10" name="Retângulo: Cantos Arredondados 9">
            <a:extLst>
              <a:ext uri="{FF2B5EF4-FFF2-40B4-BE49-F238E27FC236}">
                <a16:creationId xmlns:a16="http://schemas.microsoft.com/office/drawing/2014/main" id="{80B7441F-F74F-4A48-8F77-F676F3E18493}"/>
              </a:ext>
            </a:extLst>
          </p:cNvPr>
          <p:cNvSpPr/>
          <p:nvPr/>
        </p:nvSpPr>
        <p:spPr>
          <a:xfrm>
            <a:off x="327804" y="1276715"/>
            <a:ext cx="11533517" cy="5314585"/>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5" name="Tabela 14">
            <a:extLst>
              <a:ext uri="{FF2B5EF4-FFF2-40B4-BE49-F238E27FC236}">
                <a16:creationId xmlns:a16="http://schemas.microsoft.com/office/drawing/2014/main" id="{38C8C69D-2420-4688-9DB3-BC16250C2E20}"/>
              </a:ext>
            </a:extLst>
          </p:cNvPr>
          <p:cNvGraphicFramePr>
            <a:graphicFrameLocks noGrp="1"/>
          </p:cNvGraphicFramePr>
          <p:nvPr/>
        </p:nvGraphicFramePr>
        <p:xfrm>
          <a:off x="1038225" y="1717096"/>
          <a:ext cx="10086975" cy="1723591"/>
        </p:xfrm>
        <a:graphic>
          <a:graphicData uri="http://schemas.openxmlformats.org/drawingml/2006/table">
            <a:tbl>
              <a:tblPr firstRow="1" firstCol="1" bandRow="1"/>
              <a:tblGrid>
                <a:gridCol w="2461831">
                  <a:extLst>
                    <a:ext uri="{9D8B030D-6E8A-4147-A177-3AD203B41FA5}">
                      <a16:colId xmlns:a16="http://schemas.microsoft.com/office/drawing/2014/main" val="1318239265"/>
                    </a:ext>
                  </a:extLst>
                </a:gridCol>
                <a:gridCol w="2581656">
                  <a:extLst>
                    <a:ext uri="{9D8B030D-6E8A-4147-A177-3AD203B41FA5}">
                      <a16:colId xmlns:a16="http://schemas.microsoft.com/office/drawing/2014/main" val="3954110680"/>
                    </a:ext>
                  </a:extLst>
                </a:gridCol>
                <a:gridCol w="2521744">
                  <a:extLst>
                    <a:ext uri="{9D8B030D-6E8A-4147-A177-3AD203B41FA5}">
                      <a16:colId xmlns:a16="http://schemas.microsoft.com/office/drawing/2014/main" val="3298092116"/>
                    </a:ext>
                  </a:extLst>
                </a:gridCol>
                <a:gridCol w="2521744">
                  <a:extLst>
                    <a:ext uri="{9D8B030D-6E8A-4147-A177-3AD203B41FA5}">
                      <a16:colId xmlns:a16="http://schemas.microsoft.com/office/drawing/2014/main" val="1753762477"/>
                    </a:ext>
                  </a:extLst>
                </a:gridCol>
              </a:tblGrid>
              <a:tr h="261615">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INDICADOR 1A</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gridSpan="3">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PERCENTUAL DA POPULAÇÃO DE 0 A 3 ANOS RESIDENTE NO MUNICÍPIO, MATRICULADA EM CRECHE</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559605658"/>
                  </a:ext>
                </a:extLst>
              </a:tr>
              <a:tr h="529828">
                <a:tc>
                  <a:txBody>
                    <a:bodyPr/>
                    <a:lstStyle/>
                    <a:p>
                      <a:pPr algn="ct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PREVISTA PARA O PERÍODO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ALCANÇADA NO PERÍODO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pt-BR"/>
                    </a:p>
                  </a:txBody>
                  <a:tcPr/>
                </a:tc>
                <a:tc>
                  <a:txBody>
                    <a:bodyPr/>
                    <a:lstStyle/>
                    <a:p>
                      <a:pPr algn="ct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FONTE DO INDICADOR</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98915251"/>
                  </a:ext>
                </a:extLst>
              </a:tr>
              <a:tr h="261615">
                <a:tc rowSpan="3">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60%</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REDE MUNICIPAL</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43,94 %</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3">
                  <a:txBody>
                    <a:bodyPr/>
                    <a:lstStyle/>
                    <a:p>
                      <a:pPr algn="ctr">
                        <a:lnSpc>
                          <a:spcPct val="107000"/>
                        </a:lnSpc>
                        <a:spcAft>
                          <a:spcPts val="800"/>
                        </a:spcAft>
                      </a:pPr>
                      <a:r>
                        <a:rPr lang="pt-BR" sz="11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Microdados</a:t>
                      </a:r>
                      <a:r>
                        <a:rPr lang="pt-BR" sz="11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Censo Escolar da Educação Básica INEP / Sistema Seade de Projeções Populacionais.</a:t>
                      </a:r>
                      <a:endParaRPr lang="pt-BR"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84426712"/>
                  </a:ext>
                </a:extLst>
              </a:tr>
              <a:tr h="261615">
                <a:tc vMerge="1">
                  <a:txBody>
                    <a:bodyPr/>
                    <a:lstStyle/>
                    <a:p>
                      <a:endParaRPr lang="pt-BR"/>
                    </a:p>
                  </a:txBody>
                  <a:tcPr/>
                </a:tc>
                <a:tc>
                  <a:txBody>
                    <a:bodyPr/>
                    <a:lstStyle/>
                    <a:p>
                      <a:pP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REDE PRIVADA</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7,58 %</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pt-BR"/>
                    </a:p>
                  </a:txBody>
                  <a:tcPr/>
                </a:tc>
                <a:extLst>
                  <a:ext uri="{0D108BD9-81ED-4DB2-BD59-A6C34878D82A}">
                    <a16:rowId xmlns:a16="http://schemas.microsoft.com/office/drawing/2014/main" val="1923210640"/>
                  </a:ext>
                </a:extLst>
              </a:tr>
              <a:tr h="408918">
                <a:tc vMerge="1">
                  <a:txBody>
                    <a:bodyPr/>
                    <a:lstStyle/>
                    <a:p>
                      <a:endParaRPr lang="pt-BR"/>
                    </a:p>
                  </a:txBody>
                  <a:tcPr/>
                </a:tc>
                <a:tc>
                  <a:txBody>
                    <a:bodyPr/>
                    <a:lstStyle/>
                    <a:p>
                      <a:pP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51,53 %</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vMerge="1">
                  <a:txBody>
                    <a:bodyPr/>
                    <a:lstStyle/>
                    <a:p>
                      <a:endParaRPr lang="pt-BR"/>
                    </a:p>
                  </a:txBody>
                  <a:tcPr/>
                </a:tc>
                <a:extLst>
                  <a:ext uri="{0D108BD9-81ED-4DB2-BD59-A6C34878D82A}">
                    <a16:rowId xmlns:a16="http://schemas.microsoft.com/office/drawing/2014/main" val="4161369214"/>
                  </a:ext>
                </a:extLst>
              </a:tr>
            </a:tbl>
          </a:graphicData>
        </a:graphic>
      </p:graphicFrame>
      <p:graphicFrame>
        <p:nvGraphicFramePr>
          <p:cNvPr id="8" name="Chart 1" title="Gráfico"/>
          <p:cNvGraphicFramePr>
            <a:graphicFrameLocks/>
          </p:cNvGraphicFramePr>
          <p:nvPr/>
        </p:nvGraphicFramePr>
        <p:xfrm>
          <a:off x="3373502" y="3508309"/>
          <a:ext cx="5742506" cy="3030803"/>
        </p:xfrm>
        <a:graphic>
          <a:graphicData uri="http://schemas.openxmlformats.org/drawingml/2006/chart">
            <c:chart xmlns:c="http://schemas.openxmlformats.org/drawingml/2006/chart" xmlns:r="http://schemas.openxmlformats.org/officeDocument/2006/relationships" r:id="rId2"/>
          </a:graphicData>
        </a:graphic>
      </p:graphicFrame>
      <p:sp>
        <p:nvSpPr>
          <p:cNvPr id="6" name="CaixaDeTexto 5">
            <a:extLst>
              <a:ext uri="{FF2B5EF4-FFF2-40B4-BE49-F238E27FC236}">
                <a16:creationId xmlns:a16="http://schemas.microsoft.com/office/drawing/2014/main" id="{586EE267-7CEC-45EA-8372-1A918C12D949}"/>
              </a:ext>
            </a:extLst>
          </p:cNvPr>
          <p:cNvSpPr txBox="1"/>
          <p:nvPr/>
        </p:nvSpPr>
        <p:spPr>
          <a:xfrm>
            <a:off x="9940834" y="99528"/>
            <a:ext cx="239050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1" u="none" strike="noStrike" kern="1200" cap="none" spc="0" normalizeH="0" baseline="0" noProof="0" dirty="0">
                <a:ln>
                  <a:noFill/>
                </a:ln>
                <a:solidFill>
                  <a:prstClr val="white"/>
                </a:solidFill>
                <a:effectLst/>
                <a:uLnTx/>
                <a:uFillTx/>
                <a:latin typeface="Calibri" panose="020F0502020204030204"/>
                <a:ea typeface="+mn-ea"/>
                <a:cs typeface="+mn-cs"/>
              </a:rPr>
              <a:t>PME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1" u="none" strike="noStrike" kern="1200" cap="none" spc="0" normalizeH="0" baseline="0" noProof="0" dirty="0">
                <a:ln>
                  <a:noFill/>
                </a:ln>
                <a:solidFill>
                  <a:prstClr val="white"/>
                </a:solidFill>
                <a:effectLst/>
                <a:uLnTx/>
                <a:uFillTx/>
                <a:latin typeface="Calibri" panose="020F0502020204030204"/>
                <a:ea typeface="+mn-ea"/>
                <a:cs typeface="+mn-cs"/>
              </a:rPr>
              <a:t>2019-2020</a:t>
            </a:r>
          </a:p>
        </p:txBody>
      </p:sp>
      <p:pic>
        <p:nvPicPr>
          <p:cNvPr id="9" name="Imagem 8">
            <a:extLst>
              <a:ext uri="{FF2B5EF4-FFF2-40B4-BE49-F238E27FC236}">
                <a16:creationId xmlns:a16="http://schemas.microsoft.com/office/drawing/2014/main" id="{A22BB22A-9343-45E0-8895-BF329A00C84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17153" t="254" r="17154" b="-254"/>
          <a:stretch/>
        </p:blipFill>
        <p:spPr>
          <a:xfrm>
            <a:off x="275770" y="130628"/>
            <a:ext cx="1074463" cy="1090386"/>
          </a:xfrm>
          <a:prstGeom prst="flowChartConnector">
            <a:avLst/>
          </a:prstGeom>
        </p:spPr>
      </p:pic>
    </p:spTree>
    <p:extLst>
      <p:ext uri="{BB962C8B-B14F-4D97-AF65-F5344CB8AC3E}">
        <p14:creationId xmlns:p14="http://schemas.microsoft.com/office/powerpoint/2010/main" val="41668667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72B2E7F-89D1-4BC0-9739-95AE7C0462DB}"/>
              </a:ext>
            </a:extLst>
          </p:cNvPr>
          <p:cNvSpPr/>
          <p:nvPr/>
        </p:nvSpPr>
        <p:spPr>
          <a:xfrm>
            <a:off x="0" y="0"/>
            <a:ext cx="12192000" cy="888521"/>
          </a:xfrm>
          <a:prstGeom prst="rect">
            <a:avLst/>
          </a:prstGeom>
          <a:solidFill>
            <a:srgbClr val="0A1A2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META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INDICADOR 1A</a:t>
            </a:r>
          </a:p>
        </p:txBody>
      </p:sp>
      <p:sp>
        <p:nvSpPr>
          <p:cNvPr id="10" name="Retângulo: Cantos Arredondados 9">
            <a:extLst>
              <a:ext uri="{FF2B5EF4-FFF2-40B4-BE49-F238E27FC236}">
                <a16:creationId xmlns:a16="http://schemas.microsoft.com/office/drawing/2014/main" id="{80B7441F-F74F-4A48-8F77-F676F3E18493}"/>
              </a:ext>
            </a:extLst>
          </p:cNvPr>
          <p:cNvSpPr/>
          <p:nvPr/>
        </p:nvSpPr>
        <p:spPr>
          <a:xfrm>
            <a:off x="400375" y="1218658"/>
            <a:ext cx="11533517" cy="5314585"/>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tângulo 8">
            <a:extLst>
              <a:ext uri="{FF2B5EF4-FFF2-40B4-BE49-F238E27FC236}">
                <a16:creationId xmlns:a16="http://schemas.microsoft.com/office/drawing/2014/main" id="{58A21539-931A-4416-B495-DEFE3671ED9B}"/>
              </a:ext>
            </a:extLst>
          </p:cNvPr>
          <p:cNvSpPr/>
          <p:nvPr/>
        </p:nvSpPr>
        <p:spPr>
          <a:xfrm>
            <a:off x="928915" y="1549408"/>
            <a:ext cx="10218057" cy="4807849"/>
          </a:xfrm>
          <a:prstGeom prst="rect">
            <a:avLst/>
          </a:prstGeom>
          <a:noFill/>
          <a:ln>
            <a:noFill/>
          </a:ln>
          <a:effectLst>
            <a:softEdge rad="0"/>
          </a:effectLst>
        </p:spPr>
        <p:style>
          <a:lnRef idx="0">
            <a:scrgbClr r="0" g="0" b="0"/>
          </a:lnRef>
          <a:fillRef idx="0">
            <a:scrgbClr r="0" g="0" b="0"/>
          </a:fillRef>
          <a:effectRef idx="0">
            <a:scrgbClr r="0" g="0" b="0"/>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500" b="1" i="0" u="none" strike="noStrike" kern="1200" cap="none" spc="0" normalizeH="0" baseline="0" noProof="0" dirty="0">
              <a:ln>
                <a:noFill/>
              </a:ln>
              <a:solidFill>
                <a:srgbClr val="0088CB"/>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500" b="1" i="0" u="none" strike="noStrike" kern="1200" cap="none" spc="0" normalizeH="0" baseline="0" noProof="0" dirty="0">
                <a:ln>
                  <a:noFill/>
                </a:ln>
                <a:solidFill>
                  <a:srgbClr val="0088CB"/>
                </a:solidFill>
                <a:effectLst/>
                <a:uLnTx/>
                <a:uFillTx/>
                <a:latin typeface="Arial Black" panose="020B0A04020102020204" pitchFamily="34" charset="0"/>
                <a:ea typeface="+mn-ea"/>
                <a:cs typeface="+mn-cs"/>
              </a:rPr>
              <a:t>Estratégias para o Atingimento da Meta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5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 </a:t>
            </a:r>
            <a:r>
              <a:rPr kumimoji="0" lang="pt-BR" sz="25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 </a:t>
            </a:r>
          </a:p>
          <a:p>
            <a:pPr marL="2628900" marR="0" lvl="5"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SETORIZAÇÃO E REORGANIZAÇÃO DO ATENDIMENTO</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628900" marR="0" lvl="5"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AMPLIAÇÃO E CONSTRUÇÃO DE UNIDADES ESCOLARES</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628900" marR="0" lvl="5"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PROGRAMA “ATENDER MAIS”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1500" b="0" i="1" u="none" strike="noStrike" kern="1200" cap="none" spc="0" normalizeH="0" baseline="0" noProof="0" dirty="0">
                <a:ln>
                  <a:noFill/>
                </a:ln>
                <a:solidFill>
                  <a:prstClr val="black"/>
                </a:solidFill>
                <a:effectLst/>
                <a:uLnTx/>
                <a:uFillTx/>
                <a:latin typeface="Calibri" panose="020F0502020204030204"/>
                <a:ea typeface="+mn-ea"/>
                <a:cs typeface="+mn-cs"/>
              </a:rPr>
              <a:t>(Reforma de Próprios e Editais de Chamamento Público de Entidades Terceiro Setor)</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BR"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BR"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Imagem 1">
            <a:extLst>
              <a:ext uri="{FF2B5EF4-FFF2-40B4-BE49-F238E27FC236}">
                <a16:creationId xmlns:a16="http://schemas.microsoft.com/office/drawing/2014/main" id="{E2A03194-C717-4078-A07F-0F289CEE64CF}"/>
              </a:ext>
            </a:extLst>
          </p:cNvPr>
          <p:cNvPicPr>
            <a:picLocks noChangeAspect="1"/>
          </p:cNvPicPr>
          <p:nvPr/>
        </p:nvPicPr>
        <p:blipFill>
          <a:blip r:embed="rId2"/>
          <a:stretch>
            <a:fillRect/>
          </a:stretch>
        </p:blipFill>
        <p:spPr>
          <a:xfrm>
            <a:off x="2781225" y="2542193"/>
            <a:ext cx="720000" cy="720000"/>
          </a:xfrm>
          <a:prstGeom prst="rect">
            <a:avLst/>
          </a:prstGeom>
        </p:spPr>
      </p:pic>
      <p:pic>
        <p:nvPicPr>
          <p:cNvPr id="3" name="Imagem 2">
            <a:extLst>
              <a:ext uri="{FF2B5EF4-FFF2-40B4-BE49-F238E27FC236}">
                <a16:creationId xmlns:a16="http://schemas.microsoft.com/office/drawing/2014/main" id="{B43B0A86-DB65-4908-93F6-F2D5367FA65B}"/>
              </a:ext>
            </a:extLst>
          </p:cNvPr>
          <p:cNvPicPr>
            <a:picLocks noChangeAspect="1"/>
          </p:cNvPicPr>
          <p:nvPr/>
        </p:nvPicPr>
        <p:blipFill>
          <a:blip r:embed="rId3"/>
          <a:stretch>
            <a:fillRect/>
          </a:stretch>
        </p:blipFill>
        <p:spPr>
          <a:xfrm>
            <a:off x="2770950" y="3734631"/>
            <a:ext cx="720000" cy="720000"/>
          </a:xfrm>
          <a:prstGeom prst="rect">
            <a:avLst/>
          </a:prstGeom>
        </p:spPr>
      </p:pic>
      <p:pic>
        <p:nvPicPr>
          <p:cNvPr id="4" name="Imagem 3">
            <a:extLst>
              <a:ext uri="{FF2B5EF4-FFF2-40B4-BE49-F238E27FC236}">
                <a16:creationId xmlns:a16="http://schemas.microsoft.com/office/drawing/2014/main" id="{DF58D2FC-732D-4A72-BCE7-F20520F34201}"/>
              </a:ext>
            </a:extLst>
          </p:cNvPr>
          <p:cNvPicPr>
            <a:picLocks noChangeAspect="1"/>
          </p:cNvPicPr>
          <p:nvPr/>
        </p:nvPicPr>
        <p:blipFill rotWithShape="1">
          <a:blip r:embed="rId4"/>
          <a:srcRect l="22552" r="22634"/>
          <a:stretch/>
        </p:blipFill>
        <p:spPr>
          <a:xfrm>
            <a:off x="2796829" y="4839331"/>
            <a:ext cx="709157" cy="720000"/>
          </a:xfrm>
          <a:prstGeom prst="flowChartConnector">
            <a:avLst/>
          </a:prstGeom>
        </p:spPr>
      </p:pic>
    </p:spTree>
    <p:extLst>
      <p:ext uri="{BB962C8B-B14F-4D97-AF65-F5344CB8AC3E}">
        <p14:creationId xmlns:p14="http://schemas.microsoft.com/office/powerpoint/2010/main" val="38846735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Cantos Arredondados 9">
            <a:extLst>
              <a:ext uri="{FF2B5EF4-FFF2-40B4-BE49-F238E27FC236}">
                <a16:creationId xmlns:a16="http://schemas.microsoft.com/office/drawing/2014/main" id="{80B7441F-F74F-4A48-8F77-F676F3E18493}"/>
              </a:ext>
            </a:extLst>
          </p:cNvPr>
          <p:cNvSpPr/>
          <p:nvPr/>
        </p:nvSpPr>
        <p:spPr>
          <a:xfrm>
            <a:off x="327804" y="1276715"/>
            <a:ext cx="11533517" cy="5314585"/>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tângulo 6">
            <a:extLst>
              <a:ext uri="{FF2B5EF4-FFF2-40B4-BE49-F238E27FC236}">
                <a16:creationId xmlns:a16="http://schemas.microsoft.com/office/drawing/2014/main" id="{B72B2E7F-89D1-4BC0-9739-95AE7C0462DB}"/>
              </a:ext>
            </a:extLst>
          </p:cNvPr>
          <p:cNvSpPr/>
          <p:nvPr/>
        </p:nvSpPr>
        <p:spPr>
          <a:xfrm>
            <a:off x="0" y="0"/>
            <a:ext cx="12192000" cy="888521"/>
          </a:xfrm>
          <a:prstGeom prst="rect">
            <a:avLst/>
          </a:prstGeom>
          <a:solidFill>
            <a:srgbClr val="0A1A2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META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INDICADOR 1B</a:t>
            </a:r>
          </a:p>
        </p:txBody>
      </p:sp>
      <p:graphicFrame>
        <p:nvGraphicFramePr>
          <p:cNvPr id="18" name="Tabela 17">
            <a:extLst>
              <a:ext uri="{FF2B5EF4-FFF2-40B4-BE49-F238E27FC236}">
                <a16:creationId xmlns:a16="http://schemas.microsoft.com/office/drawing/2014/main" id="{D989B587-AE8C-4A23-90D1-5F7B71CA25F7}"/>
              </a:ext>
            </a:extLst>
          </p:cNvPr>
          <p:cNvGraphicFramePr>
            <a:graphicFrameLocks noGrp="1"/>
          </p:cNvGraphicFramePr>
          <p:nvPr/>
        </p:nvGraphicFramePr>
        <p:xfrm>
          <a:off x="1047750" y="1632273"/>
          <a:ext cx="10125075" cy="1653850"/>
        </p:xfrm>
        <a:graphic>
          <a:graphicData uri="http://schemas.openxmlformats.org/drawingml/2006/table">
            <a:tbl>
              <a:tblPr firstRow="1" firstCol="1" bandRow="1"/>
              <a:tblGrid>
                <a:gridCol w="2468192">
                  <a:extLst>
                    <a:ext uri="{9D8B030D-6E8A-4147-A177-3AD203B41FA5}">
                      <a16:colId xmlns:a16="http://schemas.microsoft.com/office/drawing/2014/main" val="1279726229"/>
                    </a:ext>
                  </a:extLst>
                </a:gridCol>
                <a:gridCol w="2594345">
                  <a:extLst>
                    <a:ext uri="{9D8B030D-6E8A-4147-A177-3AD203B41FA5}">
                      <a16:colId xmlns:a16="http://schemas.microsoft.com/office/drawing/2014/main" val="12956180"/>
                    </a:ext>
                  </a:extLst>
                </a:gridCol>
                <a:gridCol w="2531269">
                  <a:extLst>
                    <a:ext uri="{9D8B030D-6E8A-4147-A177-3AD203B41FA5}">
                      <a16:colId xmlns:a16="http://schemas.microsoft.com/office/drawing/2014/main" val="2174559419"/>
                    </a:ext>
                  </a:extLst>
                </a:gridCol>
                <a:gridCol w="2531269">
                  <a:extLst>
                    <a:ext uri="{9D8B030D-6E8A-4147-A177-3AD203B41FA5}">
                      <a16:colId xmlns:a16="http://schemas.microsoft.com/office/drawing/2014/main" val="2700017333"/>
                    </a:ext>
                  </a:extLst>
                </a:gridCol>
              </a:tblGrid>
              <a:tr h="269892">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INDICADOR 1B</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gridSpan="3">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PERCENTUAL DA POPULAÇÃO DE 4 A 5 ANOS RESIDENTE NO MUNICÍPIO, MATRICULADA EM PRÉ-ESCOLA.</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849565842"/>
                  </a:ext>
                </a:extLst>
              </a:tr>
              <a:tr h="501554">
                <a:tc>
                  <a:txBody>
                    <a:bodyPr/>
                    <a:lstStyle/>
                    <a:p>
                      <a:pPr algn="ct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PREVISTA PARA O PERÍODO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ALCANÇADA NO PERÍODO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FONTE DO INDICADOR</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pt-BR"/>
                    </a:p>
                  </a:txBody>
                  <a:tcPr/>
                </a:tc>
                <a:extLst>
                  <a:ext uri="{0D108BD9-81ED-4DB2-BD59-A6C34878D82A}">
                    <a16:rowId xmlns:a16="http://schemas.microsoft.com/office/drawing/2014/main" val="1243009573"/>
                  </a:ext>
                </a:extLst>
              </a:tr>
              <a:tr h="247654">
                <a:tc rowSpan="3">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REDE MUNICIPAL</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81,42 %</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3">
                  <a:txBody>
                    <a:bodyPr/>
                    <a:lstStyle/>
                    <a:p>
                      <a:pPr algn="ctr">
                        <a:lnSpc>
                          <a:spcPct val="107000"/>
                        </a:lnSpc>
                        <a:spcAft>
                          <a:spcPts val="800"/>
                        </a:spcAft>
                      </a:pPr>
                      <a:r>
                        <a:rPr lang="pt-BR" sz="11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Microdados</a:t>
                      </a:r>
                      <a:r>
                        <a:rPr lang="pt-BR" sz="11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Censo Escolar da Educação Básica INEP / Sistema Seade de Projeções Populacionais.</a:t>
                      </a:r>
                      <a:endParaRPr lang="pt-BR"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21461544"/>
                  </a:ext>
                </a:extLst>
              </a:tr>
              <a:tr h="247654">
                <a:tc vMerge="1">
                  <a:txBody>
                    <a:bodyPr/>
                    <a:lstStyle/>
                    <a:p>
                      <a:endParaRPr lang="pt-BR"/>
                    </a:p>
                  </a:txBody>
                  <a:tcPr/>
                </a:tc>
                <a:tc>
                  <a:txBody>
                    <a:bodyPr/>
                    <a:lstStyle/>
                    <a:p>
                      <a:pP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REDE PRIVADA</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17,27 %</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pt-BR"/>
                    </a:p>
                  </a:txBody>
                  <a:tcPr/>
                </a:tc>
                <a:extLst>
                  <a:ext uri="{0D108BD9-81ED-4DB2-BD59-A6C34878D82A}">
                    <a16:rowId xmlns:a16="http://schemas.microsoft.com/office/drawing/2014/main" val="186704148"/>
                  </a:ext>
                </a:extLst>
              </a:tr>
              <a:tr h="387096">
                <a:tc vMerge="1">
                  <a:txBody>
                    <a:bodyPr/>
                    <a:lstStyle/>
                    <a:p>
                      <a:endParaRPr lang="pt-BR"/>
                    </a:p>
                  </a:txBody>
                  <a:tcPr/>
                </a:tc>
                <a:tc>
                  <a:txBody>
                    <a:bodyPr/>
                    <a:lstStyle/>
                    <a:p>
                      <a:pP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98,69 %</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vMerge="1">
                  <a:txBody>
                    <a:bodyPr/>
                    <a:lstStyle/>
                    <a:p>
                      <a:endParaRPr lang="pt-BR"/>
                    </a:p>
                  </a:txBody>
                  <a:tcPr/>
                </a:tc>
                <a:extLst>
                  <a:ext uri="{0D108BD9-81ED-4DB2-BD59-A6C34878D82A}">
                    <a16:rowId xmlns:a16="http://schemas.microsoft.com/office/drawing/2014/main" val="1082533699"/>
                  </a:ext>
                </a:extLst>
              </a:tr>
            </a:tbl>
          </a:graphicData>
        </a:graphic>
      </p:graphicFrame>
      <p:graphicFrame>
        <p:nvGraphicFramePr>
          <p:cNvPr id="6" name="Chart 3" title="Gráfico"/>
          <p:cNvGraphicFramePr>
            <a:graphicFrameLocks/>
          </p:cNvGraphicFramePr>
          <p:nvPr/>
        </p:nvGraphicFramePr>
        <p:xfrm>
          <a:off x="3238500" y="3351150"/>
          <a:ext cx="6026798" cy="3097275"/>
        </p:xfrm>
        <a:graphic>
          <a:graphicData uri="http://schemas.openxmlformats.org/drawingml/2006/chart">
            <c:chart xmlns:c="http://schemas.openxmlformats.org/drawingml/2006/chart" xmlns:r="http://schemas.openxmlformats.org/officeDocument/2006/relationships" r:id="rId2"/>
          </a:graphicData>
        </a:graphic>
      </p:graphicFrame>
      <p:sp>
        <p:nvSpPr>
          <p:cNvPr id="10" name="CaixaDeTexto 9">
            <a:extLst>
              <a:ext uri="{FF2B5EF4-FFF2-40B4-BE49-F238E27FC236}">
                <a16:creationId xmlns:a16="http://schemas.microsoft.com/office/drawing/2014/main" id="{3F9DBEAD-5B64-4E4F-A5CC-28798B52FBEB}"/>
              </a:ext>
            </a:extLst>
          </p:cNvPr>
          <p:cNvSpPr txBox="1"/>
          <p:nvPr/>
        </p:nvSpPr>
        <p:spPr>
          <a:xfrm>
            <a:off x="9940834" y="99528"/>
            <a:ext cx="239050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1" u="none" strike="noStrike" kern="1200" cap="none" spc="0" normalizeH="0" baseline="0" noProof="0" dirty="0">
                <a:ln>
                  <a:noFill/>
                </a:ln>
                <a:solidFill>
                  <a:prstClr val="white"/>
                </a:solidFill>
                <a:effectLst/>
                <a:uLnTx/>
                <a:uFillTx/>
                <a:latin typeface="Calibri" panose="020F0502020204030204"/>
                <a:ea typeface="+mn-ea"/>
                <a:cs typeface="+mn-cs"/>
              </a:rPr>
              <a:t>PME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1" u="none" strike="noStrike" kern="1200" cap="none" spc="0" normalizeH="0" baseline="0" noProof="0" dirty="0">
                <a:ln>
                  <a:noFill/>
                </a:ln>
                <a:solidFill>
                  <a:prstClr val="white"/>
                </a:solidFill>
                <a:effectLst/>
                <a:uLnTx/>
                <a:uFillTx/>
                <a:latin typeface="Calibri" panose="020F0502020204030204"/>
                <a:ea typeface="+mn-ea"/>
                <a:cs typeface="+mn-cs"/>
              </a:rPr>
              <a:t>2019-2020</a:t>
            </a:r>
          </a:p>
        </p:txBody>
      </p:sp>
      <p:pic>
        <p:nvPicPr>
          <p:cNvPr id="11" name="Imagem 10">
            <a:extLst>
              <a:ext uri="{FF2B5EF4-FFF2-40B4-BE49-F238E27FC236}">
                <a16:creationId xmlns:a16="http://schemas.microsoft.com/office/drawing/2014/main" id="{E524369F-F2B8-4049-BA80-6E801BC2BCB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17153" t="254" r="17154" b="-254"/>
          <a:stretch/>
        </p:blipFill>
        <p:spPr>
          <a:xfrm>
            <a:off x="275770" y="130628"/>
            <a:ext cx="1074463" cy="1090386"/>
          </a:xfrm>
          <a:prstGeom prst="flowChartConnector">
            <a:avLst/>
          </a:prstGeom>
        </p:spPr>
      </p:pic>
    </p:spTree>
    <p:extLst>
      <p:ext uri="{BB962C8B-B14F-4D97-AF65-F5344CB8AC3E}">
        <p14:creationId xmlns:p14="http://schemas.microsoft.com/office/powerpoint/2010/main" val="31710200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C4771E15-72AC-4DD5-8F87-36621EE77E0E}"/>
              </a:ext>
            </a:extLst>
          </p:cNvPr>
          <p:cNvPicPr>
            <a:picLocks noChangeAspect="1"/>
          </p:cNvPicPr>
          <p:nvPr/>
        </p:nvPicPr>
        <p:blipFill rotWithShape="1">
          <a:blip r:embed="rId2">
            <a:extLst>
              <a:ext uri="{28A0092B-C50C-407E-A947-70E740481C1C}">
                <a14:useLocalDpi xmlns:a14="http://schemas.microsoft.com/office/drawing/2010/main" val="0"/>
              </a:ext>
            </a:extLst>
          </a:blip>
          <a:srcRect b="74519"/>
          <a:stretch/>
        </p:blipFill>
        <p:spPr>
          <a:xfrm>
            <a:off x="0" y="0"/>
            <a:ext cx="12192000" cy="3209026"/>
          </a:xfrm>
          <a:prstGeom prst="rect">
            <a:avLst/>
          </a:prstGeom>
        </p:spPr>
      </p:pic>
      <p:pic>
        <p:nvPicPr>
          <p:cNvPr id="6" name="Imagem 5">
            <a:extLst>
              <a:ext uri="{FF2B5EF4-FFF2-40B4-BE49-F238E27FC236}">
                <a16:creationId xmlns:a16="http://schemas.microsoft.com/office/drawing/2014/main" id="{CBE9D8CB-FFEF-4B87-89D4-69D9CCE185D3}"/>
              </a:ext>
            </a:extLst>
          </p:cNvPr>
          <p:cNvPicPr>
            <a:picLocks noChangeAspect="1"/>
          </p:cNvPicPr>
          <p:nvPr/>
        </p:nvPicPr>
        <p:blipFill rotWithShape="1">
          <a:blip r:embed="rId2">
            <a:extLst>
              <a:ext uri="{28A0092B-C50C-407E-A947-70E740481C1C}">
                <a14:useLocalDpi xmlns:a14="http://schemas.microsoft.com/office/drawing/2010/main" val="0"/>
              </a:ext>
            </a:extLst>
          </a:blip>
          <a:srcRect t="78291" b="540"/>
          <a:stretch/>
        </p:blipFill>
        <p:spPr>
          <a:xfrm>
            <a:off x="0" y="4804913"/>
            <a:ext cx="12192000" cy="2053087"/>
          </a:xfrm>
          <a:prstGeom prst="rect">
            <a:avLst/>
          </a:prstGeom>
        </p:spPr>
      </p:pic>
      <p:sp>
        <p:nvSpPr>
          <p:cNvPr id="3" name="Retângulo: Cantos Arredondados 2">
            <a:extLst>
              <a:ext uri="{FF2B5EF4-FFF2-40B4-BE49-F238E27FC236}">
                <a16:creationId xmlns:a16="http://schemas.microsoft.com/office/drawing/2014/main" id="{4D46732E-B57D-4E62-BDDF-272A3C65F968}"/>
              </a:ext>
            </a:extLst>
          </p:cNvPr>
          <p:cNvSpPr/>
          <p:nvPr/>
        </p:nvSpPr>
        <p:spPr>
          <a:xfrm>
            <a:off x="1905000" y="1759962"/>
            <a:ext cx="8343900" cy="3208847"/>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Retângulo 4">
            <a:extLst>
              <a:ext uri="{FF2B5EF4-FFF2-40B4-BE49-F238E27FC236}">
                <a16:creationId xmlns:a16="http://schemas.microsoft.com/office/drawing/2014/main" id="{512023F2-6FB5-4F7D-9C28-9DA257F323DC}"/>
              </a:ext>
            </a:extLst>
          </p:cNvPr>
          <p:cNvSpPr/>
          <p:nvPr/>
        </p:nvSpPr>
        <p:spPr>
          <a:xfrm>
            <a:off x="2203509" y="1978139"/>
            <a:ext cx="7873941" cy="2622431"/>
          </a:xfrm>
          <a:prstGeom prst="rect">
            <a:avLst/>
          </a:prstGeom>
          <a:noFill/>
          <a:ln>
            <a:noFill/>
          </a:ln>
          <a:effectLst>
            <a:softEdge rad="0"/>
          </a:effectLst>
        </p:spPr>
        <p:style>
          <a:lnRef idx="0">
            <a:scrgbClr r="0" g="0" b="0"/>
          </a:lnRef>
          <a:fillRef idx="0">
            <a:scrgbClr r="0" g="0" b="0"/>
          </a:fillRef>
          <a:effectRef idx="0">
            <a:scrgbClr r="0" g="0" b="0"/>
          </a:effectRef>
          <a:fontRef idx="minor">
            <a:schemeClr val="lt1"/>
          </a:fontRef>
        </p:style>
        <p:txBody>
          <a:bodyPr rtlCol="0" anchor="t"/>
          <a:lstStyle/>
          <a:p>
            <a:pPr algn="ctr"/>
            <a:r>
              <a:rPr lang="pt-BR" sz="2500" b="1" dirty="0">
                <a:solidFill>
                  <a:srgbClr val="0088CB"/>
                </a:solidFill>
                <a:latin typeface="Arial Black" panose="020B0A04020102020204" pitchFamily="34" charset="0"/>
              </a:rPr>
              <a:t>Ensino Fundamental </a:t>
            </a:r>
          </a:p>
          <a:p>
            <a:pPr algn="ctr"/>
            <a:r>
              <a:rPr lang="pt-BR" sz="2500" b="1" dirty="0">
                <a:solidFill>
                  <a:srgbClr val="0088CB"/>
                </a:solidFill>
                <a:latin typeface="Arial Black" panose="020B0A04020102020204" pitchFamily="34" charset="0"/>
              </a:rPr>
              <a:t>META 2  </a:t>
            </a:r>
          </a:p>
          <a:p>
            <a:pPr algn="ctr"/>
            <a:endParaRPr lang="pt-BR" sz="2500" b="1" dirty="0">
              <a:solidFill>
                <a:srgbClr val="0088CB"/>
              </a:solidFill>
              <a:latin typeface="Arial Black" panose="020B0A04020102020204" pitchFamily="34" charset="0"/>
            </a:endParaRPr>
          </a:p>
          <a:p>
            <a:pPr algn="just"/>
            <a:r>
              <a:rPr lang="pt-BR" sz="2200" dirty="0">
                <a:solidFill>
                  <a:schemeClr val="tx1"/>
                </a:solidFill>
              </a:rPr>
              <a:t>Universalizar o Ensino Fundamental de 9 (nove) anos para toda a população de 6 (seis) a 14 (quatorze) anos, e garantir que pelo menos 95% (noventa e cinco por cento) dos alunos concluam essa etapa na idade recomendada, até o último ano de vigência deste PME.</a:t>
            </a:r>
          </a:p>
        </p:txBody>
      </p:sp>
      <p:sp>
        <p:nvSpPr>
          <p:cNvPr id="7" name="Retângulo: Cantos Arredondados 9">
            <a:extLst>
              <a:ext uri="{FF2B5EF4-FFF2-40B4-BE49-F238E27FC236}">
                <a16:creationId xmlns:a16="http://schemas.microsoft.com/office/drawing/2014/main" id="{9A556B0E-CAC9-4A51-BE20-938E67F3FC62}"/>
              </a:ext>
            </a:extLst>
          </p:cNvPr>
          <p:cNvSpPr/>
          <p:nvPr/>
        </p:nvSpPr>
        <p:spPr>
          <a:xfrm>
            <a:off x="3409051" y="5324475"/>
            <a:ext cx="6725549" cy="1176964"/>
          </a:xfrm>
          <a:prstGeom prst="roundRect">
            <a:avLst/>
          </a:prstGeom>
          <a:solidFill>
            <a:srgbClr val="E87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8" name="Imagem 7">
            <a:extLst>
              <a:ext uri="{FF2B5EF4-FFF2-40B4-BE49-F238E27FC236}">
                <a16:creationId xmlns:a16="http://schemas.microsoft.com/office/drawing/2014/main" id="{77B2083A-6FC5-41C3-8DCA-702D2284C079}"/>
              </a:ext>
            </a:extLst>
          </p:cNvPr>
          <p:cNvPicPr>
            <a:picLocks noChangeAspect="1"/>
          </p:cNvPicPr>
          <p:nvPr/>
        </p:nvPicPr>
        <p:blipFill>
          <a:blip r:embed="rId3"/>
          <a:stretch>
            <a:fillRect/>
          </a:stretch>
        </p:blipFill>
        <p:spPr>
          <a:xfrm>
            <a:off x="3524250" y="5419725"/>
            <a:ext cx="1089623" cy="988509"/>
          </a:xfrm>
          <a:prstGeom prst="roundRect">
            <a:avLst/>
          </a:prstGeom>
        </p:spPr>
      </p:pic>
      <p:sp>
        <p:nvSpPr>
          <p:cNvPr id="10" name="CaixaDeTexto 9">
            <a:extLst>
              <a:ext uri="{FF2B5EF4-FFF2-40B4-BE49-F238E27FC236}">
                <a16:creationId xmlns:a16="http://schemas.microsoft.com/office/drawing/2014/main" id="{9EEE690B-1A70-4167-8EF5-06C612529309}"/>
              </a:ext>
            </a:extLst>
          </p:cNvPr>
          <p:cNvSpPr txBox="1"/>
          <p:nvPr/>
        </p:nvSpPr>
        <p:spPr>
          <a:xfrm>
            <a:off x="4612976" y="5428172"/>
            <a:ext cx="5435900" cy="954107"/>
          </a:xfrm>
          <a:prstGeom prst="rect">
            <a:avLst/>
          </a:prstGeom>
          <a:noFill/>
        </p:spPr>
        <p:txBody>
          <a:bodyPr wrap="square" rtlCol="0">
            <a:spAutoFit/>
          </a:bodyPr>
          <a:lstStyle/>
          <a:p>
            <a:r>
              <a:rPr lang="pt-BR" sz="1400" b="1" dirty="0">
                <a:solidFill>
                  <a:schemeClr val="bg1"/>
                </a:solidFill>
              </a:rPr>
              <a:t>ODS 4 – META 4.1: </a:t>
            </a:r>
            <a:r>
              <a:rPr lang="pt-BR" sz="1400" dirty="0">
                <a:solidFill>
                  <a:schemeClr val="bg1"/>
                </a:solidFill>
              </a:rPr>
              <a:t>Até 2030, garantir que todas as meninas e meninos completem o ensino fundamental e médio, equitativo e de qualidade, na idade adequada, assegurando a oferta gratuita na rede pública e que conduza a resultados de aprendizagem satisfatórios e relevantes.</a:t>
            </a:r>
            <a:endParaRPr lang="pt-BR" sz="1400" dirty="0"/>
          </a:p>
        </p:txBody>
      </p:sp>
    </p:spTree>
    <p:extLst>
      <p:ext uri="{BB962C8B-B14F-4D97-AF65-F5344CB8AC3E}">
        <p14:creationId xmlns:p14="http://schemas.microsoft.com/office/powerpoint/2010/main" val="3814291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72B2E7F-89D1-4BC0-9739-95AE7C0462DB}"/>
              </a:ext>
            </a:extLst>
          </p:cNvPr>
          <p:cNvSpPr/>
          <p:nvPr/>
        </p:nvSpPr>
        <p:spPr>
          <a:xfrm>
            <a:off x="0" y="0"/>
            <a:ext cx="12192000" cy="845389"/>
          </a:xfrm>
          <a:prstGeom prst="rect">
            <a:avLst/>
          </a:prstGeom>
          <a:solidFill>
            <a:srgbClr val="0A1A2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5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META 2 </a:t>
            </a:r>
            <a:endParaRPr kumimoji="0" lang="pt-BR" sz="25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5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INDICADOR 2A</a:t>
            </a:r>
          </a:p>
        </p:txBody>
      </p:sp>
      <p:sp>
        <p:nvSpPr>
          <p:cNvPr id="10" name="Retângulo: Cantos Arredondados 9">
            <a:extLst>
              <a:ext uri="{FF2B5EF4-FFF2-40B4-BE49-F238E27FC236}">
                <a16:creationId xmlns:a16="http://schemas.microsoft.com/office/drawing/2014/main" id="{80B7441F-F74F-4A48-8F77-F676F3E18493}"/>
              </a:ext>
            </a:extLst>
          </p:cNvPr>
          <p:cNvSpPr/>
          <p:nvPr/>
        </p:nvSpPr>
        <p:spPr>
          <a:xfrm>
            <a:off x="327804" y="1268089"/>
            <a:ext cx="11533517" cy="5046986"/>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4" name="Tabela 13">
            <a:extLst>
              <a:ext uri="{FF2B5EF4-FFF2-40B4-BE49-F238E27FC236}">
                <a16:creationId xmlns:a16="http://schemas.microsoft.com/office/drawing/2014/main" id="{BF09794E-BEC0-4C92-A378-3D1A3AB6D7D3}"/>
              </a:ext>
            </a:extLst>
          </p:cNvPr>
          <p:cNvGraphicFramePr>
            <a:graphicFrameLocks noGrp="1"/>
          </p:cNvGraphicFramePr>
          <p:nvPr/>
        </p:nvGraphicFramePr>
        <p:xfrm>
          <a:off x="1047750" y="1704976"/>
          <a:ext cx="10077450" cy="1613135"/>
        </p:xfrm>
        <a:graphic>
          <a:graphicData uri="http://schemas.openxmlformats.org/drawingml/2006/table">
            <a:tbl>
              <a:tblPr firstRow="1" firstCol="1" bandRow="1"/>
              <a:tblGrid>
                <a:gridCol w="2905125">
                  <a:extLst>
                    <a:ext uri="{9D8B030D-6E8A-4147-A177-3AD203B41FA5}">
                      <a16:colId xmlns:a16="http://schemas.microsoft.com/office/drawing/2014/main" val="3028046976"/>
                    </a:ext>
                  </a:extLst>
                </a:gridCol>
                <a:gridCol w="1726557">
                  <a:extLst>
                    <a:ext uri="{9D8B030D-6E8A-4147-A177-3AD203B41FA5}">
                      <a16:colId xmlns:a16="http://schemas.microsoft.com/office/drawing/2014/main" val="3435951173"/>
                    </a:ext>
                  </a:extLst>
                </a:gridCol>
                <a:gridCol w="1854843">
                  <a:extLst>
                    <a:ext uri="{9D8B030D-6E8A-4147-A177-3AD203B41FA5}">
                      <a16:colId xmlns:a16="http://schemas.microsoft.com/office/drawing/2014/main" val="3596533347"/>
                    </a:ext>
                  </a:extLst>
                </a:gridCol>
                <a:gridCol w="3590925">
                  <a:extLst>
                    <a:ext uri="{9D8B030D-6E8A-4147-A177-3AD203B41FA5}">
                      <a16:colId xmlns:a16="http://schemas.microsoft.com/office/drawing/2014/main" val="3720377278"/>
                    </a:ext>
                  </a:extLst>
                </a:gridCol>
              </a:tblGrid>
              <a:tr h="326791">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INDICADOR 2A</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gridSpan="3">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PERCENTUAL DA POPULAÇÃO DE 6 A 14 ANOS RESIDENTE NO MUNICÍPIO, MATRICULADA NO ENSINO FUNDAMENTAL.</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782833281"/>
                  </a:ext>
                </a:extLst>
              </a:tr>
              <a:tr h="517350">
                <a:tc>
                  <a:txBody>
                    <a:bodyPr/>
                    <a:lstStyle/>
                    <a:p>
                      <a:pPr algn="ct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PREVISTA PARA O PERÍODO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ALCANÇADA NO PERÍODO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pt-BR"/>
                    </a:p>
                  </a:txBody>
                  <a:tcPr/>
                </a:tc>
                <a:tc>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FONTE DO INDICADOR</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27499140"/>
                  </a:ext>
                </a:extLst>
              </a:tr>
              <a:tr h="255454">
                <a:tc rowSpan="3">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REDE PÚBLICA</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pt-BR"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87,82%</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3">
                  <a:txBody>
                    <a:bodyPr/>
                    <a:lstStyle/>
                    <a:p>
                      <a:pPr algn="ctr">
                        <a:lnSpc>
                          <a:spcPct val="107000"/>
                        </a:lnSpc>
                        <a:spcAft>
                          <a:spcPts val="800"/>
                        </a:spcAft>
                      </a:pPr>
                      <a:r>
                        <a:rPr lang="pt-BR" sz="11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Microdados</a:t>
                      </a:r>
                      <a:r>
                        <a:rPr lang="pt-BR" sz="11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Censo Escolar da Educação Básica INEP / Sistema Seade de Projeções Populacionais.</a:t>
                      </a:r>
                      <a:endParaRPr lang="pt-BR"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85544369"/>
                  </a:ext>
                </a:extLst>
              </a:tr>
              <a:tr h="255454">
                <a:tc vMerge="1">
                  <a:txBody>
                    <a:bodyPr/>
                    <a:lstStyle/>
                    <a:p>
                      <a:endParaRPr lang="pt-BR"/>
                    </a:p>
                  </a:txBody>
                  <a:tcPr/>
                </a:tc>
                <a:tc>
                  <a:txBody>
                    <a:bodyPr/>
                    <a:lstStyle/>
                    <a:p>
                      <a:pP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REDE PRIVADA</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pt-BR"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24,42%</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pt-BR"/>
                    </a:p>
                  </a:txBody>
                  <a:tcPr/>
                </a:tc>
                <a:extLst>
                  <a:ext uri="{0D108BD9-81ED-4DB2-BD59-A6C34878D82A}">
                    <a16:rowId xmlns:a16="http://schemas.microsoft.com/office/drawing/2014/main" val="372179523"/>
                  </a:ext>
                </a:extLst>
              </a:tr>
              <a:tr h="226102">
                <a:tc vMerge="1">
                  <a:txBody>
                    <a:bodyPr/>
                    <a:lstStyle/>
                    <a:p>
                      <a:endParaRPr lang="pt-BR"/>
                    </a:p>
                  </a:txBody>
                  <a:tcPr/>
                </a:tc>
                <a:tc>
                  <a:txBody>
                    <a:bodyPr/>
                    <a:lstStyle/>
                    <a:p>
                      <a:pP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111,82%</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vMerge="1">
                  <a:txBody>
                    <a:bodyPr/>
                    <a:lstStyle/>
                    <a:p>
                      <a:endParaRPr lang="pt-BR"/>
                    </a:p>
                  </a:txBody>
                  <a:tcPr/>
                </a:tc>
                <a:extLst>
                  <a:ext uri="{0D108BD9-81ED-4DB2-BD59-A6C34878D82A}">
                    <a16:rowId xmlns:a16="http://schemas.microsoft.com/office/drawing/2014/main" val="205415156"/>
                  </a:ext>
                </a:extLst>
              </a:tr>
            </a:tbl>
          </a:graphicData>
        </a:graphic>
      </p:graphicFrame>
      <p:graphicFrame>
        <p:nvGraphicFramePr>
          <p:cNvPr id="6" name="Chart 5" title="Gráfico"/>
          <p:cNvGraphicFramePr>
            <a:graphicFrameLocks/>
          </p:cNvGraphicFramePr>
          <p:nvPr/>
        </p:nvGraphicFramePr>
        <p:xfrm>
          <a:off x="3741404" y="3415004"/>
          <a:ext cx="4690142" cy="2900071"/>
        </p:xfrm>
        <a:graphic>
          <a:graphicData uri="http://schemas.openxmlformats.org/drawingml/2006/chart">
            <c:chart xmlns:c="http://schemas.openxmlformats.org/drawingml/2006/chart" xmlns:r="http://schemas.openxmlformats.org/officeDocument/2006/relationships" r:id="rId2"/>
          </a:graphicData>
        </a:graphic>
      </p:graphicFrame>
      <p:sp>
        <p:nvSpPr>
          <p:cNvPr id="9" name="CaixaDeTexto 8">
            <a:extLst>
              <a:ext uri="{FF2B5EF4-FFF2-40B4-BE49-F238E27FC236}">
                <a16:creationId xmlns:a16="http://schemas.microsoft.com/office/drawing/2014/main" id="{75B1412A-9CA1-442E-98FF-737D2A3C0534}"/>
              </a:ext>
            </a:extLst>
          </p:cNvPr>
          <p:cNvSpPr txBox="1"/>
          <p:nvPr/>
        </p:nvSpPr>
        <p:spPr>
          <a:xfrm>
            <a:off x="9940834" y="99528"/>
            <a:ext cx="239050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1" u="none" strike="noStrike" kern="1200" cap="none" spc="0" normalizeH="0" baseline="0" noProof="0" dirty="0">
                <a:ln>
                  <a:noFill/>
                </a:ln>
                <a:solidFill>
                  <a:prstClr val="white"/>
                </a:solidFill>
                <a:effectLst/>
                <a:uLnTx/>
                <a:uFillTx/>
                <a:latin typeface="Calibri" panose="020F0502020204030204"/>
                <a:ea typeface="+mn-ea"/>
                <a:cs typeface="+mn-cs"/>
              </a:rPr>
              <a:t>PME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1" u="none" strike="noStrike" kern="1200" cap="none" spc="0" normalizeH="0" baseline="0" noProof="0" dirty="0">
                <a:ln>
                  <a:noFill/>
                </a:ln>
                <a:solidFill>
                  <a:prstClr val="white"/>
                </a:solidFill>
                <a:effectLst/>
                <a:uLnTx/>
                <a:uFillTx/>
                <a:latin typeface="Calibri" panose="020F0502020204030204"/>
                <a:ea typeface="+mn-ea"/>
                <a:cs typeface="+mn-cs"/>
              </a:rPr>
              <a:t>2019-2020</a:t>
            </a:r>
          </a:p>
        </p:txBody>
      </p:sp>
      <p:pic>
        <p:nvPicPr>
          <p:cNvPr id="11" name="Imagem 10">
            <a:extLst>
              <a:ext uri="{FF2B5EF4-FFF2-40B4-BE49-F238E27FC236}">
                <a16:creationId xmlns:a16="http://schemas.microsoft.com/office/drawing/2014/main" id="{DC67DFBE-8F20-4E7B-A4D0-01822DC9F0E7}"/>
              </a:ext>
            </a:extLst>
          </p:cNvPr>
          <p:cNvPicPr>
            <a:picLocks noChangeAspect="1"/>
          </p:cNvPicPr>
          <p:nvPr/>
        </p:nvPicPr>
        <p:blipFill rotWithShape="1">
          <a:blip r:embed="rId3"/>
          <a:srcRect b="8594"/>
          <a:stretch/>
        </p:blipFill>
        <p:spPr>
          <a:xfrm>
            <a:off x="232230" y="4172049"/>
            <a:ext cx="2720829" cy="2685951"/>
          </a:xfrm>
          <a:prstGeom prst="flowChartConnector">
            <a:avLst/>
          </a:prstGeom>
        </p:spPr>
      </p:pic>
      <p:sp>
        <p:nvSpPr>
          <p:cNvPr id="12" name="CaixaDeTexto 11">
            <a:extLst>
              <a:ext uri="{FF2B5EF4-FFF2-40B4-BE49-F238E27FC236}">
                <a16:creationId xmlns:a16="http://schemas.microsoft.com/office/drawing/2014/main" id="{9B8DB5CD-B11A-42F8-A373-81DFBAE1C579}"/>
              </a:ext>
            </a:extLst>
          </p:cNvPr>
          <p:cNvSpPr txBox="1"/>
          <p:nvPr/>
        </p:nvSpPr>
        <p:spPr>
          <a:xfrm>
            <a:off x="969553" y="5094513"/>
            <a:ext cx="1669143" cy="12464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500" b="1" i="0" u="none" strike="noStrike" kern="1200" cap="none" spc="0" normalizeH="0" baseline="0" noProof="0" dirty="0">
                <a:ln>
                  <a:noFill/>
                </a:ln>
                <a:solidFill>
                  <a:prstClr val="black"/>
                </a:solidFill>
                <a:effectLst/>
                <a:uLnTx/>
                <a:uFillTx/>
                <a:latin typeface="Calibri" panose="020F0502020204030204"/>
                <a:ea typeface="+mn-ea"/>
                <a:cs typeface="+mn-cs"/>
              </a:rPr>
              <a:t>AJUSTAR AO PLANEJAMENTO ESTRATÉGICO VIGENTE DO ESTADO</a:t>
            </a:r>
          </a:p>
        </p:txBody>
      </p:sp>
      <p:pic>
        <p:nvPicPr>
          <p:cNvPr id="13" name="Imagem 12">
            <a:extLst>
              <a:ext uri="{FF2B5EF4-FFF2-40B4-BE49-F238E27FC236}">
                <a16:creationId xmlns:a16="http://schemas.microsoft.com/office/drawing/2014/main" id="{06A0387D-EA90-426A-B776-814B4D458B14}"/>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a14:imgEffect>
                  </a14:imgLayer>
                </a14:imgProps>
              </a:ext>
            </a:extLst>
          </a:blip>
          <a:srcRect l="17153" t="254" r="17154" b="-254"/>
          <a:stretch/>
        </p:blipFill>
        <p:spPr>
          <a:xfrm>
            <a:off x="275770" y="130628"/>
            <a:ext cx="1074463" cy="1090386"/>
          </a:xfrm>
          <a:prstGeom prst="flowChartConnector">
            <a:avLst/>
          </a:prstGeom>
        </p:spPr>
      </p:pic>
    </p:spTree>
    <p:extLst>
      <p:ext uri="{BB962C8B-B14F-4D97-AF65-F5344CB8AC3E}">
        <p14:creationId xmlns:p14="http://schemas.microsoft.com/office/powerpoint/2010/main" val="38526679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72B2E7F-89D1-4BC0-9739-95AE7C0462DB}"/>
              </a:ext>
            </a:extLst>
          </p:cNvPr>
          <p:cNvSpPr/>
          <p:nvPr/>
        </p:nvSpPr>
        <p:spPr>
          <a:xfrm>
            <a:off x="0" y="0"/>
            <a:ext cx="12192000" cy="888521"/>
          </a:xfrm>
          <a:prstGeom prst="rect">
            <a:avLst/>
          </a:prstGeom>
          <a:solidFill>
            <a:srgbClr val="0A1A2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META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INDICADORES 1B e 2A</a:t>
            </a:r>
          </a:p>
        </p:txBody>
      </p:sp>
      <p:sp>
        <p:nvSpPr>
          <p:cNvPr id="10" name="Retângulo: Cantos Arredondados 9">
            <a:extLst>
              <a:ext uri="{FF2B5EF4-FFF2-40B4-BE49-F238E27FC236}">
                <a16:creationId xmlns:a16="http://schemas.microsoft.com/office/drawing/2014/main" id="{80B7441F-F74F-4A48-8F77-F676F3E18493}"/>
              </a:ext>
            </a:extLst>
          </p:cNvPr>
          <p:cNvSpPr/>
          <p:nvPr/>
        </p:nvSpPr>
        <p:spPr>
          <a:xfrm>
            <a:off x="400375" y="1218658"/>
            <a:ext cx="11533517" cy="5314585"/>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tângulo 8">
            <a:extLst>
              <a:ext uri="{FF2B5EF4-FFF2-40B4-BE49-F238E27FC236}">
                <a16:creationId xmlns:a16="http://schemas.microsoft.com/office/drawing/2014/main" id="{58A21539-931A-4416-B495-DEFE3671ED9B}"/>
              </a:ext>
            </a:extLst>
          </p:cNvPr>
          <p:cNvSpPr/>
          <p:nvPr/>
        </p:nvSpPr>
        <p:spPr>
          <a:xfrm>
            <a:off x="1140732" y="1206508"/>
            <a:ext cx="10072915" cy="4807849"/>
          </a:xfrm>
          <a:prstGeom prst="rect">
            <a:avLst/>
          </a:prstGeom>
          <a:noFill/>
          <a:ln>
            <a:noFill/>
          </a:ln>
          <a:effectLst>
            <a:softEdge rad="0"/>
          </a:effectLst>
        </p:spPr>
        <p:style>
          <a:lnRef idx="0">
            <a:scrgbClr r="0" g="0" b="0"/>
          </a:lnRef>
          <a:fillRef idx="0">
            <a:scrgbClr r="0" g="0" b="0"/>
          </a:fillRef>
          <a:effectRef idx="0">
            <a:scrgbClr r="0" g="0" b="0"/>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500" b="0" i="0" u="none" strike="noStrike" kern="1200" cap="none" spc="0" normalizeH="0" baseline="0" noProof="0" dirty="0">
                <a:ln>
                  <a:noFill/>
                </a:ln>
                <a:solidFill>
                  <a:srgbClr val="0088CB"/>
                </a:solidFill>
                <a:effectLst/>
                <a:uLnTx/>
                <a:uFillTx/>
                <a:latin typeface="Arial Black" panose="020B0A04020102020204" pitchFamily="34" charset="0"/>
                <a:ea typeface="+mn-ea"/>
                <a:cs typeface="+mn-cs"/>
              </a:rPr>
              <a:t>Ponderações sobre 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500" b="0" i="0" u="none" strike="noStrike" kern="1200" cap="none" spc="0" normalizeH="0" baseline="0" noProof="0" dirty="0">
                <a:ln>
                  <a:noFill/>
                </a:ln>
                <a:solidFill>
                  <a:srgbClr val="0088CB"/>
                </a:solidFill>
                <a:effectLst/>
                <a:uLnTx/>
                <a:uFillTx/>
                <a:latin typeface="Arial Black" panose="020B0A04020102020204" pitchFamily="34" charset="0"/>
                <a:ea typeface="+mn-ea"/>
                <a:cs typeface="+mn-cs"/>
              </a:rPr>
              <a:t>Redução do Percentual de Matrículas em Pré-escola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500" b="1" i="0" u="none" strike="noStrike" kern="1200" cap="none" spc="0" normalizeH="0" baseline="0" noProof="0" dirty="0">
              <a:ln>
                <a:noFill/>
              </a:ln>
              <a:solidFill>
                <a:srgbClr val="0088CB"/>
              </a:solidFill>
              <a:effectLst/>
              <a:uLnTx/>
              <a:uFillTx/>
              <a:latin typeface="Arial Black" panose="020B0A04020102020204" pitchFamily="34" charset="0"/>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2200" b="0" i="0" u="none" strike="noStrike" kern="1200" cap="none" spc="0" normalizeH="0" baseline="0" noProof="0" dirty="0">
                <a:ln>
                  <a:noFill/>
                </a:ln>
                <a:solidFill>
                  <a:prstClr val="black"/>
                </a:solidFill>
                <a:effectLst/>
                <a:uLnTx/>
                <a:uFillTx/>
                <a:latin typeface="Calibri" panose="020F0502020204030204"/>
                <a:ea typeface="+mn-ea"/>
                <a:cs typeface="+mn-cs"/>
              </a:rPr>
              <a:t>Impactos da Implementação do Fundamental da 9 anos: Mudança do Corte Etário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2200" b="0" i="0" u="none" strike="noStrike" kern="1200" cap="none" spc="0" normalizeH="0" baseline="0" noProof="0" dirty="0">
                <a:ln>
                  <a:noFill/>
                </a:ln>
                <a:solidFill>
                  <a:prstClr val="black"/>
                </a:solidFill>
                <a:effectLst/>
                <a:uLnTx/>
                <a:uFillTx/>
                <a:latin typeface="Calibri" panose="020F0502020204030204"/>
                <a:ea typeface="+mn-ea"/>
                <a:cs typeface="+mn-cs"/>
              </a:rPr>
              <a:t>Impactos da Pandemia de 2020: Subnotificação de matrículas devido à suspensão das aulas durante período de preenchimento do Censo Escolar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500" b="1" i="0" u="none" strike="noStrike" kern="1200" cap="none" spc="0" normalizeH="0" baseline="0" noProof="0" dirty="0">
              <a:ln>
                <a:noFill/>
              </a:ln>
              <a:solidFill>
                <a:srgbClr val="0088CB"/>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500" b="1" i="0" u="none" strike="noStrike" kern="1200" cap="none" spc="0" normalizeH="0" baseline="0" noProof="0" dirty="0">
                <a:ln>
                  <a:noFill/>
                </a:ln>
                <a:solidFill>
                  <a:srgbClr val="0088CB"/>
                </a:solidFill>
                <a:effectLst/>
                <a:uLnTx/>
                <a:uFillTx/>
                <a:latin typeface="Arial Black" panose="020B0A04020102020204" pitchFamily="34" charset="0"/>
                <a:ea typeface="+mn-ea"/>
                <a:cs typeface="+mn-cs"/>
              </a:rPr>
              <a:t>Ações</a:t>
            </a:r>
            <a:endParaRPr kumimoji="0" lang="pt-BR" sz="25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2200" b="0" i="0" u="none" strike="noStrike" kern="1200" cap="none" spc="0" normalizeH="0" baseline="0" noProof="0" dirty="0">
                <a:ln>
                  <a:noFill/>
                </a:ln>
                <a:solidFill>
                  <a:prstClr val="black"/>
                </a:solidFill>
                <a:effectLst/>
                <a:uLnTx/>
                <a:uFillTx/>
                <a:latin typeface="Calibri" panose="020F0502020204030204"/>
                <a:ea typeface="+mn-ea"/>
                <a:cs typeface="+mn-cs"/>
              </a:rPr>
              <a:t>Busca Ativa Escolar – Adesão ao Programa da UNICEF</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2200" b="0" i="0" u="none" strike="noStrike" kern="1200" cap="none" spc="0" normalizeH="0" baseline="0" noProof="0" dirty="0">
                <a:ln>
                  <a:noFill/>
                </a:ln>
                <a:solidFill>
                  <a:prstClr val="black"/>
                </a:solidFill>
                <a:effectLst/>
                <a:uLnTx/>
                <a:uFillTx/>
                <a:latin typeface="Calibri" panose="020F0502020204030204"/>
                <a:ea typeface="+mn-ea"/>
                <a:cs typeface="+mn-cs"/>
              </a:rPr>
              <a:t>Ações Sistematizadas de Monitoramento da Frequência Escolar</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BR"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Imagem 1">
            <a:extLst>
              <a:ext uri="{FF2B5EF4-FFF2-40B4-BE49-F238E27FC236}">
                <a16:creationId xmlns:a16="http://schemas.microsoft.com/office/drawing/2014/main" id="{AFAC8AD7-23FC-4DA6-9C77-669EE2B6A36B}"/>
              </a:ext>
            </a:extLst>
          </p:cNvPr>
          <p:cNvPicPr>
            <a:picLocks noChangeAspect="1"/>
          </p:cNvPicPr>
          <p:nvPr/>
        </p:nvPicPr>
        <p:blipFill>
          <a:blip r:embed="rId2"/>
          <a:stretch>
            <a:fillRect/>
          </a:stretch>
        </p:blipFill>
        <p:spPr>
          <a:xfrm>
            <a:off x="701465" y="2101353"/>
            <a:ext cx="720000" cy="720000"/>
          </a:xfrm>
          <a:prstGeom prst="rect">
            <a:avLst/>
          </a:prstGeom>
        </p:spPr>
      </p:pic>
      <p:pic>
        <p:nvPicPr>
          <p:cNvPr id="3" name="Imagem 2">
            <a:extLst>
              <a:ext uri="{FF2B5EF4-FFF2-40B4-BE49-F238E27FC236}">
                <a16:creationId xmlns:a16="http://schemas.microsoft.com/office/drawing/2014/main" id="{C840BE17-F76F-4A32-A726-EEE83D0240FD}"/>
              </a:ext>
            </a:extLst>
          </p:cNvPr>
          <p:cNvPicPr>
            <a:picLocks noChangeAspect="1"/>
          </p:cNvPicPr>
          <p:nvPr/>
        </p:nvPicPr>
        <p:blipFill rotWithShape="1">
          <a:blip r:embed="rId3"/>
          <a:srcRect l="6852" t="6425" r="6798" b="6827"/>
          <a:stretch/>
        </p:blipFill>
        <p:spPr>
          <a:xfrm>
            <a:off x="599692" y="3101768"/>
            <a:ext cx="716000" cy="720000"/>
          </a:xfrm>
          <a:prstGeom prst="flowChartConnector">
            <a:avLst/>
          </a:prstGeom>
        </p:spPr>
      </p:pic>
      <p:pic>
        <p:nvPicPr>
          <p:cNvPr id="5" name="Imagem 4">
            <a:extLst>
              <a:ext uri="{FF2B5EF4-FFF2-40B4-BE49-F238E27FC236}">
                <a16:creationId xmlns:a16="http://schemas.microsoft.com/office/drawing/2014/main" id="{2798EC2F-AA80-4F9F-BFBB-42E2FB562C5B}"/>
              </a:ext>
            </a:extLst>
          </p:cNvPr>
          <p:cNvPicPr>
            <a:picLocks noChangeAspect="1"/>
          </p:cNvPicPr>
          <p:nvPr/>
        </p:nvPicPr>
        <p:blipFill>
          <a:blip r:embed="rId4"/>
          <a:stretch>
            <a:fillRect/>
          </a:stretch>
        </p:blipFill>
        <p:spPr>
          <a:xfrm>
            <a:off x="539079" y="3837005"/>
            <a:ext cx="812150" cy="406075"/>
          </a:xfrm>
          <a:prstGeom prst="rect">
            <a:avLst/>
          </a:prstGeom>
        </p:spPr>
      </p:pic>
      <p:pic>
        <p:nvPicPr>
          <p:cNvPr id="6" name="Imagem 5">
            <a:extLst>
              <a:ext uri="{FF2B5EF4-FFF2-40B4-BE49-F238E27FC236}">
                <a16:creationId xmlns:a16="http://schemas.microsoft.com/office/drawing/2014/main" id="{7ED913FE-2A8C-4765-A194-48194C419730}"/>
              </a:ext>
            </a:extLst>
          </p:cNvPr>
          <p:cNvPicPr>
            <a:picLocks noChangeAspect="1"/>
          </p:cNvPicPr>
          <p:nvPr/>
        </p:nvPicPr>
        <p:blipFill>
          <a:blip r:embed="rId5"/>
          <a:stretch>
            <a:fillRect/>
          </a:stretch>
        </p:blipFill>
        <p:spPr>
          <a:xfrm>
            <a:off x="501411" y="5346627"/>
            <a:ext cx="990960" cy="723133"/>
          </a:xfrm>
          <a:prstGeom prst="rect">
            <a:avLst/>
          </a:prstGeom>
        </p:spPr>
      </p:pic>
      <p:pic>
        <p:nvPicPr>
          <p:cNvPr id="11" name="Imagem 10">
            <a:extLst>
              <a:ext uri="{FF2B5EF4-FFF2-40B4-BE49-F238E27FC236}">
                <a16:creationId xmlns:a16="http://schemas.microsoft.com/office/drawing/2014/main" id="{C59B024B-E6C2-4332-997B-2C0D2D82EC2F}"/>
              </a:ext>
            </a:extLst>
          </p:cNvPr>
          <p:cNvPicPr>
            <a:picLocks noChangeAspect="1"/>
          </p:cNvPicPr>
          <p:nvPr/>
        </p:nvPicPr>
        <p:blipFill>
          <a:blip r:embed="rId6"/>
          <a:stretch>
            <a:fillRect/>
          </a:stretch>
        </p:blipFill>
        <p:spPr>
          <a:xfrm>
            <a:off x="613735" y="4675516"/>
            <a:ext cx="782194" cy="598457"/>
          </a:xfrm>
          <a:prstGeom prst="rect">
            <a:avLst/>
          </a:prstGeom>
        </p:spPr>
      </p:pic>
      <p:pic>
        <p:nvPicPr>
          <p:cNvPr id="12" name="Imagem 11">
            <a:extLst>
              <a:ext uri="{FF2B5EF4-FFF2-40B4-BE49-F238E27FC236}">
                <a16:creationId xmlns:a16="http://schemas.microsoft.com/office/drawing/2014/main" id="{14C8E318-D7E4-40E9-A517-6F94CFE3E900}"/>
              </a:ext>
            </a:extLst>
          </p:cNvPr>
          <p:cNvPicPr>
            <a:picLocks noChangeAspect="1"/>
          </p:cNvPicPr>
          <p:nvPr/>
        </p:nvPicPr>
        <p:blipFill rotWithShape="1">
          <a:blip r:embed="rId7"/>
          <a:srcRect b="8594"/>
          <a:stretch/>
        </p:blipFill>
        <p:spPr>
          <a:xfrm>
            <a:off x="9299766" y="4142342"/>
            <a:ext cx="2656061" cy="2622013"/>
          </a:xfrm>
          <a:prstGeom prst="flowChartConnector">
            <a:avLst/>
          </a:prstGeom>
        </p:spPr>
      </p:pic>
      <p:sp>
        <p:nvSpPr>
          <p:cNvPr id="13" name="Retângulo: Cantos Arredondados 12">
            <a:extLst>
              <a:ext uri="{FF2B5EF4-FFF2-40B4-BE49-F238E27FC236}">
                <a16:creationId xmlns:a16="http://schemas.microsoft.com/office/drawing/2014/main" id="{8A5047EC-7912-4CA9-B1F1-D07150749821}"/>
              </a:ext>
            </a:extLst>
          </p:cNvPr>
          <p:cNvSpPr/>
          <p:nvPr/>
        </p:nvSpPr>
        <p:spPr>
          <a:xfrm>
            <a:off x="9915181" y="4748273"/>
            <a:ext cx="1718632" cy="143219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500" b="1" i="1" u="none" strike="noStrike" kern="1200" cap="none" spc="0" normalizeH="0" baseline="0" noProof="0" dirty="0">
                <a:ln>
                  <a:noFill/>
                </a:ln>
                <a:solidFill>
                  <a:prstClr val="black"/>
                </a:solidFill>
                <a:effectLst/>
                <a:uLnTx/>
                <a:uFillTx/>
                <a:latin typeface="Calibri" panose="020F0502020204030204"/>
                <a:ea typeface="+mn-ea"/>
                <a:cs typeface="+mn-cs"/>
              </a:rPr>
              <a:t>Acesso assegurado!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500" b="1" i="1" u="none" strike="noStrike" kern="1200" cap="none" spc="0" normalizeH="0" baseline="0" noProof="0" dirty="0">
                <a:ln>
                  <a:noFill/>
                </a:ln>
                <a:solidFill>
                  <a:prstClr val="black"/>
                </a:solidFill>
                <a:effectLst/>
                <a:uLnTx/>
                <a:uFillTx/>
                <a:latin typeface="Calibri" panose="020F0502020204030204"/>
                <a:ea typeface="+mn-ea"/>
                <a:cs typeface="+mn-cs"/>
              </a:rPr>
              <a:t>Desafio é a permanência!</a:t>
            </a:r>
            <a:endParaRPr kumimoji="0" lang="pt-BR" sz="15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Imagem 13">
            <a:extLst>
              <a:ext uri="{FF2B5EF4-FFF2-40B4-BE49-F238E27FC236}">
                <a16:creationId xmlns:a16="http://schemas.microsoft.com/office/drawing/2014/main" id="{C840BE17-F76F-4A32-A726-EEE83D0240FD}"/>
              </a:ext>
            </a:extLst>
          </p:cNvPr>
          <p:cNvPicPr>
            <a:picLocks noChangeAspect="1"/>
          </p:cNvPicPr>
          <p:nvPr/>
        </p:nvPicPr>
        <p:blipFill rotWithShape="1">
          <a:blip r:embed="rId3"/>
          <a:srcRect l="6852" t="6425" r="6798" b="6827"/>
          <a:stretch/>
        </p:blipFill>
        <p:spPr>
          <a:xfrm>
            <a:off x="228600" y="92977"/>
            <a:ext cx="1534613" cy="1543186"/>
          </a:xfrm>
          <a:prstGeom prst="flowChartConnector">
            <a:avLst/>
          </a:prstGeom>
        </p:spPr>
      </p:pic>
      <p:sp>
        <p:nvSpPr>
          <p:cNvPr id="15" name="CaixaDeTexto 14">
            <a:extLst>
              <a:ext uri="{FF2B5EF4-FFF2-40B4-BE49-F238E27FC236}">
                <a16:creationId xmlns:a16="http://schemas.microsoft.com/office/drawing/2014/main" id="{75B1412A-9CA1-442E-98FF-737D2A3C0534}"/>
              </a:ext>
            </a:extLst>
          </p:cNvPr>
          <p:cNvSpPr txBox="1"/>
          <p:nvPr/>
        </p:nvSpPr>
        <p:spPr>
          <a:xfrm>
            <a:off x="9940834" y="99528"/>
            <a:ext cx="239050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1" u="none" strike="noStrike" kern="1200" cap="none" spc="0" normalizeH="0" baseline="0" noProof="0" dirty="0">
                <a:ln>
                  <a:noFill/>
                </a:ln>
                <a:solidFill>
                  <a:prstClr val="white"/>
                </a:solidFill>
                <a:effectLst/>
                <a:uLnTx/>
                <a:uFillTx/>
                <a:latin typeface="Calibri" panose="020F0502020204030204"/>
                <a:ea typeface="+mn-ea"/>
                <a:cs typeface="+mn-cs"/>
              </a:rPr>
              <a:t>PME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1" u="none" strike="noStrike" kern="1200" cap="none" spc="0" normalizeH="0" baseline="0" noProof="0" dirty="0">
                <a:ln>
                  <a:noFill/>
                </a:ln>
                <a:solidFill>
                  <a:prstClr val="white"/>
                </a:solidFill>
                <a:effectLst/>
                <a:uLnTx/>
                <a:uFillTx/>
                <a:latin typeface="Calibri" panose="020F0502020204030204"/>
                <a:ea typeface="+mn-ea"/>
                <a:cs typeface="+mn-cs"/>
              </a:rPr>
              <a:t>2019-2020</a:t>
            </a:r>
          </a:p>
        </p:txBody>
      </p:sp>
    </p:spTree>
    <p:extLst>
      <p:ext uri="{BB962C8B-B14F-4D97-AF65-F5344CB8AC3E}">
        <p14:creationId xmlns:p14="http://schemas.microsoft.com/office/powerpoint/2010/main" val="34802522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72B2E7F-89D1-4BC0-9739-95AE7C0462DB}"/>
              </a:ext>
            </a:extLst>
          </p:cNvPr>
          <p:cNvSpPr/>
          <p:nvPr/>
        </p:nvSpPr>
        <p:spPr>
          <a:xfrm>
            <a:off x="0" y="0"/>
            <a:ext cx="12192000" cy="845389"/>
          </a:xfrm>
          <a:prstGeom prst="rect">
            <a:avLst/>
          </a:prstGeom>
          <a:solidFill>
            <a:srgbClr val="0A1A2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5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META 2 </a:t>
            </a:r>
            <a:endParaRPr kumimoji="0" lang="pt-BR" sz="25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5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INDICADOR 2B</a:t>
            </a:r>
          </a:p>
        </p:txBody>
      </p:sp>
      <p:sp>
        <p:nvSpPr>
          <p:cNvPr id="10" name="Retângulo: Cantos Arredondados 9">
            <a:extLst>
              <a:ext uri="{FF2B5EF4-FFF2-40B4-BE49-F238E27FC236}">
                <a16:creationId xmlns:a16="http://schemas.microsoft.com/office/drawing/2014/main" id="{80B7441F-F74F-4A48-8F77-F676F3E18493}"/>
              </a:ext>
            </a:extLst>
          </p:cNvPr>
          <p:cNvSpPr/>
          <p:nvPr/>
        </p:nvSpPr>
        <p:spPr>
          <a:xfrm>
            <a:off x="327804" y="1268089"/>
            <a:ext cx="11533517" cy="5046986"/>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2" name="Tabela 1"/>
          <p:cNvGraphicFramePr>
            <a:graphicFrameLocks noGrp="1"/>
          </p:cNvGraphicFramePr>
          <p:nvPr/>
        </p:nvGraphicFramePr>
        <p:xfrm>
          <a:off x="1290494" y="1310035"/>
          <a:ext cx="9663645" cy="1367846"/>
        </p:xfrm>
        <a:graphic>
          <a:graphicData uri="http://schemas.openxmlformats.org/drawingml/2006/table">
            <a:tbl>
              <a:tblPr firstRow="1" firstCol="1" bandRow="1">
                <a:tableStyleId>{5C22544A-7EE6-4342-B048-85BDC9FD1C3A}</a:tableStyleId>
              </a:tblPr>
              <a:tblGrid>
                <a:gridCol w="2572379">
                  <a:extLst>
                    <a:ext uri="{9D8B030D-6E8A-4147-A177-3AD203B41FA5}">
                      <a16:colId xmlns:a16="http://schemas.microsoft.com/office/drawing/2014/main" val="2506737834"/>
                    </a:ext>
                  </a:extLst>
                </a:gridCol>
                <a:gridCol w="3368351">
                  <a:extLst>
                    <a:ext uri="{9D8B030D-6E8A-4147-A177-3AD203B41FA5}">
                      <a16:colId xmlns:a16="http://schemas.microsoft.com/office/drawing/2014/main" val="1492187176"/>
                    </a:ext>
                  </a:extLst>
                </a:gridCol>
                <a:gridCol w="3722915">
                  <a:extLst>
                    <a:ext uri="{9D8B030D-6E8A-4147-A177-3AD203B41FA5}">
                      <a16:colId xmlns:a16="http://schemas.microsoft.com/office/drawing/2014/main" val="361097901"/>
                    </a:ext>
                  </a:extLst>
                </a:gridCol>
              </a:tblGrid>
              <a:tr h="360415">
                <a:tc>
                  <a:txBody>
                    <a:bodyPr/>
                    <a:lstStyle/>
                    <a:p>
                      <a:pPr marL="0" algn="ctr" defTabSz="914400" rtl="0" eaLnBrk="1" latinLnBrk="0" hangingPunct="1">
                        <a:lnSpc>
                          <a:spcPct val="107000"/>
                        </a:lnSpc>
                        <a:spcAft>
                          <a:spcPts val="800"/>
                        </a:spcAft>
                      </a:pPr>
                      <a:r>
                        <a:rPr lang="pt-BR" sz="11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INDICADOR 2B</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marL="0" algn="ctr" defTabSz="914400" rtl="0" eaLnBrk="1" latinLnBrk="0" hangingPunct="1">
                        <a:lnSpc>
                          <a:spcPct val="107000"/>
                        </a:lnSpc>
                        <a:spcAft>
                          <a:spcPts val="800"/>
                        </a:spcAft>
                      </a:pPr>
                      <a:r>
                        <a:rPr lang="pt-BR" sz="1100" b="1" kern="1200"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rPr>
                        <a:t>DISTORÇÃO</a:t>
                      </a:r>
                      <a:r>
                        <a:rPr lang="pt-BR" sz="11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IDADE-SÉRIE DO ENSINO </a:t>
                      </a:r>
                      <a:r>
                        <a:rPr lang="pt-BR" sz="1100" b="1" kern="1200"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rPr>
                        <a:t>FUNDAMENTAL</a:t>
                      </a:r>
                      <a:r>
                        <a:rPr lang="pt-BR" sz="11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1100" b="1" kern="1200"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pt-BR" sz="1200" b="1" u="sng" kern="1200"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rPr>
                        <a:t>ANOS INICIAIS</a:t>
                      </a:r>
                      <a:r>
                        <a:rPr lang="pt-BR" sz="1100" b="1" kern="1200"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pt-BR"/>
                    </a:p>
                  </a:txBody>
                  <a:tcPr/>
                </a:tc>
                <a:extLst>
                  <a:ext uri="{0D108BD9-81ED-4DB2-BD59-A6C34878D82A}">
                    <a16:rowId xmlns:a16="http://schemas.microsoft.com/office/drawing/2014/main" val="2646640707"/>
                  </a:ext>
                </a:extLst>
              </a:tr>
              <a:tr h="578802">
                <a:tc>
                  <a:txBody>
                    <a:bodyPr/>
                    <a:lstStyle/>
                    <a:p>
                      <a:pPr marL="0" algn="ctr" defTabSz="914400" rtl="0" eaLnBrk="1" latinLnBrk="0" hangingPunct="1">
                        <a:lnSpc>
                          <a:spcPct val="107000"/>
                        </a:lnSpc>
                        <a:spcAft>
                          <a:spcPts val="800"/>
                        </a:spcAft>
                      </a:pPr>
                      <a:r>
                        <a:rPr lang="pt-BR" sz="11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PREVISTA PARA O PERÍODO</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ct val="107000"/>
                        </a:lnSpc>
                        <a:spcAft>
                          <a:spcPts val="800"/>
                        </a:spcAft>
                      </a:pPr>
                      <a:r>
                        <a:rPr lang="pt-BR" sz="11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ALCANÇADA NO PERÍODO</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ct val="107000"/>
                        </a:lnSpc>
                        <a:spcAft>
                          <a:spcPts val="800"/>
                        </a:spcAft>
                      </a:pPr>
                      <a:r>
                        <a:rPr lang="pt-BR" sz="11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FONTE DO INDICADOR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52656285"/>
                  </a:ext>
                </a:extLst>
              </a:tr>
              <a:tr h="428629">
                <a:tc>
                  <a:txBody>
                    <a:bodyPr/>
                    <a:lstStyle/>
                    <a:p>
                      <a:pPr algn="ctr">
                        <a:lnSpc>
                          <a:spcPct val="107000"/>
                        </a:lnSpc>
                        <a:spcAft>
                          <a:spcPts val="0"/>
                        </a:spcAft>
                      </a:pPr>
                      <a:r>
                        <a:rPr lang="pt-BR" sz="1100" dirty="0">
                          <a:solidFill>
                            <a:schemeClr val="tx1"/>
                          </a:solidFill>
                          <a:effectLst/>
                          <a:latin typeface="Times New Roman" panose="02020603050405020304" pitchFamily="18" charset="0"/>
                          <a:cs typeface="Times New Roman" panose="02020603050405020304" pitchFamily="18" charset="0"/>
                        </a:rPr>
                        <a:t>&lt; 5%</a:t>
                      </a:r>
                      <a:endParaRPr lang="pt-BR"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pt-BR" sz="1100" dirty="0">
                          <a:effectLst/>
                          <a:latin typeface="Times New Roman" panose="02020603050405020304" pitchFamily="18" charset="0"/>
                          <a:cs typeface="Times New Roman" panose="02020603050405020304" pitchFamily="18" charset="0"/>
                        </a:rPr>
                        <a:t>4,0%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pt-BR" sz="1100" dirty="0">
                          <a:effectLst/>
                          <a:latin typeface="Times New Roman" panose="02020603050405020304" pitchFamily="18" charset="0"/>
                          <a:cs typeface="Times New Roman" panose="02020603050405020304" pitchFamily="18" charset="0"/>
                        </a:rPr>
                        <a:t>Microdados do Censo Escolar da Educação Básica INEP</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87006958"/>
                  </a:ext>
                </a:extLst>
              </a:tr>
            </a:tbl>
          </a:graphicData>
        </a:graphic>
      </p:graphicFrame>
      <p:sp>
        <p:nvSpPr>
          <p:cNvPr id="3" name="CaixaDeTexto 2"/>
          <p:cNvSpPr txBox="1"/>
          <p:nvPr/>
        </p:nvSpPr>
        <p:spPr>
          <a:xfrm>
            <a:off x="1284267" y="2665306"/>
            <a:ext cx="9663645" cy="276999"/>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 cada 100 alunos, aproximadamente 4 estavam com atraso de 2 anos ou mais</a:t>
            </a:r>
          </a:p>
        </p:txBody>
      </p:sp>
      <p:graphicFrame>
        <p:nvGraphicFramePr>
          <p:cNvPr id="13" name="Chart 7" title="Gráfico"/>
          <p:cNvGraphicFramePr>
            <a:graphicFrameLocks/>
          </p:cNvGraphicFramePr>
          <p:nvPr/>
        </p:nvGraphicFramePr>
        <p:xfrm>
          <a:off x="3308465" y="3025024"/>
          <a:ext cx="5320838" cy="3290051"/>
        </p:xfrm>
        <a:graphic>
          <a:graphicData uri="http://schemas.openxmlformats.org/drawingml/2006/chart">
            <c:chart xmlns:c="http://schemas.openxmlformats.org/drawingml/2006/chart" xmlns:r="http://schemas.openxmlformats.org/officeDocument/2006/relationships" r:id="rId2"/>
          </a:graphicData>
        </a:graphic>
      </p:graphicFrame>
      <p:sp>
        <p:nvSpPr>
          <p:cNvPr id="5" name="CaixaDeTexto 4"/>
          <p:cNvSpPr txBox="1"/>
          <p:nvPr/>
        </p:nvSpPr>
        <p:spPr>
          <a:xfrm>
            <a:off x="9940834" y="99528"/>
            <a:ext cx="239050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1" u="none" strike="noStrike" kern="1200" cap="none" spc="0" normalizeH="0" baseline="0" noProof="0" dirty="0">
                <a:ln>
                  <a:noFill/>
                </a:ln>
                <a:solidFill>
                  <a:prstClr val="white"/>
                </a:solidFill>
                <a:effectLst/>
                <a:uLnTx/>
                <a:uFillTx/>
                <a:latin typeface="Calibri" panose="020F0502020204030204"/>
                <a:ea typeface="+mn-ea"/>
                <a:cs typeface="+mn-cs"/>
              </a:rPr>
              <a:t>PME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1" u="none" strike="noStrike" kern="1200" cap="none" spc="0" normalizeH="0" baseline="0" noProof="0" dirty="0">
                <a:ln>
                  <a:noFill/>
                </a:ln>
                <a:solidFill>
                  <a:prstClr val="white"/>
                </a:solidFill>
                <a:effectLst/>
                <a:uLnTx/>
                <a:uFillTx/>
                <a:latin typeface="Calibri" panose="020F0502020204030204"/>
                <a:ea typeface="+mn-ea"/>
                <a:cs typeface="+mn-cs"/>
              </a:rPr>
              <a:t>2019-2020</a:t>
            </a:r>
          </a:p>
        </p:txBody>
      </p:sp>
      <p:pic>
        <p:nvPicPr>
          <p:cNvPr id="4" name="Imagem 3">
            <a:extLst>
              <a:ext uri="{FF2B5EF4-FFF2-40B4-BE49-F238E27FC236}">
                <a16:creationId xmlns:a16="http://schemas.microsoft.com/office/drawing/2014/main" id="{5872FC47-969C-4997-9B5E-F85BE8ECDAFA}"/>
              </a:ext>
            </a:extLst>
          </p:cNvPr>
          <p:cNvPicPr>
            <a:picLocks noChangeAspect="1"/>
          </p:cNvPicPr>
          <p:nvPr/>
        </p:nvPicPr>
        <p:blipFill>
          <a:blip r:embed="rId3"/>
          <a:stretch>
            <a:fillRect/>
          </a:stretch>
        </p:blipFill>
        <p:spPr>
          <a:xfrm>
            <a:off x="304800" y="145142"/>
            <a:ext cx="1324429" cy="1324429"/>
          </a:xfrm>
          <a:prstGeom prst="rect">
            <a:avLst/>
          </a:prstGeom>
        </p:spPr>
      </p:pic>
    </p:spTree>
    <p:extLst>
      <p:ext uri="{BB962C8B-B14F-4D97-AF65-F5344CB8AC3E}">
        <p14:creationId xmlns:p14="http://schemas.microsoft.com/office/powerpoint/2010/main" val="15146830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72B2E7F-89D1-4BC0-9739-95AE7C0462DB}"/>
              </a:ext>
            </a:extLst>
          </p:cNvPr>
          <p:cNvSpPr/>
          <p:nvPr/>
        </p:nvSpPr>
        <p:spPr>
          <a:xfrm>
            <a:off x="0" y="0"/>
            <a:ext cx="12192000" cy="845389"/>
          </a:xfrm>
          <a:prstGeom prst="rect">
            <a:avLst/>
          </a:prstGeom>
          <a:solidFill>
            <a:srgbClr val="0A1A2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5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META 2 </a:t>
            </a:r>
            <a:endParaRPr kumimoji="0" lang="pt-BR" sz="25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5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INDICADOR 2B</a:t>
            </a:r>
          </a:p>
        </p:txBody>
      </p:sp>
      <p:sp>
        <p:nvSpPr>
          <p:cNvPr id="10" name="Retângulo: Cantos Arredondados 9">
            <a:extLst>
              <a:ext uri="{FF2B5EF4-FFF2-40B4-BE49-F238E27FC236}">
                <a16:creationId xmlns:a16="http://schemas.microsoft.com/office/drawing/2014/main" id="{80B7441F-F74F-4A48-8F77-F676F3E18493}"/>
              </a:ext>
            </a:extLst>
          </p:cNvPr>
          <p:cNvSpPr/>
          <p:nvPr/>
        </p:nvSpPr>
        <p:spPr>
          <a:xfrm>
            <a:off x="327804" y="1268089"/>
            <a:ext cx="11533517" cy="5046986"/>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8" name="Tabela 7"/>
          <p:cNvGraphicFramePr>
            <a:graphicFrameLocks noGrp="1"/>
          </p:cNvGraphicFramePr>
          <p:nvPr>
            <p:extLst/>
          </p:nvPr>
        </p:nvGraphicFramePr>
        <p:xfrm>
          <a:off x="1192827" y="1361319"/>
          <a:ext cx="9663645" cy="1367846"/>
        </p:xfrm>
        <a:graphic>
          <a:graphicData uri="http://schemas.openxmlformats.org/drawingml/2006/table">
            <a:tbl>
              <a:tblPr firstRow="1" firstCol="1" bandRow="1">
                <a:tableStyleId>{5C22544A-7EE6-4342-B048-85BDC9FD1C3A}</a:tableStyleId>
              </a:tblPr>
              <a:tblGrid>
                <a:gridCol w="2572379">
                  <a:extLst>
                    <a:ext uri="{9D8B030D-6E8A-4147-A177-3AD203B41FA5}">
                      <a16:colId xmlns:a16="http://schemas.microsoft.com/office/drawing/2014/main" val="2506737834"/>
                    </a:ext>
                  </a:extLst>
                </a:gridCol>
                <a:gridCol w="3368351">
                  <a:extLst>
                    <a:ext uri="{9D8B030D-6E8A-4147-A177-3AD203B41FA5}">
                      <a16:colId xmlns:a16="http://schemas.microsoft.com/office/drawing/2014/main" val="1492187176"/>
                    </a:ext>
                  </a:extLst>
                </a:gridCol>
                <a:gridCol w="3722915">
                  <a:extLst>
                    <a:ext uri="{9D8B030D-6E8A-4147-A177-3AD203B41FA5}">
                      <a16:colId xmlns:a16="http://schemas.microsoft.com/office/drawing/2014/main" val="361097901"/>
                    </a:ext>
                  </a:extLst>
                </a:gridCol>
              </a:tblGrid>
              <a:tr h="360415">
                <a:tc>
                  <a:txBody>
                    <a:bodyPr/>
                    <a:lstStyle/>
                    <a:p>
                      <a:pPr marL="0" algn="ctr" defTabSz="914400" rtl="0" eaLnBrk="1" latinLnBrk="0" hangingPunct="1">
                        <a:lnSpc>
                          <a:spcPct val="107000"/>
                        </a:lnSpc>
                        <a:spcAft>
                          <a:spcPts val="800"/>
                        </a:spcAft>
                      </a:pPr>
                      <a:r>
                        <a:rPr lang="pt-BR" sz="11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INDICADOR 2B</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marL="0" algn="ctr" defTabSz="914400" rtl="0" eaLnBrk="1" latinLnBrk="0" hangingPunct="1">
                        <a:lnSpc>
                          <a:spcPct val="107000"/>
                        </a:lnSpc>
                        <a:spcAft>
                          <a:spcPts val="800"/>
                        </a:spcAft>
                      </a:pPr>
                      <a:r>
                        <a:rPr lang="pt-BR" sz="1100" b="1" kern="1200"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rPr>
                        <a:t>DISTORÇÃO</a:t>
                      </a:r>
                      <a:r>
                        <a:rPr lang="pt-BR" sz="11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IDADE-SÉRIE DO ENSINO </a:t>
                      </a:r>
                      <a:r>
                        <a:rPr lang="pt-BR" sz="1100" b="1" kern="1200"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rPr>
                        <a:t>FUNDAMENTAL (</a:t>
                      </a:r>
                      <a:r>
                        <a:rPr lang="pt-BR" sz="1200" b="1" u="sng" kern="1200"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rPr>
                        <a:t>ANOS FINAIS</a:t>
                      </a:r>
                      <a:r>
                        <a:rPr lang="pt-BR" sz="1100" b="1" kern="1200"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pt-BR"/>
                    </a:p>
                  </a:txBody>
                  <a:tcPr/>
                </a:tc>
                <a:extLst>
                  <a:ext uri="{0D108BD9-81ED-4DB2-BD59-A6C34878D82A}">
                    <a16:rowId xmlns:a16="http://schemas.microsoft.com/office/drawing/2014/main" val="2646640707"/>
                  </a:ext>
                </a:extLst>
              </a:tr>
              <a:tr h="578802">
                <a:tc>
                  <a:txBody>
                    <a:bodyPr/>
                    <a:lstStyle/>
                    <a:p>
                      <a:pPr marL="0" algn="ctr" defTabSz="914400" rtl="0" eaLnBrk="1" latinLnBrk="0" hangingPunct="1">
                        <a:lnSpc>
                          <a:spcPct val="107000"/>
                        </a:lnSpc>
                        <a:spcAft>
                          <a:spcPts val="800"/>
                        </a:spcAft>
                      </a:pPr>
                      <a:r>
                        <a:rPr lang="pt-BR" sz="11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PREVISTA PARA O PERÍODO</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ct val="107000"/>
                        </a:lnSpc>
                        <a:spcAft>
                          <a:spcPts val="800"/>
                        </a:spcAft>
                      </a:pPr>
                      <a:r>
                        <a:rPr lang="pt-BR" sz="11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ALCANÇADA NO PERÍODO</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ct val="107000"/>
                        </a:lnSpc>
                        <a:spcAft>
                          <a:spcPts val="800"/>
                        </a:spcAft>
                      </a:pPr>
                      <a:r>
                        <a:rPr lang="pt-BR" sz="11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FONTE DO INDICADOR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52656285"/>
                  </a:ext>
                </a:extLst>
              </a:tr>
              <a:tr h="428629">
                <a:tc>
                  <a:txBody>
                    <a:bodyPr/>
                    <a:lstStyle/>
                    <a:p>
                      <a:pPr algn="ctr">
                        <a:lnSpc>
                          <a:spcPct val="107000"/>
                        </a:lnSpc>
                        <a:spcAft>
                          <a:spcPts val="0"/>
                        </a:spcAft>
                      </a:pPr>
                      <a:r>
                        <a:rPr lang="pt-BR" sz="1100" dirty="0">
                          <a:solidFill>
                            <a:schemeClr val="tx1"/>
                          </a:solidFill>
                          <a:effectLst/>
                          <a:latin typeface="Times New Roman" panose="02020603050405020304" pitchFamily="18" charset="0"/>
                          <a:cs typeface="Times New Roman" panose="02020603050405020304" pitchFamily="18" charset="0"/>
                        </a:rPr>
                        <a:t>&lt; 5%</a:t>
                      </a:r>
                      <a:endParaRPr lang="pt-BR"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pt-BR" sz="1100" dirty="0">
                          <a:effectLst/>
                          <a:latin typeface="Times New Roman" panose="02020603050405020304" pitchFamily="18" charset="0"/>
                          <a:cs typeface="Times New Roman" panose="02020603050405020304" pitchFamily="18" charset="0"/>
                        </a:rPr>
                        <a:t>11,0%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pt-BR" sz="1100" dirty="0">
                          <a:effectLst/>
                          <a:latin typeface="Times New Roman" panose="02020603050405020304" pitchFamily="18" charset="0"/>
                          <a:cs typeface="Times New Roman" panose="02020603050405020304" pitchFamily="18" charset="0"/>
                        </a:rPr>
                        <a:t>Microdados do Censo Escolar da Educação Básica INEP</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87006958"/>
                  </a:ext>
                </a:extLst>
              </a:tr>
            </a:tbl>
          </a:graphicData>
        </a:graphic>
      </p:graphicFrame>
      <p:graphicFrame>
        <p:nvGraphicFramePr>
          <p:cNvPr id="13" name="Chart 7" title="Gráfico"/>
          <p:cNvGraphicFramePr>
            <a:graphicFrameLocks/>
          </p:cNvGraphicFramePr>
          <p:nvPr/>
        </p:nvGraphicFramePr>
        <p:xfrm>
          <a:off x="2817604" y="2871827"/>
          <a:ext cx="5337873" cy="3300585"/>
        </p:xfrm>
        <a:graphic>
          <a:graphicData uri="http://schemas.openxmlformats.org/drawingml/2006/chart">
            <c:chart xmlns:c="http://schemas.openxmlformats.org/drawingml/2006/chart" xmlns:r="http://schemas.openxmlformats.org/officeDocument/2006/relationships" r:id="rId2"/>
          </a:graphicData>
        </a:graphic>
      </p:graphicFrame>
      <p:sp>
        <p:nvSpPr>
          <p:cNvPr id="9" name="CaixaDeTexto 8">
            <a:extLst>
              <a:ext uri="{FF2B5EF4-FFF2-40B4-BE49-F238E27FC236}">
                <a16:creationId xmlns:a16="http://schemas.microsoft.com/office/drawing/2014/main" id="{C6485795-381F-4FBF-911E-4DB6C43CF99C}"/>
              </a:ext>
            </a:extLst>
          </p:cNvPr>
          <p:cNvSpPr txBox="1"/>
          <p:nvPr/>
        </p:nvSpPr>
        <p:spPr>
          <a:xfrm>
            <a:off x="9940834" y="99528"/>
            <a:ext cx="239050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1" u="none" strike="noStrike" kern="1200" cap="none" spc="0" normalizeH="0" baseline="0" noProof="0" dirty="0">
                <a:ln>
                  <a:noFill/>
                </a:ln>
                <a:solidFill>
                  <a:prstClr val="white"/>
                </a:solidFill>
                <a:effectLst/>
                <a:uLnTx/>
                <a:uFillTx/>
                <a:latin typeface="Calibri" panose="020F0502020204030204"/>
                <a:ea typeface="+mn-ea"/>
                <a:cs typeface="+mn-cs"/>
              </a:rPr>
              <a:t>PME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1" u="none" strike="noStrike" kern="1200" cap="none" spc="0" normalizeH="0" baseline="0" noProof="0" dirty="0">
                <a:ln>
                  <a:noFill/>
                </a:ln>
                <a:solidFill>
                  <a:prstClr val="white"/>
                </a:solidFill>
                <a:effectLst/>
                <a:uLnTx/>
                <a:uFillTx/>
                <a:latin typeface="Calibri" panose="020F0502020204030204"/>
                <a:ea typeface="+mn-ea"/>
                <a:cs typeface="+mn-cs"/>
              </a:rPr>
              <a:t>2019-2020</a:t>
            </a:r>
          </a:p>
        </p:txBody>
      </p:sp>
      <p:pic>
        <p:nvPicPr>
          <p:cNvPr id="11" name="Imagem 10">
            <a:extLst>
              <a:ext uri="{FF2B5EF4-FFF2-40B4-BE49-F238E27FC236}">
                <a16:creationId xmlns:a16="http://schemas.microsoft.com/office/drawing/2014/main" id="{69272664-A560-4EBF-866C-A24C3B2802A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17153" t="254" r="17154" b="-254"/>
          <a:stretch/>
        </p:blipFill>
        <p:spPr>
          <a:xfrm>
            <a:off x="275770" y="130628"/>
            <a:ext cx="1074463" cy="1090386"/>
          </a:xfrm>
          <a:prstGeom prst="flowChartConnector">
            <a:avLst/>
          </a:prstGeom>
        </p:spPr>
      </p:pic>
    </p:spTree>
    <p:extLst>
      <p:ext uri="{BB962C8B-B14F-4D97-AF65-F5344CB8AC3E}">
        <p14:creationId xmlns:p14="http://schemas.microsoft.com/office/powerpoint/2010/main" val="42931318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C4771E15-72AC-4DD5-8F87-36621EE77E0E}"/>
              </a:ext>
            </a:extLst>
          </p:cNvPr>
          <p:cNvPicPr>
            <a:picLocks noChangeAspect="1"/>
          </p:cNvPicPr>
          <p:nvPr/>
        </p:nvPicPr>
        <p:blipFill rotWithShape="1">
          <a:blip r:embed="rId2">
            <a:extLst>
              <a:ext uri="{28A0092B-C50C-407E-A947-70E740481C1C}">
                <a14:useLocalDpi xmlns:a14="http://schemas.microsoft.com/office/drawing/2010/main" val="0"/>
              </a:ext>
            </a:extLst>
          </a:blip>
          <a:srcRect b="74519"/>
          <a:stretch/>
        </p:blipFill>
        <p:spPr>
          <a:xfrm>
            <a:off x="0" y="0"/>
            <a:ext cx="12192000" cy="3209026"/>
          </a:xfrm>
          <a:prstGeom prst="rect">
            <a:avLst/>
          </a:prstGeom>
        </p:spPr>
      </p:pic>
      <p:pic>
        <p:nvPicPr>
          <p:cNvPr id="6" name="Imagem 5">
            <a:extLst>
              <a:ext uri="{FF2B5EF4-FFF2-40B4-BE49-F238E27FC236}">
                <a16:creationId xmlns:a16="http://schemas.microsoft.com/office/drawing/2014/main" id="{CBE9D8CB-FFEF-4B87-89D4-69D9CCE185D3}"/>
              </a:ext>
            </a:extLst>
          </p:cNvPr>
          <p:cNvPicPr>
            <a:picLocks noChangeAspect="1"/>
          </p:cNvPicPr>
          <p:nvPr/>
        </p:nvPicPr>
        <p:blipFill rotWithShape="1">
          <a:blip r:embed="rId2">
            <a:extLst>
              <a:ext uri="{28A0092B-C50C-407E-A947-70E740481C1C}">
                <a14:useLocalDpi xmlns:a14="http://schemas.microsoft.com/office/drawing/2010/main" val="0"/>
              </a:ext>
            </a:extLst>
          </a:blip>
          <a:srcRect t="78291" b="540"/>
          <a:stretch/>
        </p:blipFill>
        <p:spPr>
          <a:xfrm>
            <a:off x="0" y="4804913"/>
            <a:ext cx="12192000" cy="2053087"/>
          </a:xfrm>
          <a:prstGeom prst="rect">
            <a:avLst/>
          </a:prstGeom>
        </p:spPr>
      </p:pic>
      <p:sp>
        <p:nvSpPr>
          <p:cNvPr id="9" name="CaixaDeTexto 8">
            <a:extLst>
              <a:ext uri="{FF2B5EF4-FFF2-40B4-BE49-F238E27FC236}">
                <a16:creationId xmlns:a16="http://schemas.microsoft.com/office/drawing/2014/main" id="{27875DBE-CA81-4F3C-AE82-B3523E6980D6}"/>
              </a:ext>
            </a:extLst>
          </p:cNvPr>
          <p:cNvSpPr txBox="1"/>
          <p:nvPr/>
        </p:nvSpPr>
        <p:spPr>
          <a:xfrm>
            <a:off x="4715955" y="5490890"/>
            <a:ext cx="5304346" cy="1169551"/>
          </a:xfrm>
          <a:prstGeom prst="rect">
            <a:avLst/>
          </a:prstGeom>
          <a:noFill/>
        </p:spPr>
        <p:txBody>
          <a:bodyPr wrap="square" rtlCol="0">
            <a:spAutoFit/>
          </a:bodyPr>
          <a:lstStyle/>
          <a:p>
            <a:pPr algn="just"/>
            <a:r>
              <a:rPr lang="pt-BR" sz="1400" b="1" dirty="0">
                <a:solidFill>
                  <a:schemeClr val="bg1"/>
                </a:solidFill>
              </a:rPr>
              <a:t>ODS 4 – META 4.2: </a:t>
            </a:r>
            <a:r>
              <a:rPr lang="pt-BR" sz="1400" dirty="0">
                <a:solidFill>
                  <a:schemeClr val="bg1"/>
                </a:solidFill>
              </a:rPr>
              <a:t>Até 2030, assegurar a todas as meninas e meninos o desenvolvimento integral na primeira infância, acesso a cuidados e à educação infantil de qualidade, de modo que estejam preparados para o ensino fundamental.</a:t>
            </a:r>
          </a:p>
          <a:p>
            <a:endParaRPr lang="pt-BR" sz="1400" dirty="0"/>
          </a:p>
        </p:txBody>
      </p:sp>
      <p:sp>
        <p:nvSpPr>
          <p:cNvPr id="7" name="CaixaDeTexto 6">
            <a:extLst>
              <a:ext uri="{FF2B5EF4-FFF2-40B4-BE49-F238E27FC236}">
                <a16:creationId xmlns:a16="http://schemas.microsoft.com/office/drawing/2014/main" id="{91E73C37-2262-4B98-9748-833E8DDAF646}"/>
              </a:ext>
            </a:extLst>
          </p:cNvPr>
          <p:cNvSpPr txBox="1"/>
          <p:nvPr/>
        </p:nvSpPr>
        <p:spPr>
          <a:xfrm>
            <a:off x="1338532" y="1898700"/>
            <a:ext cx="9514936" cy="42165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srgbClr val="0088CB"/>
                </a:solidFill>
                <a:effectLst/>
                <a:uLnTx/>
                <a:uFillTx/>
                <a:latin typeface="Arial Black" panose="020B0A04020102020204" pitchFamily="34" charset="0"/>
                <a:ea typeface="+mn-ea"/>
                <a:cs typeface="+mn-cs"/>
              </a:rPr>
              <a:t>SUMÁRIO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ctr" defTabSz="914400" rtl="0" eaLnBrk="1" fontAlgn="auto" latinLnBrk="0" hangingPunct="1">
              <a:lnSpc>
                <a:spcPct val="200000"/>
              </a:lnSpc>
              <a:spcBef>
                <a:spcPts val="0"/>
              </a:spcBef>
              <a:spcAft>
                <a:spcPts val="0"/>
              </a:spcAft>
              <a:buClrTx/>
              <a:buSzTx/>
              <a:buFontTx/>
              <a:buAutoNum type="arabicPeriod"/>
              <a:tabLst/>
              <a:defRPr/>
            </a:pPr>
            <a:r>
              <a:rPr kumimoji="0" lang="pt-BR" sz="2500" b="1" i="0" u="none" strike="noStrike" kern="1200" cap="none" spc="0" normalizeH="0" baseline="0" noProof="0" dirty="0">
                <a:ln>
                  <a:noFill/>
                </a:ln>
                <a:solidFill>
                  <a:prstClr val="black"/>
                </a:solidFill>
                <a:effectLst/>
                <a:uLnTx/>
                <a:uFillTx/>
                <a:latin typeface="Calibri" panose="020F0502020204030204"/>
                <a:ea typeface="+mn-ea"/>
                <a:cs typeface="+mn-cs"/>
              </a:rPr>
              <a:t>INTRODUÇÃO </a:t>
            </a:r>
          </a:p>
          <a:p>
            <a:pPr marL="342900" marR="0" lvl="0" indent="-342900" algn="ctr" defTabSz="914400" rtl="0" eaLnBrk="1" fontAlgn="auto" latinLnBrk="0" hangingPunct="1">
              <a:lnSpc>
                <a:spcPct val="200000"/>
              </a:lnSpc>
              <a:spcBef>
                <a:spcPts val="0"/>
              </a:spcBef>
              <a:spcAft>
                <a:spcPts val="0"/>
              </a:spcAft>
              <a:buClrTx/>
              <a:buSzTx/>
              <a:buFontTx/>
              <a:buAutoNum type="arabicPeriod"/>
              <a:tabLst/>
              <a:defRPr/>
            </a:pPr>
            <a:r>
              <a:rPr kumimoji="0" lang="pt-BR" sz="2500" b="1" i="0" u="none" strike="noStrike" kern="1200" cap="none" spc="0" normalizeH="0" baseline="0" noProof="0" dirty="0">
                <a:ln>
                  <a:noFill/>
                </a:ln>
                <a:solidFill>
                  <a:prstClr val="black"/>
                </a:solidFill>
                <a:effectLst/>
                <a:uLnTx/>
                <a:uFillTx/>
                <a:latin typeface="Calibri" panose="020F0502020204030204"/>
                <a:ea typeface="+mn-ea"/>
                <a:cs typeface="+mn-cs"/>
              </a:rPr>
              <a:t>HISTÓRICO</a:t>
            </a:r>
          </a:p>
          <a:p>
            <a:pPr marL="342900" marR="0" lvl="0" indent="-342900" algn="ctr" defTabSz="914400" rtl="0" eaLnBrk="1" fontAlgn="auto" latinLnBrk="0" hangingPunct="1">
              <a:lnSpc>
                <a:spcPct val="200000"/>
              </a:lnSpc>
              <a:spcBef>
                <a:spcPts val="0"/>
              </a:spcBef>
              <a:spcAft>
                <a:spcPts val="0"/>
              </a:spcAft>
              <a:buClrTx/>
              <a:buSzTx/>
              <a:buFontTx/>
              <a:buAutoNum type="arabicPeriod"/>
              <a:tabLst/>
              <a:defRPr/>
            </a:pPr>
            <a:r>
              <a:rPr kumimoji="0" lang="pt-BR" sz="2500" b="1" i="0" u="none" strike="noStrike" kern="1200" cap="none" spc="0" normalizeH="0" baseline="0" noProof="0" dirty="0">
                <a:ln>
                  <a:noFill/>
                </a:ln>
                <a:solidFill>
                  <a:prstClr val="black"/>
                </a:solidFill>
                <a:effectLst/>
                <a:uLnTx/>
                <a:uFillTx/>
                <a:latin typeface="Calibri" panose="020F0502020204030204"/>
                <a:ea typeface="+mn-ea"/>
                <a:cs typeface="+mn-cs"/>
              </a:rPr>
              <a:t>METODOLOGIA DO MONITORAMENTO</a:t>
            </a:r>
          </a:p>
          <a:p>
            <a:pPr marL="342900" marR="0" lvl="0" indent="-342900" algn="ctr" defTabSz="914400" rtl="0" eaLnBrk="1" fontAlgn="auto" latinLnBrk="0" hangingPunct="1">
              <a:lnSpc>
                <a:spcPct val="200000"/>
              </a:lnSpc>
              <a:spcBef>
                <a:spcPts val="0"/>
              </a:spcBef>
              <a:spcAft>
                <a:spcPts val="0"/>
              </a:spcAft>
              <a:buClrTx/>
              <a:buSzTx/>
              <a:buFontTx/>
              <a:buAutoNum type="arabicPeriod"/>
              <a:tabLst/>
              <a:defRPr/>
            </a:pPr>
            <a:r>
              <a:rPr kumimoji="0" lang="pt-BR" sz="2500" b="1" i="0" u="none" strike="noStrike" kern="1200" cap="none" spc="0" normalizeH="0" baseline="0" noProof="0" dirty="0">
                <a:ln>
                  <a:noFill/>
                </a:ln>
                <a:solidFill>
                  <a:prstClr val="black"/>
                </a:solidFill>
                <a:effectLst/>
                <a:uLnTx/>
                <a:uFillTx/>
                <a:latin typeface="Calibri" panose="020F0502020204030204"/>
                <a:ea typeface="+mn-ea"/>
                <a:cs typeface="+mn-cs"/>
              </a:rPr>
              <a:t>METAS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343331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72B2E7F-89D1-4BC0-9739-95AE7C0462DB}"/>
              </a:ext>
            </a:extLst>
          </p:cNvPr>
          <p:cNvSpPr/>
          <p:nvPr/>
        </p:nvSpPr>
        <p:spPr>
          <a:xfrm>
            <a:off x="0" y="0"/>
            <a:ext cx="12192000" cy="845389"/>
          </a:xfrm>
          <a:prstGeom prst="rect">
            <a:avLst/>
          </a:prstGeom>
          <a:solidFill>
            <a:srgbClr val="0A1A2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5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META 2 </a:t>
            </a:r>
            <a:endParaRPr kumimoji="0" lang="pt-BR" sz="25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5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INDICADOR 2B</a:t>
            </a:r>
          </a:p>
        </p:txBody>
      </p:sp>
      <p:sp>
        <p:nvSpPr>
          <p:cNvPr id="10" name="Retângulo: Cantos Arredondados 9">
            <a:extLst>
              <a:ext uri="{FF2B5EF4-FFF2-40B4-BE49-F238E27FC236}">
                <a16:creationId xmlns:a16="http://schemas.microsoft.com/office/drawing/2014/main" id="{80B7441F-F74F-4A48-8F77-F676F3E18493}"/>
              </a:ext>
            </a:extLst>
          </p:cNvPr>
          <p:cNvSpPr/>
          <p:nvPr/>
        </p:nvSpPr>
        <p:spPr>
          <a:xfrm>
            <a:off x="327804" y="1268089"/>
            <a:ext cx="11533517" cy="5046986"/>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1" name="Tabela 10"/>
          <p:cNvGraphicFramePr>
            <a:graphicFrameLocks noGrp="1"/>
          </p:cNvGraphicFramePr>
          <p:nvPr>
            <p:extLst/>
          </p:nvPr>
        </p:nvGraphicFramePr>
        <p:xfrm>
          <a:off x="1145038" y="1398020"/>
          <a:ext cx="9663645" cy="1367846"/>
        </p:xfrm>
        <a:graphic>
          <a:graphicData uri="http://schemas.openxmlformats.org/drawingml/2006/table">
            <a:tbl>
              <a:tblPr firstRow="1" firstCol="1" bandRow="1">
                <a:tableStyleId>{5C22544A-7EE6-4342-B048-85BDC9FD1C3A}</a:tableStyleId>
              </a:tblPr>
              <a:tblGrid>
                <a:gridCol w="2572379">
                  <a:extLst>
                    <a:ext uri="{9D8B030D-6E8A-4147-A177-3AD203B41FA5}">
                      <a16:colId xmlns:a16="http://schemas.microsoft.com/office/drawing/2014/main" val="2506737834"/>
                    </a:ext>
                  </a:extLst>
                </a:gridCol>
                <a:gridCol w="3368351">
                  <a:extLst>
                    <a:ext uri="{9D8B030D-6E8A-4147-A177-3AD203B41FA5}">
                      <a16:colId xmlns:a16="http://schemas.microsoft.com/office/drawing/2014/main" val="1492187176"/>
                    </a:ext>
                  </a:extLst>
                </a:gridCol>
                <a:gridCol w="3722915">
                  <a:extLst>
                    <a:ext uri="{9D8B030D-6E8A-4147-A177-3AD203B41FA5}">
                      <a16:colId xmlns:a16="http://schemas.microsoft.com/office/drawing/2014/main" val="361097901"/>
                    </a:ext>
                  </a:extLst>
                </a:gridCol>
              </a:tblGrid>
              <a:tr h="360415">
                <a:tc>
                  <a:txBody>
                    <a:bodyPr/>
                    <a:lstStyle/>
                    <a:p>
                      <a:pPr marL="0" algn="ctr" defTabSz="914400" rtl="0" eaLnBrk="1" latinLnBrk="0" hangingPunct="1">
                        <a:lnSpc>
                          <a:spcPct val="107000"/>
                        </a:lnSpc>
                        <a:spcAft>
                          <a:spcPts val="800"/>
                        </a:spcAft>
                      </a:pPr>
                      <a:r>
                        <a:rPr lang="pt-BR" sz="11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INDICADOR 2B</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marL="0" algn="ctr" defTabSz="914400" rtl="0" eaLnBrk="1" latinLnBrk="0" hangingPunct="1">
                        <a:lnSpc>
                          <a:spcPct val="107000"/>
                        </a:lnSpc>
                        <a:spcAft>
                          <a:spcPts val="800"/>
                        </a:spcAft>
                      </a:pPr>
                      <a:r>
                        <a:rPr lang="pt-BR" sz="1100" b="1" kern="1200"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rPr>
                        <a:t>DISTORÇÃO</a:t>
                      </a:r>
                      <a:r>
                        <a:rPr lang="pt-BR" sz="11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IDADE-SÉRIE DO ENSINO FUNDAMENTAL </a:t>
                      </a:r>
                      <a:r>
                        <a:rPr lang="pt-BR" sz="1100" b="1" kern="1200"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rPr>
                        <a:t>(ANOS INICIAIS E ANOS FINAIS)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pt-BR"/>
                    </a:p>
                  </a:txBody>
                  <a:tcPr/>
                </a:tc>
                <a:extLst>
                  <a:ext uri="{0D108BD9-81ED-4DB2-BD59-A6C34878D82A}">
                    <a16:rowId xmlns:a16="http://schemas.microsoft.com/office/drawing/2014/main" val="2646640707"/>
                  </a:ext>
                </a:extLst>
              </a:tr>
              <a:tr h="578802">
                <a:tc>
                  <a:txBody>
                    <a:bodyPr/>
                    <a:lstStyle/>
                    <a:p>
                      <a:pPr marL="0" algn="ctr" defTabSz="914400" rtl="0" eaLnBrk="1" latinLnBrk="0" hangingPunct="1">
                        <a:lnSpc>
                          <a:spcPct val="107000"/>
                        </a:lnSpc>
                        <a:spcAft>
                          <a:spcPts val="800"/>
                        </a:spcAft>
                      </a:pPr>
                      <a:r>
                        <a:rPr lang="pt-BR" sz="11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PREVISTA PARA O PERÍODO</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ct val="107000"/>
                        </a:lnSpc>
                        <a:spcAft>
                          <a:spcPts val="800"/>
                        </a:spcAft>
                      </a:pPr>
                      <a:r>
                        <a:rPr lang="pt-BR" sz="11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ALCANÇADA NO PERÍODO</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ct val="107000"/>
                        </a:lnSpc>
                        <a:spcAft>
                          <a:spcPts val="800"/>
                        </a:spcAft>
                      </a:pPr>
                      <a:r>
                        <a:rPr lang="pt-BR" sz="11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FONTE DO INDICADOR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52656285"/>
                  </a:ext>
                </a:extLst>
              </a:tr>
              <a:tr h="428629">
                <a:tc>
                  <a:txBody>
                    <a:bodyPr/>
                    <a:lstStyle/>
                    <a:p>
                      <a:pPr algn="ctr">
                        <a:lnSpc>
                          <a:spcPct val="107000"/>
                        </a:lnSpc>
                        <a:spcAft>
                          <a:spcPts val="0"/>
                        </a:spcAft>
                      </a:pPr>
                      <a:r>
                        <a:rPr lang="pt-BR" sz="1100" dirty="0">
                          <a:solidFill>
                            <a:schemeClr val="tx1"/>
                          </a:solidFill>
                          <a:effectLst/>
                          <a:latin typeface="Times New Roman" panose="02020603050405020304" pitchFamily="18" charset="0"/>
                          <a:cs typeface="Times New Roman" panose="02020603050405020304" pitchFamily="18" charset="0"/>
                        </a:rPr>
                        <a:t>&lt; 5%</a:t>
                      </a:r>
                      <a:endParaRPr lang="pt-BR"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pt-BR" sz="1100" dirty="0">
                          <a:effectLst/>
                          <a:latin typeface="Times New Roman" panose="02020603050405020304" pitchFamily="18" charset="0"/>
                          <a:cs typeface="Times New Roman" panose="02020603050405020304" pitchFamily="18" charset="0"/>
                        </a:rPr>
                        <a:t>13,0%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pt-BR" sz="1100" dirty="0">
                          <a:effectLst/>
                          <a:latin typeface="Times New Roman" panose="02020603050405020304" pitchFamily="18" charset="0"/>
                          <a:cs typeface="Times New Roman" panose="02020603050405020304" pitchFamily="18" charset="0"/>
                        </a:rPr>
                        <a:t>Microdados do Censo Escolar da Educação Básica INEP</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87006958"/>
                  </a:ext>
                </a:extLst>
              </a:tr>
            </a:tbl>
          </a:graphicData>
        </a:graphic>
      </p:graphicFrame>
      <p:sp>
        <p:nvSpPr>
          <p:cNvPr id="12" name="CaixaDeTexto 11"/>
          <p:cNvSpPr txBox="1"/>
          <p:nvPr/>
        </p:nvSpPr>
        <p:spPr>
          <a:xfrm>
            <a:off x="1138811" y="2762624"/>
            <a:ext cx="9663645" cy="276999"/>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 cada 100 alunos, aproximadamente 13 estavam com atraso de 2 anos ou mais</a:t>
            </a:r>
          </a:p>
        </p:txBody>
      </p:sp>
      <p:graphicFrame>
        <p:nvGraphicFramePr>
          <p:cNvPr id="13" name="Chart 7" title="Gráfico"/>
          <p:cNvGraphicFramePr>
            <a:graphicFrameLocks/>
          </p:cNvGraphicFramePr>
          <p:nvPr/>
        </p:nvGraphicFramePr>
        <p:xfrm>
          <a:off x="3466407" y="3062888"/>
          <a:ext cx="5229398" cy="3233511"/>
        </p:xfrm>
        <a:graphic>
          <a:graphicData uri="http://schemas.openxmlformats.org/drawingml/2006/chart">
            <c:chart xmlns:c="http://schemas.openxmlformats.org/drawingml/2006/chart" xmlns:r="http://schemas.openxmlformats.org/officeDocument/2006/relationships" r:id="rId2"/>
          </a:graphicData>
        </a:graphic>
      </p:graphicFrame>
      <p:pic>
        <p:nvPicPr>
          <p:cNvPr id="8" name="Imagem 7">
            <a:extLst>
              <a:ext uri="{FF2B5EF4-FFF2-40B4-BE49-F238E27FC236}">
                <a16:creationId xmlns:a16="http://schemas.microsoft.com/office/drawing/2014/main" id="{B187363E-31B0-4CFB-9AB1-7E28B78785F6}"/>
              </a:ext>
            </a:extLst>
          </p:cNvPr>
          <p:cNvPicPr>
            <a:picLocks noChangeAspect="1"/>
          </p:cNvPicPr>
          <p:nvPr/>
        </p:nvPicPr>
        <p:blipFill rotWithShape="1">
          <a:blip r:embed="rId3"/>
          <a:srcRect b="8594"/>
          <a:stretch/>
        </p:blipFill>
        <p:spPr>
          <a:xfrm>
            <a:off x="9299766" y="4142342"/>
            <a:ext cx="2656061" cy="2622013"/>
          </a:xfrm>
          <a:prstGeom prst="flowChartConnector">
            <a:avLst/>
          </a:prstGeom>
        </p:spPr>
      </p:pic>
      <p:sp>
        <p:nvSpPr>
          <p:cNvPr id="9" name="Retângulo: Cantos Arredondados 8">
            <a:extLst>
              <a:ext uri="{FF2B5EF4-FFF2-40B4-BE49-F238E27FC236}">
                <a16:creationId xmlns:a16="http://schemas.microsoft.com/office/drawing/2014/main" id="{C7C7A179-388A-4D74-8CC9-7C51D8D2202B}"/>
              </a:ext>
            </a:extLst>
          </p:cNvPr>
          <p:cNvSpPr/>
          <p:nvPr/>
        </p:nvSpPr>
        <p:spPr>
          <a:xfrm>
            <a:off x="9915181" y="4748273"/>
            <a:ext cx="1718632" cy="143219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500" b="1" i="1" u="none" strike="noStrike" kern="1200" cap="none" spc="0" normalizeH="0" baseline="0" noProof="0" dirty="0">
                <a:ln>
                  <a:noFill/>
                </a:ln>
                <a:solidFill>
                  <a:prstClr val="black"/>
                </a:solidFill>
                <a:effectLst/>
                <a:uLnTx/>
                <a:uFillTx/>
                <a:latin typeface="Calibri" panose="020F0502020204030204"/>
                <a:ea typeface="+mn-ea"/>
                <a:cs typeface="+mn-cs"/>
              </a:rPr>
              <a:t>Critério Distorção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500" b="0" i="1" u="none" strike="noStrike" kern="1200" cap="none" spc="0" normalizeH="0" baseline="0" noProof="0" dirty="0">
                <a:ln>
                  <a:noFill/>
                </a:ln>
                <a:solidFill>
                  <a:prstClr val="black"/>
                </a:solidFill>
                <a:effectLst/>
                <a:uLnTx/>
                <a:uFillTx/>
                <a:latin typeface="Calibri" panose="020F0502020204030204"/>
                <a:ea typeface="+mn-ea"/>
                <a:cs typeface="+mn-cs"/>
              </a:rPr>
              <a:t>Atraso de 2 anos ou mais</a:t>
            </a:r>
          </a:p>
        </p:txBody>
      </p:sp>
      <p:sp>
        <p:nvSpPr>
          <p:cNvPr id="15" name="CaixaDeTexto 14">
            <a:extLst>
              <a:ext uri="{FF2B5EF4-FFF2-40B4-BE49-F238E27FC236}">
                <a16:creationId xmlns:a16="http://schemas.microsoft.com/office/drawing/2014/main" id="{A54A9DA8-34C3-4FDF-B875-399DAFE863DD}"/>
              </a:ext>
            </a:extLst>
          </p:cNvPr>
          <p:cNvSpPr txBox="1"/>
          <p:nvPr/>
        </p:nvSpPr>
        <p:spPr>
          <a:xfrm>
            <a:off x="9940834" y="99528"/>
            <a:ext cx="239050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1" u="none" strike="noStrike" kern="1200" cap="none" spc="0" normalizeH="0" baseline="0" noProof="0" dirty="0">
                <a:ln>
                  <a:noFill/>
                </a:ln>
                <a:solidFill>
                  <a:prstClr val="white"/>
                </a:solidFill>
                <a:effectLst/>
                <a:uLnTx/>
                <a:uFillTx/>
                <a:latin typeface="Calibri" panose="020F0502020204030204"/>
                <a:ea typeface="+mn-ea"/>
                <a:cs typeface="+mn-cs"/>
              </a:rPr>
              <a:t>PME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1" u="none" strike="noStrike" kern="1200" cap="none" spc="0" normalizeH="0" baseline="0" noProof="0" dirty="0">
                <a:ln>
                  <a:noFill/>
                </a:ln>
                <a:solidFill>
                  <a:prstClr val="white"/>
                </a:solidFill>
                <a:effectLst/>
                <a:uLnTx/>
                <a:uFillTx/>
                <a:latin typeface="Calibri" panose="020F0502020204030204"/>
                <a:ea typeface="+mn-ea"/>
                <a:cs typeface="+mn-cs"/>
              </a:rPr>
              <a:t>2019-2020</a:t>
            </a:r>
          </a:p>
        </p:txBody>
      </p:sp>
      <p:pic>
        <p:nvPicPr>
          <p:cNvPr id="16" name="Imagem 15">
            <a:extLst>
              <a:ext uri="{FF2B5EF4-FFF2-40B4-BE49-F238E27FC236}">
                <a16:creationId xmlns:a16="http://schemas.microsoft.com/office/drawing/2014/main" id="{D7CD58EE-F1BE-442A-A545-B12964310AB6}"/>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Lst>
          </a:blip>
          <a:srcRect l="17153" t="254" r="17154" b="-254"/>
          <a:stretch/>
        </p:blipFill>
        <p:spPr>
          <a:xfrm>
            <a:off x="275770" y="130628"/>
            <a:ext cx="1074463" cy="1090386"/>
          </a:xfrm>
          <a:prstGeom prst="flowChartConnector">
            <a:avLst/>
          </a:prstGeom>
        </p:spPr>
      </p:pic>
    </p:spTree>
    <p:extLst>
      <p:ext uri="{BB962C8B-B14F-4D97-AF65-F5344CB8AC3E}">
        <p14:creationId xmlns:p14="http://schemas.microsoft.com/office/powerpoint/2010/main" val="39268492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C4771E15-72AC-4DD5-8F87-36621EE77E0E}"/>
              </a:ext>
            </a:extLst>
          </p:cNvPr>
          <p:cNvPicPr>
            <a:picLocks noChangeAspect="1"/>
          </p:cNvPicPr>
          <p:nvPr/>
        </p:nvPicPr>
        <p:blipFill rotWithShape="1">
          <a:blip r:embed="rId2">
            <a:extLst>
              <a:ext uri="{28A0092B-C50C-407E-A947-70E740481C1C}">
                <a14:useLocalDpi xmlns:a14="http://schemas.microsoft.com/office/drawing/2010/main" val="0"/>
              </a:ext>
            </a:extLst>
          </a:blip>
          <a:srcRect b="74519"/>
          <a:stretch/>
        </p:blipFill>
        <p:spPr>
          <a:xfrm>
            <a:off x="0" y="0"/>
            <a:ext cx="12192000" cy="3209026"/>
          </a:xfrm>
          <a:prstGeom prst="rect">
            <a:avLst/>
          </a:prstGeom>
        </p:spPr>
      </p:pic>
      <p:sp>
        <p:nvSpPr>
          <p:cNvPr id="11" name="CaixaDeTexto 10">
            <a:extLst>
              <a:ext uri="{FF2B5EF4-FFF2-40B4-BE49-F238E27FC236}">
                <a16:creationId xmlns:a16="http://schemas.microsoft.com/office/drawing/2014/main" id="{69DE9A00-8E9D-4A3C-9DB9-98D7F58B3302}"/>
              </a:ext>
            </a:extLst>
          </p:cNvPr>
          <p:cNvSpPr txBox="1"/>
          <p:nvPr/>
        </p:nvSpPr>
        <p:spPr>
          <a:xfrm>
            <a:off x="4612077" y="5572840"/>
            <a:ext cx="5408224" cy="954107"/>
          </a:xfrm>
          <a:prstGeom prst="rect">
            <a:avLst/>
          </a:prstGeom>
          <a:noFill/>
        </p:spPr>
        <p:txBody>
          <a:bodyPr wrap="square" rtlCol="0">
            <a:spAutoFit/>
          </a:bodyPr>
          <a:lstStyle/>
          <a:p>
            <a:pPr algn="just"/>
            <a:r>
              <a:rPr lang="pt-BR" sz="1400" b="1" dirty="0">
                <a:solidFill>
                  <a:schemeClr val="bg1"/>
                </a:solidFill>
              </a:rPr>
              <a:t>ODS 4 – META 4.1: </a:t>
            </a:r>
            <a:r>
              <a:rPr lang="pt-BR" sz="1400" dirty="0">
                <a:solidFill>
                  <a:schemeClr val="bg1"/>
                </a:solidFill>
              </a:rPr>
              <a:t>Até 2030, garantir que todas as meninas e meninos completem o ensino fundamental e médio, equitativo e de qualidade, na idade adequada, assegurando a oferta gratuita na rede pública e que conduza a resultados de aprendizagem satisfatórios e relevantes.</a:t>
            </a:r>
            <a:endParaRPr lang="pt-BR" sz="1400" dirty="0"/>
          </a:p>
        </p:txBody>
      </p:sp>
      <p:sp>
        <p:nvSpPr>
          <p:cNvPr id="7" name="Retângulo: Cantos Arredondados 2">
            <a:extLst>
              <a:ext uri="{FF2B5EF4-FFF2-40B4-BE49-F238E27FC236}">
                <a16:creationId xmlns:a16="http://schemas.microsoft.com/office/drawing/2014/main" id="{4D46732E-B57D-4E62-BDDF-272A3C65F968}"/>
              </a:ext>
            </a:extLst>
          </p:cNvPr>
          <p:cNvSpPr/>
          <p:nvPr/>
        </p:nvSpPr>
        <p:spPr>
          <a:xfrm>
            <a:off x="1935372" y="1668845"/>
            <a:ext cx="8343900" cy="4972050"/>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a:extLst>
              <a:ext uri="{FF2B5EF4-FFF2-40B4-BE49-F238E27FC236}">
                <a16:creationId xmlns:a16="http://schemas.microsoft.com/office/drawing/2014/main" id="{512023F2-6FB5-4F7D-9C28-9DA257F323DC}"/>
              </a:ext>
            </a:extLst>
          </p:cNvPr>
          <p:cNvSpPr/>
          <p:nvPr/>
        </p:nvSpPr>
        <p:spPr>
          <a:xfrm>
            <a:off x="2176731" y="1411670"/>
            <a:ext cx="7873941" cy="2821557"/>
          </a:xfrm>
          <a:prstGeom prst="rect">
            <a:avLst/>
          </a:prstGeom>
          <a:noFill/>
          <a:ln>
            <a:noFill/>
          </a:ln>
          <a:effectLst>
            <a:softEdge rad="0"/>
          </a:effectLst>
        </p:spPr>
        <p:style>
          <a:lnRef idx="0">
            <a:scrgbClr r="0" g="0" b="0"/>
          </a:lnRef>
          <a:fillRef idx="0">
            <a:scrgbClr r="0" g="0" b="0"/>
          </a:fillRef>
          <a:effectRef idx="0">
            <a:scrgbClr r="0" g="0" b="0"/>
          </a:effectRef>
          <a:fontRef idx="minor">
            <a:schemeClr val="lt1"/>
          </a:fontRef>
        </p:style>
        <p:txBody>
          <a:bodyPr rtlCol="0" anchor="t"/>
          <a:lstStyle/>
          <a:p>
            <a:pPr marL="342900" indent="-342900" algn="ctr">
              <a:buFont typeface="Arial" panose="020B0604020202020204" pitchFamily="34" charset="0"/>
              <a:buChar char="•"/>
            </a:pPr>
            <a:endParaRPr lang="pt-BR" dirty="0">
              <a:solidFill>
                <a:schemeClr val="tx1"/>
              </a:solidFill>
              <a:latin typeface="Arial Black" panose="020B0A04020102020204" pitchFamily="34" charset="0"/>
            </a:endParaRPr>
          </a:p>
          <a:p>
            <a:pPr algn="ctr"/>
            <a:r>
              <a:rPr lang="pt-BR" sz="2500" dirty="0">
                <a:solidFill>
                  <a:srgbClr val="0088CB"/>
                </a:solidFill>
                <a:latin typeface="Arial Black" panose="020B0A04020102020204" pitchFamily="34" charset="0"/>
              </a:rPr>
              <a:t>Ponderações</a:t>
            </a:r>
            <a:endParaRPr lang="pt-BR" sz="2500" dirty="0">
              <a:solidFill>
                <a:schemeClr val="tx1"/>
              </a:solidFill>
              <a:latin typeface="Arial Black" panose="020B0A04020102020204" pitchFamily="34" charset="0"/>
            </a:endParaRPr>
          </a:p>
          <a:p>
            <a:pPr marL="342900" indent="-342900">
              <a:buFont typeface="Arial" panose="020B0604020202020204" pitchFamily="34" charset="0"/>
              <a:buChar char="•"/>
            </a:pPr>
            <a:endParaRPr lang="pt-BR" sz="1500" dirty="0">
              <a:solidFill>
                <a:schemeClr val="tx1"/>
              </a:solidFill>
              <a:latin typeface="Arial Black" panose="020B0A04020102020204" pitchFamily="34" charset="0"/>
            </a:endParaRPr>
          </a:p>
          <a:p>
            <a:pPr marL="342900" indent="-342900">
              <a:buFont typeface="Arial" panose="020B0604020202020204" pitchFamily="34" charset="0"/>
              <a:buChar char="•"/>
            </a:pPr>
            <a:r>
              <a:rPr lang="pt-BR" dirty="0">
                <a:solidFill>
                  <a:schemeClr val="tx1"/>
                </a:solidFill>
                <a:latin typeface="Arial Black" panose="020B0A04020102020204" pitchFamily="34" charset="0"/>
              </a:rPr>
              <a:t>Ciclos de Aprendizagem</a:t>
            </a:r>
          </a:p>
          <a:p>
            <a:r>
              <a:rPr lang="pt-BR" dirty="0">
                <a:solidFill>
                  <a:schemeClr val="tx1"/>
                </a:solidFill>
              </a:rPr>
              <a:t>	Ciclo 1 – Alfabetização </a:t>
            </a:r>
          </a:p>
          <a:p>
            <a:r>
              <a:rPr lang="pt-BR" i="1" dirty="0">
                <a:solidFill>
                  <a:schemeClr val="tx1"/>
                </a:solidFill>
              </a:rPr>
              <a:t>	(retenções apenas no final do ciclo – respeito aos processos de aprendizagem) </a:t>
            </a:r>
          </a:p>
          <a:p>
            <a:endParaRPr lang="pt-BR" sz="1500" i="1" dirty="0">
              <a:solidFill>
                <a:schemeClr val="tx1"/>
              </a:solidFill>
            </a:endParaRPr>
          </a:p>
          <a:p>
            <a:r>
              <a:rPr lang="pt-BR" dirty="0">
                <a:solidFill>
                  <a:schemeClr val="tx1"/>
                </a:solidFill>
              </a:rPr>
              <a:t>	Ciclo 2 – Consolidação dos Processos</a:t>
            </a:r>
          </a:p>
          <a:p>
            <a:endParaRPr lang="pt-BR" dirty="0">
              <a:solidFill>
                <a:schemeClr val="tx1"/>
              </a:solidFill>
            </a:endParaRPr>
          </a:p>
          <a:p>
            <a:pPr marL="342900" indent="-342900">
              <a:buFont typeface="Arial" panose="020B0604020202020204" pitchFamily="34" charset="0"/>
              <a:buChar char="•"/>
            </a:pPr>
            <a:r>
              <a:rPr lang="pt-BR" dirty="0">
                <a:solidFill>
                  <a:schemeClr val="tx1"/>
                </a:solidFill>
                <a:latin typeface="Arial Black" panose="020B0A04020102020204" pitchFamily="34" charset="0"/>
              </a:rPr>
              <a:t>Intensificação dos Programas de Recuperação da Aprendizagem</a:t>
            </a:r>
          </a:p>
          <a:p>
            <a:endParaRPr lang="pt-BR" dirty="0">
              <a:solidFill>
                <a:schemeClr val="tx1"/>
              </a:solidFill>
              <a:latin typeface="Arial Black" panose="020B0A04020102020204" pitchFamily="34" charset="0"/>
            </a:endParaRPr>
          </a:p>
          <a:p>
            <a:pPr marL="342900" indent="-342900">
              <a:buFont typeface="Arial" panose="020B0604020202020204" pitchFamily="34" charset="0"/>
              <a:buChar char="•"/>
            </a:pPr>
            <a:r>
              <a:rPr lang="pt-BR" dirty="0">
                <a:solidFill>
                  <a:schemeClr val="tx1"/>
                </a:solidFill>
                <a:latin typeface="Arial Black" panose="020B0A04020102020204" pitchFamily="34" charset="0"/>
              </a:rPr>
              <a:t>Monitoramento e Acompanhamento dos Conselhos de Ano Ciclo</a:t>
            </a:r>
          </a:p>
          <a:p>
            <a:endParaRPr lang="pt-BR" dirty="0">
              <a:solidFill>
                <a:schemeClr val="tx1"/>
              </a:solidFill>
              <a:latin typeface="Arial Black" panose="020B0A04020102020204" pitchFamily="34" charset="0"/>
            </a:endParaRPr>
          </a:p>
          <a:p>
            <a:pPr marL="342900" indent="-342900">
              <a:buFont typeface="Arial" panose="020B0604020202020204" pitchFamily="34" charset="0"/>
              <a:buChar char="•"/>
            </a:pPr>
            <a:r>
              <a:rPr lang="pt-BR" dirty="0">
                <a:solidFill>
                  <a:schemeClr val="tx1"/>
                </a:solidFill>
                <a:latin typeface="Arial Black" panose="020B0A04020102020204" pitchFamily="34" charset="0"/>
              </a:rPr>
              <a:t>Monitoramento da Busca Ativa:</a:t>
            </a:r>
          </a:p>
          <a:p>
            <a:r>
              <a:rPr lang="pt-BR" dirty="0">
                <a:solidFill>
                  <a:schemeClr val="tx1"/>
                </a:solidFill>
                <a:latin typeface="Arial Black" panose="020B0A04020102020204" pitchFamily="34" charset="0"/>
              </a:rPr>
              <a:t>    Combate à Evasão Escolar e Excesso de Faltas</a:t>
            </a:r>
          </a:p>
        </p:txBody>
      </p:sp>
    </p:spTree>
    <p:extLst>
      <p:ext uri="{BB962C8B-B14F-4D97-AF65-F5344CB8AC3E}">
        <p14:creationId xmlns:p14="http://schemas.microsoft.com/office/powerpoint/2010/main" val="38086066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C4771E15-72AC-4DD5-8F87-36621EE77E0E}"/>
              </a:ext>
            </a:extLst>
          </p:cNvPr>
          <p:cNvPicPr>
            <a:picLocks noChangeAspect="1"/>
          </p:cNvPicPr>
          <p:nvPr/>
        </p:nvPicPr>
        <p:blipFill rotWithShape="1">
          <a:blip r:embed="rId2">
            <a:extLst>
              <a:ext uri="{28A0092B-C50C-407E-A947-70E740481C1C}">
                <a14:useLocalDpi xmlns:a14="http://schemas.microsoft.com/office/drawing/2010/main" val="0"/>
              </a:ext>
            </a:extLst>
          </a:blip>
          <a:srcRect b="74519"/>
          <a:stretch/>
        </p:blipFill>
        <p:spPr>
          <a:xfrm>
            <a:off x="0" y="0"/>
            <a:ext cx="12192000" cy="3209026"/>
          </a:xfrm>
          <a:prstGeom prst="rect">
            <a:avLst/>
          </a:prstGeom>
        </p:spPr>
      </p:pic>
      <p:pic>
        <p:nvPicPr>
          <p:cNvPr id="6" name="Imagem 5">
            <a:extLst>
              <a:ext uri="{FF2B5EF4-FFF2-40B4-BE49-F238E27FC236}">
                <a16:creationId xmlns:a16="http://schemas.microsoft.com/office/drawing/2014/main" id="{CBE9D8CB-FFEF-4B87-89D4-69D9CCE185D3}"/>
              </a:ext>
            </a:extLst>
          </p:cNvPr>
          <p:cNvPicPr>
            <a:picLocks noChangeAspect="1"/>
          </p:cNvPicPr>
          <p:nvPr/>
        </p:nvPicPr>
        <p:blipFill rotWithShape="1">
          <a:blip r:embed="rId2">
            <a:extLst>
              <a:ext uri="{28A0092B-C50C-407E-A947-70E740481C1C}">
                <a14:useLocalDpi xmlns:a14="http://schemas.microsoft.com/office/drawing/2010/main" val="0"/>
              </a:ext>
            </a:extLst>
          </a:blip>
          <a:srcRect t="78291" b="540"/>
          <a:stretch/>
        </p:blipFill>
        <p:spPr>
          <a:xfrm>
            <a:off x="0" y="4804913"/>
            <a:ext cx="12192000" cy="2053087"/>
          </a:xfrm>
          <a:prstGeom prst="rect">
            <a:avLst/>
          </a:prstGeom>
        </p:spPr>
      </p:pic>
      <p:sp>
        <p:nvSpPr>
          <p:cNvPr id="3" name="Retângulo: Cantos Arredondados 2">
            <a:extLst>
              <a:ext uri="{FF2B5EF4-FFF2-40B4-BE49-F238E27FC236}">
                <a16:creationId xmlns:a16="http://schemas.microsoft.com/office/drawing/2014/main" id="{4D46732E-B57D-4E62-BDDF-272A3C65F968}"/>
              </a:ext>
            </a:extLst>
          </p:cNvPr>
          <p:cNvSpPr/>
          <p:nvPr/>
        </p:nvSpPr>
        <p:spPr>
          <a:xfrm>
            <a:off x="1905000" y="2105025"/>
            <a:ext cx="8343900" cy="3009900"/>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Retângulo 4">
            <a:extLst>
              <a:ext uri="{FF2B5EF4-FFF2-40B4-BE49-F238E27FC236}">
                <a16:creationId xmlns:a16="http://schemas.microsoft.com/office/drawing/2014/main" id="{512023F2-6FB5-4F7D-9C28-9DA257F323DC}"/>
              </a:ext>
            </a:extLst>
          </p:cNvPr>
          <p:cNvSpPr/>
          <p:nvPr/>
        </p:nvSpPr>
        <p:spPr>
          <a:xfrm>
            <a:off x="2203509" y="2323201"/>
            <a:ext cx="7873941" cy="2622431"/>
          </a:xfrm>
          <a:prstGeom prst="rect">
            <a:avLst/>
          </a:prstGeom>
          <a:noFill/>
          <a:ln>
            <a:noFill/>
          </a:ln>
          <a:effectLst>
            <a:softEdge rad="0"/>
          </a:effectLst>
        </p:spPr>
        <p:style>
          <a:lnRef idx="0">
            <a:scrgbClr r="0" g="0" b="0"/>
          </a:lnRef>
          <a:fillRef idx="0">
            <a:scrgbClr r="0" g="0" b="0"/>
          </a:fillRef>
          <a:effectRef idx="0">
            <a:scrgbClr r="0" g="0" b="0"/>
          </a:effectRef>
          <a:fontRef idx="minor">
            <a:schemeClr val="lt1"/>
          </a:fontRef>
        </p:style>
        <p:txBody>
          <a:bodyPr rtlCol="0" anchor="t"/>
          <a:lstStyle/>
          <a:p>
            <a:pPr algn="ctr"/>
            <a:r>
              <a:rPr lang="pt-BR" sz="2500" b="1" dirty="0">
                <a:solidFill>
                  <a:srgbClr val="0088CB"/>
                </a:solidFill>
                <a:latin typeface="Arial Black" panose="020B0A04020102020204" pitchFamily="34" charset="0"/>
              </a:rPr>
              <a:t>Ensino Médio</a:t>
            </a:r>
          </a:p>
          <a:p>
            <a:pPr algn="ctr"/>
            <a:r>
              <a:rPr lang="pt-BR" sz="2500" b="1" dirty="0">
                <a:solidFill>
                  <a:srgbClr val="0088CB"/>
                </a:solidFill>
                <a:latin typeface="Arial Black" panose="020B0A04020102020204" pitchFamily="34" charset="0"/>
              </a:rPr>
              <a:t>META 3  </a:t>
            </a:r>
          </a:p>
          <a:p>
            <a:pPr algn="ctr"/>
            <a:endParaRPr lang="pt-BR" sz="2500" b="1" dirty="0">
              <a:solidFill>
                <a:srgbClr val="0088CB"/>
              </a:solidFill>
              <a:latin typeface="Arial Black" panose="020B0A04020102020204" pitchFamily="34" charset="0"/>
            </a:endParaRPr>
          </a:p>
          <a:p>
            <a:pPr algn="just"/>
            <a:r>
              <a:rPr lang="pt-BR" sz="2200" dirty="0">
                <a:solidFill>
                  <a:schemeClr val="tx1"/>
                </a:solidFill>
              </a:rPr>
              <a:t>Universalizar, até 2016, o atendimento escolar para toda a população de 15(quinze) a 17 (dezessete) anos e elevar, até o final do período de vigência deste PME, a taxa líquida de matrículas no Ensino Médio para 84,78%.</a:t>
            </a:r>
          </a:p>
        </p:txBody>
      </p:sp>
      <p:sp>
        <p:nvSpPr>
          <p:cNvPr id="7" name="Retângulo: Cantos Arredondados 6">
            <a:extLst>
              <a:ext uri="{FF2B5EF4-FFF2-40B4-BE49-F238E27FC236}">
                <a16:creationId xmlns:a16="http://schemas.microsoft.com/office/drawing/2014/main" id="{2DDE234D-7569-4467-B8E6-66C129FAA7C1}"/>
              </a:ext>
            </a:extLst>
          </p:cNvPr>
          <p:cNvSpPr/>
          <p:nvPr/>
        </p:nvSpPr>
        <p:spPr>
          <a:xfrm>
            <a:off x="3418576" y="5438775"/>
            <a:ext cx="6725549" cy="1176964"/>
          </a:xfrm>
          <a:prstGeom prst="roundRect">
            <a:avLst/>
          </a:prstGeom>
          <a:solidFill>
            <a:srgbClr val="E87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8" name="Imagem 7">
            <a:extLst>
              <a:ext uri="{FF2B5EF4-FFF2-40B4-BE49-F238E27FC236}">
                <a16:creationId xmlns:a16="http://schemas.microsoft.com/office/drawing/2014/main" id="{8B93A1E3-2EB9-42D5-B7E6-EEF390D2DD7D}"/>
              </a:ext>
            </a:extLst>
          </p:cNvPr>
          <p:cNvPicPr>
            <a:picLocks noChangeAspect="1"/>
          </p:cNvPicPr>
          <p:nvPr/>
        </p:nvPicPr>
        <p:blipFill>
          <a:blip r:embed="rId3"/>
          <a:stretch>
            <a:fillRect/>
          </a:stretch>
        </p:blipFill>
        <p:spPr>
          <a:xfrm>
            <a:off x="3533775" y="5534025"/>
            <a:ext cx="1089623" cy="988509"/>
          </a:xfrm>
          <a:prstGeom prst="roundRect">
            <a:avLst/>
          </a:prstGeom>
        </p:spPr>
      </p:pic>
      <p:sp>
        <p:nvSpPr>
          <p:cNvPr id="9" name="CaixaDeTexto 8">
            <a:extLst>
              <a:ext uri="{FF2B5EF4-FFF2-40B4-BE49-F238E27FC236}">
                <a16:creationId xmlns:a16="http://schemas.microsoft.com/office/drawing/2014/main" id="{69DE9A00-8E9D-4A3C-9DB9-98D7F58B3302}"/>
              </a:ext>
            </a:extLst>
          </p:cNvPr>
          <p:cNvSpPr txBox="1"/>
          <p:nvPr/>
        </p:nvSpPr>
        <p:spPr>
          <a:xfrm>
            <a:off x="4612077" y="5572840"/>
            <a:ext cx="5408224" cy="954107"/>
          </a:xfrm>
          <a:prstGeom prst="rect">
            <a:avLst/>
          </a:prstGeom>
          <a:noFill/>
        </p:spPr>
        <p:txBody>
          <a:bodyPr wrap="square" rtlCol="0">
            <a:spAutoFit/>
          </a:bodyPr>
          <a:lstStyle/>
          <a:p>
            <a:pPr algn="just"/>
            <a:r>
              <a:rPr lang="pt-BR" sz="1400" b="1" dirty="0">
                <a:solidFill>
                  <a:schemeClr val="bg1"/>
                </a:solidFill>
              </a:rPr>
              <a:t>ODS 4 – META 4.1: </a:t>
            </a:r>
            <a:r>
              <a:rPr lang="pt-BR" sz="1400" dirty="0">
                <a:solidFill>
                  <a:schemeClr val="bg1"/>
                </a:solidFill>
              </a:rPr>
              <a:t>Até 2030, garantir que todas as meninas e meninos completem o ensino fundamental e médio, equitativo e de qualidade, na idade adequada, assegurando a oferta gratuita na rede pública e que conduza a resultados de aprendizagem satisfatórios e relevantes.</a:t>
            </a:r>
            <a:endParaRPr lang="pt-BR" sz="1400" dirty="0"/>
          </a:p>
        </p:txBody>
      </p:sp>
    </p:spTree>
    <p:extLst>
      <p:ext uri="{BB962C8B-B14F-4D97-AF65-F5344CB8AC3E}">
        <p14:creationId xmlns:p14="http://schemas.microsoft.com/office/powerpoint/2010/main" val="11278424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72B2E7F-89D1-4BC0-9739-95AE7C0462DB}"/>
              </a:ext>
            </a:extLst>
          </p:cNvPr>
          <p:cNvSpPr/>
          <p:nvPr/>
        </p:nvSpPr>
        <p:spPr>
          <a:xfrm>
            <a:off x="0" y="0"/>
            <a:ext cx="12192000" cy="845389"/>
          </a:xfrm>
          <a:prstGeom prst="rect">
            <a:avLst/>
          </a:prstGeom>
          <a:solidFill>
            <a:srgbClr val="0A1A2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5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META 3 </a:t>
            </a:r>
            <a:endParaRPr kumimoji="0" lang="pt-BR" sz="25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5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INDICADOR 3A</a:t>
            </a:r>
          </a:p>
        </p:txBody>
      </p:sp>
      <p:sp>
        <p:nvSpPr>
          <p:cNvPr id="10" name="Retângulo: Cantos Arredondados 9">
            <a:extLst>
              <a:ext uri="{FF2B5EF4-FFF2-40B4-BE49-F238E27FC236}">
                <a16:creationId xmlns:a16="http://schemas.microsoft.com/office/drawing/2014/main" id="{80B7441F-F74F-4A48-8F77-F676F3E18493}"/>
              </a:ext>
            </a:extLst>
          </p:cNvPr>
          <p:cNvSpPr/>
          <p:nvPr/>
        </p:nvSpPr>
        <p:spPr>
          <a:xfrm>
            <a:off x="327804" y="1268089"/>
            <a:ext cx="11533517" cy="5046986"/>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4" name="Tabela 3">
            <a:extLst>
              <a:ext uri="{FF2B5EF4-FFF2-40B4-BE49-F238E27FC236}">
                <a16:creationId xmlns:a16="http://schemas.microsoft.com/office/drawing/2014/main" id="{A4B8E56F-29F1-4840-AE49-003BEF7C468D}"/>
              </a:ext>
            </a:extLst>
          </p:cNvPr>
          <p:cNvGraphicFramePr>
            <a:graphicFrameLocks noGrp="1"/>
          </p:cNvGraphicFramePr>
          <p:nvPr/>
        </p:nvGraphicFramePr>
        <p:xfrm>
          <a:off x="1057274" y="1575119"/>
          <a:ext cx="10086975" cy="1468309"/>
        </p:xfrm>
        <a:graphic>
          <a:graphicData uri="http://schemas.openxmlformats.org/drawingml/2006/table">
            <a:tbl>
              <a:tblPr firstRow="1" firstCol="1" bandRow="1"/>
              <a:tblGrid>
                <a:gridCol w="2895601">
                  <a:extLst>
                    <a:ext uri="{9D8B030D-6E8A-4147-A177-3AD203B41FA5}">
                      <a16:colId xmlns:a16="http://schemas.microsoft.com/office/drawing/2014/main" val="3131146780"/>
                    </a:ext>
                  </a:extLst>
                </a:gridCol>
                <a:gridCol w="1428750">
                  <a:extLst>
                    <a:ext uri="{9D8B030D-6E8A-4147-A177-3AD203B41FA5}">
                      <a16:colId xmlns:a16="http://schemas.microsoft.com/office/drawing/2014/main" val="1164765838"/>
                    </a:ext>
                  </a:extLst>
                </a:gridCol>
                <a:gridCol w="1476375">
                  <a:extLst>
                    <a:ext uri="{9D8B030D-6E8A-4147-A177-3AD203B41FA5}">
                      <a16:colId xmlns:a16="http://schemas.microsoft.com/office/drawing/2014/main" val="1137304911"/>
                    </a:ext>
                  </a:extLst>
                </a:gridCol>
                <a:gridCol w="4286249">
                  <a:extLst>
                    <a:ext uri="{9D8B030D-6E8A-4147-A177-3AD203B41FA5}">
                      <a16:colId xmlns:a16="http://schemas.microsoft.com/office/drawing/2014/main" val="3470666807"/>
                    </a:ext>
                  </a:extLst>
                </a:gridCol>
              </a:tblGrid>
              <a:tr h="344296">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INDICADOR 3A</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gridSpan="3">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PERCENTUAL DA POPULAÇÃO DE 15 A 17 ANOS QUE FREQUENTA A ESCOLA OU JÁ CONCLUIU A EDUCAÇÃO BÁSICA.</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2578610795"/>
                  </a:ext>
                </a:extLst>
              </a:tr>
              <a:tr h="492354">
                <a:tc>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PREVISTA PARA O PERÍODO</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ALCANÇADA NO PERÍODO</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pt-BR"/>
                    </a:p>
                  </a:txBody>
                  <a:tcPr/>
                </a:tc>
                <a:tc>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FONTE DO INDICADOR</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76862069"/>
                  </a:ext>
                </a:extLst>
              </a:tr>
              <a:tr h="617180">
                <a:tc>
                  <a:txBody>
                    <a:bodyPr/>
                    <a:lstStyle/>
                    <a:p>
                      <a:pPr algn="ctr">
                        <a:lnSpc>
                          <a:spcPct val="107000"/>
                        </a:lnSpc>
                        <a:spcAft>
                          <a:spcPts val="800"/>
                        </a:spcAft>
                      </a:pPr>
                      <a:r>
                        <a:rPr lang="pt-BR"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DADO OFICIAL</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104,25%</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Aft>
                          <a:spcPts val="800"/>
                        </a:spcAft>
                      </a:pPr>
                      <a:r>
                        <a:rPr lang="pt-BR" sz="11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Microdados do Censo Escolar da Educação Básica INEP 2020 / Sistema Seade de Projeções Populacionais 2020.</a:t>
                      </a:r>
                      <a:endParaRPr lang="pt-BR"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48705718"/>
                  </a:ext>
                </a:extLst>
              </a:tr>
            </a:tbl>
          </a:graphicData>
        </a:graphic>
      </p:graphicFrame>
      <p:graphicFrame>
        <p:nvGraphicFramePr>
          <p:cNvPr id="6" name="Chart 9" title="Gráfico"/>
          <p:cNvGraphicFramePr>
            <a:graphicFrameLocks/>
          </p:cNvGraphicFramePr>
          <p:nvPr>
            <p:extLst/>
          </p:nvPr>
        </p:nvGraphicFramePr>
        <p:xfrm>
          <a:off x="3470987" y="3051982"/>
          <a:ext cx="5277239" cy="3263093"/>
        </p:xfrm>
        <a:graphic>
          <a:graphicData uri="http://schemas.openxmlformats.org/drawingml/2006/chart">
            <c:chart xmlns:c="http://schemas.openxmlformats.org/drawingml/2006/chart" xmlns:r="http://schemas.openxmlformats.org/officeDocument/2006/relationships" r:id="rId2"/>
          </a:graphicData>
        </a:graphic>
      </p:graphicFrame>
      <p:sp>
        <p:nvSpPr>
          <p:cNvPr id="8" name="CaixaDeTexto 7">
            <a:extLst>
              <a:ext uri="{FF2B5EF4-FFF2-40B4-BE49-F238E27FC236}">
                <a16:creationId xmlns:a16="http://schemas.microsoft.com/office/drawing/2014/main" id="{711A1A9D-1D68-4FF9-BFB5-B111B53CF003}"/>
              </a:ext>
            </a:extLst>
          </p:cNvPr>
          <p:cNvSpPr txBox="1"/>
          <p:nvPr/>
        </p:nvSpPr>
        <p:spPr>
          <a:xfrm>
            <a:off x="9940834" y="99528"/>
            <a:ext cx="2390503" cy="646331"/>
          </a:xfrm>
          <a:prstGeom prst="rect">
            <a:avLst/>
          </a:prstGeom>
          <a:noFill/>
        </p:spPr>
        <p:txBody>
          <a:bodyPr wrap="square" rtlCol="0">
            <a:spAutoFit/>
          </a:bodyPr>
          <a:lstStyle/>
          <a:p>
            <a:pPr algn="ctr"/>
            <a:r>
              <a:rPr lang="pt-BR" i="1" dirty="0">
                <a:solidFill>
                  <a:schemeClr val="bg1"/>
                </a:solidFill>
              </a:rPr>
              <a:t>PME </a:t>
            </a:r>
          </a:p>
          <a:p>
            <a:pPr algn="ctr"/>
            <a:r>
              <a:rPr lang="pt-BR" i="1" dirty="0">
                <a:solidFill>
                  <a:schemeClr val="bg1"/>
                </a:solidFill>
              </a:rPr>
              <a:t>2019-2020</a:t>
            </a:r>
          </a:p>
        </p:txBody>
      </p:sp>
      <p:pic>
        <p:nvPicPr>
          <p:cNvPr id="11" name="Imagem 10">
            <a:extLst>
              <a:ext uri="{FF2B5EF4-FFF2-40B4-BE49-F238E27FC236}">
                <a16:creationId xmlns:a16="http://schemas.microsoft.com/office/drawing/2014/main" id="{1F05DC6E-65E2-4765-B8DB-8531A35F2D20}"/>
              </a:ext>
            </a:extLst>
          </p:cNvPr>
          <p:cNvPicPr>
            <a:picLocks noChangeAspect="1"/>
          </p:cNvPicPr>
          <p:nvPr/>
        </p:nvPicPr>
        <p:blipFill>
          <a:blip r:embed="rId3"/>
          <a:stretch>
            <a:fillRect/>
          </a:stretch>
        </p:blipFill>
        <p:spPr>
          <a:xfrm>
            <a:off x="304800" y="145142"/>
            <a:ext cx="1324429" cy="1324429"/>
          </a:xfrm>
          <a:prstGeom prst="rect">
            <a:avLst/>
          </a:prstGeom>
        </p:spPr>
      </p:pic>
    </p:spTree>
    <p:extLst>
      <p:ext uri="{BB962C8B-B14F-4D97-AF65-F5344CB8AC3E}">
        <p14:creationId xmlns:p14="http://schemas.microsoft.com/office/powerpoint/2010/main" val="25409755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72B2E7F-89D1-4BC0-9739-95AE7C0462DB}"/>
              </a:ext>
            </a:extLst>
          </p:cNvPr>
          <p:cNvSpPr/>
          <p:nvPr/>
        </p:nvSpPr>
        <p:spPr>
          <a:xfrm>
            <a:off x="0" y="0"/>
            <a:ext cx="12192000" cy="845389"/>
          </a:xfrm>
          <a:prstGeom prst="rect">
            <a:avLst/>
          </a:prstGeom>
          <a:solidFill>
            <a:srgbClr val="0A1A2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5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META 3 </a:t>
            </a:r>
            <a:endParaRPr kumimoji="0" lang="pt-BR" sz="25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5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INDICADOR 3B</a:t>
            </a:r>
          </a:p>
        </p:txBody>
      </p:sp>
      <p:sp>
        <p:nvSpPr>
          <p:cNvPr id="10" name="Retângulo: Cantos Arredondados 9">
            <a:extLst>
              <a:ext uri="{FF2B5EF4-FFF2-40B4-BE49-F238E27FC236}">
                <a16:creationId xmlns:a16="http://schemas.microsoft.com/office/drawing/2014/main" id="{80B7441F-F74F-4A48-8F77-F676F3E18493}"/>
              </a:ext>
            </a:extLst>
          </p:cNvPr>
          <p:cNvSpPr/>
          <p:nvPr/>
        </p:nvSpPr>
        <p:spPr>
          <a:xfrm>
            <a:off x="327804" y="1268089"/>
            <a:ext cx="11533517" cy="5046986"/>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6" name="Tabela 5">
            <a:extLst>
              <a:ext uri="{FF2B5EF4-FFF2-40B4-BE49-F238E27FC236}">
                <a16:creationId xmlns:a16="http://schemas.microsoft.com/office/drawing/2014/main" id="{5357BE1E-C34D-4570-9F71-C26A9878D170}"/>
              </a:ext>
            </a:extLst>
          </p:cNvPr>
          <p:cNvGraphicFramePr>
            <a:graphicFrameLocks noGrp="1"/>
          </p:cNvGraphicFramePr>
          <p:nvPr/>
        </p:nvGraphicFramePr>
        <p:xfrm>
          <a:off x="1047750" y="1590675"/>
          <a:ext cx="10086975" cy="1344400"/>
        </p:xfrm>
        <a:graphic>
          <a:graphicData uri="http://schemas.openxmlformats.org/drawingml/2006/table">
            <a:tbl>
              <a:tblPr firstRow="1" firstCol="1" bandRow="1"/>
              <a:tblGrid>
                <a:gridCol w="2867025">
                  <a:extLst>
                    <a:ext uri="{9D8B030D-6E8A-4147-A177-3AD203B41FA5}">
                      <a16:colId xmlns:a16="http://schemas.microsoft.com/office/drawing/2014/main" val="3170164611"/>
                    </a:ext>
                  </a:extLst>
                </a:gridCol>
                <a:gridCol w="1368291">
                  <a:extLst>
                    <a:ext uri="{9D8B030D-6E8A-4147-A177-3AD203B41FA5}">
                      <a16:colId xmlns:a16="http://schemas.microsoft.com/office/drawing/2014/main" val="571675990"/>
                    </a:ext>
                  </a:extLst>
                </a:gridCol>
                <a:gridCol w="1517784">
                  <a:extLst>
                    <a:ext uri="{9D8B030D-6E8A-4147-A177-3AD203B41FA5}">
                      <a16:colId xmlns:a16="http://schemas.microsoft.com/office/drawing/2014/main" val="2309024493"/>
                    </a:ext>
                  </a:extLst>
                </a:gridCol>
                <a:gridCol w="4333875">
                  <a:extLst>
                    <a:ext uri="{9D8B030D-6E8A-4147-A177-3AD203B41FA5}">
                      <a16:colId xmlns:a16="http://schemas.microsoft.com/office/drawing/2014/main" val="1565669271"/>
                    </a:ext>
                  </a:extLst>
                </a:gridCol>
              </a:tblGrid>
              <a:tr h="428893">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INDICADOR 3B</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gridSpan="3">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PERCENTUAL DA POPULAÇÃO DE 15 A 17 ANOS QUE FREQUENTA O ENSINO MÉDIO OU POSSUI EDUCAÇÃO BÁSICA COMPLETA</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3202871767"/>
                  </a:ext>
                </a:extLst>
              </a:tr>
              <a:tr h="387587">
                <a:tc>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PREVISTA PARA O PERÍODO</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ALCANÇADA NO PERÍODO</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pt-BR"/>
                    </a:p>
                  </a:txBody>
                  <a:tcPr/>
                </a:tc>
                <a:tc>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FONTE DO INDICADOR</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06712232"/>
                  </a:ext>
                </a:extLst>
              </a:tr>
              <a:tr h="527920">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DADO OFICIAL</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83,5 %</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Aft>
                          <a:spcPts val="800"/>
                        </a:spcAft>
                      </a:pPr>
                      <a:r>
                        <a:rPr lang="pt-BR" sz="11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Microdados do Censo Escolar da Educação Básica INEP 2020 / Sistema Seade de Projeções Populacionais 2020.</a:t>
                      </a:r>
                      <a:endParaRPr lang="pt-BR"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07237118"/>
                  </a:ext>
                </a:extLst>
              </a:tr>
            </a:tbl>
          </a:graphicData>
        </a:graphic>
      </p:graphicFrame>
      <p:graphicFrame>
        <p:nvGraphicFramePr>
          <p:cNvPr id="11" name="Chart 11" title="Gráfico"/>
          <p:cNvGraphicFramePr>
            <a:graphicFrameLocks/>
          </p:cNvGraphicFramePr>
          <p:nvPr/>
        </p:nvGraphicFramePr>
        <p:xfrm>
          <a:off x="3013037" y="2999066"/>
          <a:ext cx="5362818" cy="3316009"/>
        </p:xfrm>
        <a:graphic>
          <a:graphicData uri="http://schemas.openxmlformats.org/drawingml/2006/chart">
            <c:chart xmlns:c="http://schemas.openxmlformats.org/drawingml/2006/chart" xmlns:r="http://schemas.openxmlformats.org/officeDocument/2006/relationships" r:id="rId2"/>
          </a:graphicData>
        </a:graphic>
      </p:graphicFrame>
      <p:sp>
        <p:nvSpPr>
          <p:cNvPr id="8" name="CaixaDeTexto 7">
            <a:extLst>
              <a:ext uri="{FF2B5EF4-FFF2-40B4-BE49-F238E27FC236}">
                <a16:creationId xmlns:a16="http://schemas.microsoft.com/office/drawing/2014/main" id="{1920A9F0-C1AF-45E4-B398-D8BDF230A5C5}"/>
              </a:ext>
            </a:extLst>
          </p:cNvPr>
          <p:cNvSpPr txBox="1"/>
          <p:nvPr/>
        </p:nvSpPr>
        <p:spPr>
          <a:xfrm>
            <a:off x="9940834" y="99528"/>
            <a:ext cx="2390503" cy="646331"/>
          </a:xfrm>
          <a:prstGeom prst="rect">
            <a:avLst/>
          </a:prstGeom>
          <a:noFill/>
        </p:spPr>
        <p:txBody>
          <a:bodyPr wrap="square" rtlCol="0">
            <a:spAutoFit/>
          </a:bodyPr>
          <a:lstStyle/>
          <a:p>
            <a:pPr algn="ctr"/>
            <a:r>
              <a:rPr lang="pt-BR" i="1" dirty="0">
                <a:solidFill>
                  <a:schemeClr val="bg1"/>
                </a:solidFill>
              </a:rPr>
              <a:t>PME </a:t>
            </a:r>
          </a:p>
          <a:p>
            <a:pPr algn="ctr"/>
            <a:r>
              <a:rPr lang="pt-BR" i="1" dirty="0">
                <a:solidFill>
                  <a:schemeClr val="bg1"/>
                </a:solidFill>
              </a:rPr>
              <a:t>2019-2020</a:t>
            </a:r>
          </a:p>
        </p:txBody>
      </p:sp>
      <p:pic>
        <p:nvPicPr>
          <p:cNvPr id="9" name="Imagem 8">
            <a:extLst>
              <a:ext uri="{FF2B5EF4-FFF2-40B4-BE49-F238E27FC236}">
                <a16:creationId xmlns:a16="http://schemas.microsoft.com/office/drawing/2014/main" id="{DF1D1311-F71E-433E-B3CC-2DD9796087FD}"/>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l="17153" t="254" r="17154" b="-254"/>
          <a:stretch/>
        </p:blipFill>
        <p:spPr>
          <a:xfrm>
            <a:off x="275770" y="130628"/>
            <a:ext cx="1074463" cy="1090386"/>
          </a:xfrm>
          <a:prstGeom prst="flowChartConnector">
            <a:avLst/>
          </a:prstGeom>
        </p:spPr>
      </p:pic>
    </p:spTree>
    <p:extLst>
      <p:ext uri="{BB962C8B-B14F-4D97-AF65-F5344CB8AC3E}">
        <p14:creationId xmlns:p14="http://schemas.microsoft.com/office/powerpoint/2010/main" val="18633727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C4771E15-72AC-4DD5-8F87-36621EE77E0E}"/>
              </a:ext>
            </a:extLst>
          </p:cNvPr>
          <p:cNvPicPr>
            <a:picLocks noChangeAspect="1"/>
          </p:cNvPicPr>
          <p:nvPr/>
        </p:nvPicPr>
        <p:blipFill rotWithShape="1">
          <a:blip r:embed="rId2">
            <a:extLst>
              <a:ext uri="{28A0092B-C50C-407E-A947-70E740481C1C}">
                <a14:useLocalDpi xmlns:a14="http://schemas.microsoft.com/office/drawing/2010/main" val="0"/>
              </a:ext>
            </a:extLst>
          </a:blip>
          <a:srcRect b="74519"/>
          <a:stretch/>
        </p:blipFill>
        <p:spPr>
          <a:xfrm>
            <a:off x="0" y="0"/>
            <a:ext cx="12192000" cy="3209026"/>
          </a:xfrm>
          <a:prstGeom prst="rect">
            <a:avLst/>
          </a:prstGeom>
        </p:spPr>
      </p:pic>
      <p:pic>
        <p:nvPicPr>
          <p:cNvPr id="6" name="Imagem 5">
            <a:extLst>
              <a:ext uri="{FF2B5EF4-FFF2-40B4-BE49-F238E27FC236}">
                <a16:creationId xmlns:a16="http://schemas.microsoft.com/office/drawing/2014/main" id="{CBE9D8CB-FFEF-4B87-89D4-69D9CCE185D3}"/>
              </a:ext>
            </a:extLst>
          </p:cNvPr>
          <p:cNvPicPr>
            <a:picLocks noChangeAspect="1"/>
          </p:cNvPicPr>
          <p:nvPr/>
        </p:nvPicPr>
        <p:blipFill rotWithShape="1">
          <a:blip r:embed="rId2">
            <a:extLst>
              <a:ext uri="{28A0092B-C50C-407E-A947-70E740481C1C}">
                <a14:useLocalDpi xmlns:a14="http://schemas.microsoft.com/office/drawing/2010/main" val="0"/>
              </a:ext>
            </a:extLst>
          </a:blip>
          <a:srcRect t="78291" b="540"/>
          <a:stretch/>
        </p:blipFill>
        <p:spPr>
          <a:xfrm>
            <a:off x="0" y="4804913"/>
            <a:ext cx="12192000" cy="2053087"/>
          </a:xfrm>
          <a:prstGeom prst="rect">
            <a:avLst/>
          </a:prstGeom>
        </p:spPr>
      </p:pic>
      <p:sp>
        <p:nvSpPr>
          <p:cNvPr id="3" name="Retângulo: Cantos Arredondados 2">
            <a:extLst>
              <a:ext uri="{FF2B5EF4-FFF2-40B4-BE49-F238E27FC236}">
                <a16:creationId xmlns:a16="http://schemas.microsoft.com/office/drawing/2014/main" id="{4D46732E-B57D-4E62-BDDF-272A3C65F968}"/>
              </a:ext>
            </a:extLst>
          </p:cNvPr>
          <p:cNvSpPr/>
          <p:nvPr/>
        </p:nvSpPr>
        <p:spPr>
          <a:xfrm>
            <a:off x="1904999" y="1621766"/>
            <a:ext cx="8505825" cy="3864634"/>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Retângulo 4">
            <a:extLst>
              <a:ext uri="{FF2B5EF4-FFF2-40B4-BE49-F238E27FC236}">
                <a16:creationId xmlns:a16="http://schemas.microsoft.com/office/drawing/2014/main" id="{512023F2-6FB5-4F7D-9C28-9DA257F323DC}"/>
              </a:ext>
            </a:extLst>
          </p:cNvPr>
          <p:cNvSpPr/>
          <p:nvPr/>
        </p:nvSpPr>
        <p:spPr>
          <a:xfrm>
            <a:off x="2114550" y="1613678"/>
            <a:ext cx="8220075" cy="2622431"/>
          </a:xfrm>
          <a:prstGeom prst="rect">
            <a:avLst/>
          </a:prstGeom>
          <a:noFill/>
          <a:ln>
            <a:noFill/>
          </a:ln>
          <a:effectLst>
            <a:softEdge rad="0"/>
          </a:effectLst>
        </p:spPr>
        <p:style>
          <a:lnRef idx="0">
            <a:scrgbClr r="0" g="0" b="0"/>
          </a:lnRef>
          <a:fillRef idx="0">
            <a:scrgbClr r="0" g="0" b="0"/>
          </a:fillRef>
          <a:effectRef idx="0">
            <a:scrgbClr r="0" g="0" b="0"/>
          </a:effectRef>
          <a:fontRef idx="minor">
            <a:schemeClr val="lt1"/>
          </a:fontRef>
        </p:style>
        <p:txBody>
          <a:bodyPr rtlCol="0" anchor="t"/>
          <a:lstStyle/>
          <a:p>
            <a:pPr algn="ctr"/>
            <a:r>
              <a:rPr lang="pt-BR" sz="2500" b="1" dirty="0">
                <a:solidFill>
                  <a:srgbClr val="0088CB"/>
                </a:solidFill>
                <a:latin typeface="Arial Black" panose="020B0A04020102020204" pitchFamily="34" charset="0"/>
              </a:rPr>
              <a:t>Educação Especial na perspectiva da Educação Inclusiva</a:t>
            </a:r>
          </a:p>
          <a:p>
            <a:pPr algn="ctr"/>
            <a:r>
              <a:rPr lang="pt-BR" sz="2500" b="1" dirty="0">
                <a:solidFill>
                  <a:srgbClr val="0088CB"/>
                </a:solidFill>
                <a:latin typeface="Arial Black" panose="020B0A04020102020204" pitchFamily="34" charset="0"/>
              </a:rPr>
              <a:t>META 4  </a:t>
            </a:r>
          </a:p>
          <a:p>
            <a:pPr algn="ctr"/>
            <a:endParaRPr lang="pt-BR" sz="1500" b="1" dirty="0">
              <a:solidFill>
                <a:srgbClr val="0088CB"/>
              </a:solidFill>
              <a:latin typeface="Arial Black" panose="020B0A04020102020204" pitchFamily="34" charset="0"/>
            </a:endParaRPr>
          </a:p>
          <a:p>
            <a:pPr algn="just"/>
            <a:r>
              <a:rPr lang="pt-BR" sz="2200" dirty="0">
                <a:solidFill>
                  <a:schemeClr val="tx1"/>
                </a:solidFill>
              </a:rPr>
              <a:t>Universalizar, para a população de 4 (quatro) a 17 (dezessete) anos com deficiência, transtornos globais do desenvolvimento e altas habilidades ou superdotação, o acesso à Educação Básica e ao atendimento educacional especializado, preferencialmente na rede regular de ensino, com a garantia de sistema educacional inclusivo, salas de recursos multifuncionais, classes, escolas ou serviços especializados, públicos ou conveniados</a:t>
            </a:r>
          </a:p>
        </p:txBody>
      </p:sp>
      <p:sp>
        <p:nvSpPr>
          <p:cNvPr id="7" name="Retângulo: Cantos Arredondados 6">
            <a:extLst>
              <a:ext uri="{FF2B5EF4-FFF2-40B4-BE49-F238E27FC236}">
                <a16:creationId xmlns:a16="http://schemas.microsoft.com/office/drawing/2014/main" id="{022C32CD-37EE-4014-96F5-46C3768686BB}"/>
              </a:ext>
            </a:extLst>
          </p:cNvPr>
          <p:cNvSpPr/>
          <p:nvPr/>
        </p:nvSpPr>
        <p:spPr>
          <a:xfrm>
            <a:off x="3369169" y="5555411"/>
            <a:ext cx="8492152" cy="1060328"/>
          </a:xfrm>
          <a:prstGeom prst="roundRect">
            <a:avLst/>
          </a:prstGeom>
          <a:solidFill>
            <a:srgbClr val="E87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8" name="Imagem 7">
            <a:extLst>
              <a:ext uri="{FF2B5EF4-FFF2-40B4-BE49-F238E27FC236}">
                <a16:creationId xmlns:a16="http://schemas.microsoft.com/office/drawing/2014/main" id="{21544C0F-C2AD-4C07-93F8-0E99FA781BD1}"/>
              </a:ext>
            </a:extLst>
          </p:cNvPr>
          <p:cNvPicPr>
            <a:picLocks noChangeAspect="1"/>
          </p:cNvPicPr>
          <p:nvPr/>
        </p:nvPicPr>
        <p:blipFill>
          <a:blip r:embed="rId3"/>
          <a:stretch>
            <a:fillRect/>
          </a:stretch>
        </p:blipFill>
        <p:spPr>
          <a:xfrm>
            <a:off x="3483469" y="5641510"/>
            <a:ext cx="1085441" cy="890549"/>
          </a:xfrm>
          <a:prstGeom prst="roundRect">
            <a:avLst/>
          </a:prstGeom>
        </p:spPr>
      </p:pic>
      <p:sp>
        <p:nvSpPr>
          <p:cNvPr id="9" name="CaixaDeTexto 8">
            <a:extLst>
              <a:ext uri="{FF2B5EF4-FFF2-40B4-BE49-F238E27FC236}">
                <a16:creationId xmlns:a16="http://schemas.microsoft.com/office/drawing/2014/main" id="{900EC502-3D2A-4951-B5E6-671C78B45E28}"/>
              </a:ext>
            </a:extLst>
          </p:cNvPr>
          <p:cNvSpPr txBox="1"/>
          <p:nvPr/>
        </p:nvSpPr>
        <p:spPr>
          <a:xfrm>
            <a:off x="4635992" y="5558730"/>
            <a:ext cx="7106841" cy="1092607"/>
          </a:xfrm>
          <a:prstGeom prst="rect">
            <a:avLst/>
          </a:prstGeom>
          <a:noFill/>
        </p:spPr>
        <p:txBody>
          <a:bodyPr wrap="square" rtlCol="0">
            <a:spAutoFit/>
          </a:bodyPr>
          <a:lstStyle/>
          <a:p>
            <a:pPr algn="just"/>
            <a:r>
              <a:rPr lang="pt-BR" sz="1300" b="1" dirty="0">
                <a:solidFill>
                  <a:schemeClr val="bg1"/>
                </a:solidFill>
              </a:rPr>
              <a:t>ODS 4 – META 4.5: </a:t>
            </a:r>
            <a:r>
              <a:rPr lang="pt-BR" sz="1300" dirty="0">
                <a:solidFill>
                  <a:schemeClr val="bg1"/>
                </a:solidFill>
              </a:rPr>
              <a:t>Até 2030, eliminar as desigualdades de gênero e raça na educação e garantir a equidade de acesso, permanência e êxito em todos os níveis, etapas e modalidades de ensino para os grupos em situação de vulnerabilidade, sobretudo as pessoas com deficiência, populações do campo, populações itinerantes, comunidades indígenas e tradicionais, adolescentes e jovens em cumprimento de medidas socioeducativas e população em situação de rua ou em privação de liberdade.</a:t>
            </a:r>
            <a:endParaRPr lang="pt-BR" sz="1300" dirty="0"/>
          </a:p>
        </p:txBody>
      </p:sp>
    </p:spTree>
    <p:extLst>
      <p:ext uri="{BB962C8B-B14F-4D97-AF65-F5344CB8AC3E}">
        <p14:creationId xmlns:p14="http://schemas.microsoft.com/office/powerpoint/2010/main" val="38898466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72B2E7F-89D1-4BC0-9739-95AE7C0462DB}"/>
              </a:ext>
            </a:extLst>
          </p:cNvPr>
          <p:cNvSpPr/>
          <p:nvPr/>
        </p:nvSpPr>
        <p:spPr>
          <a:xfrm>
            <a:off x="0" y="0"/>
            <a:ext cx="12192000" cy="854015"/>
          </a:xfrm>
          <a:prstGeom prst="rect">
            <a:avLst/>
          </a:prstGeom>
          <a:solidFill>
            <a:srgbClr val="0A1A2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5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META 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INDICADOR 4A</a:t>
            </a:r>
          </a:p>
        </p:txBody>
      </p:sp>
      <p:sp>
        <p:nvSpPr>
          <p:cNvPr id="10" name="Retângulo: Cantos Arredondados 9">
            <a:extLst>
              <a:ext uri="{FF2B5EF4-FFF2-40B4-BE49-F238E27FC236}">
                <a16:creationId xmlns:a16="http://schemas.microsoft.com/office/drawing/2014/main" id="{80B7441F-F74F-4A48-8F77-F676F3E18493}"/>
              </a:ext>
            </a:extLst>
          </p:cNvPr>
          <p:cNvSpPr/>
          <p:nvPr/>
        </p:nvSpPr>
        <p:spPr>
          <a:xfrm>
            <a:off x="327804" y="1266826"/>
            <a:ext cx="11533517" cy="5076824"/>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4" name="Tabela 3">
            <a:extLst>
              <a:ext uri="{FF2B5EF4-FFF2-40B4-BE49-F238E27FC236}">
                <a16:creationId xmlns:a16="http://schemas.microsoft.com/office/drawing/2014/main" id="{35297DC8-7E25-4CD3-8A75-828979F8389E}"/>
              </a:ext>
            </a:extLst>
          </p:cNvPr>
          <p:cNvGraphicFramePr>
            <a:graphicFrameLocks noGrp="1"/>
          </p:cNvGraphicFramePr>
          <p:nvPr/>
        </p:nvGraphicFramePr>
        <p:xfrm>
          <a:off x="1105977" y="1604678"/>
          <a:ext cx="10066847" cy="1358713"/>
        </p:xfrm>
        <a:graphic>
          <a:graphicData uri="http://schemas.openxmlformats.org/drawingml/2006/table">
            <a:tbl>
              <a:tblPr firstRow="1" firstCol="1" bandRow="1"/>
              <a:tblGrid>
                <a:gridCol w="2846898">
                  <a:extLst>
                    <a:ext uri="{9D8B030D-6E8A-4147-A177-3AD203B41FA5}">
                      <a16:colId xmlns:a16="http://schemas.microsoft.com/office/drawing/2014/main" val="114738600"/>
                    </a:ext>
                  </a:extLst>
                </a:gridCol>
                <a:gridCol w="1447800">
                  <a:extLst>
                    <a:ext uri="{9D8B030D-6E8A-4147-A177-3AD203B41FA5}">
                      <a16:colId xmlns:a16="http://schemas.microsoft.com/office/drawing/2014/main" val="1725284499"/>
                    </a:ext>
                  </a:extLst>
                </a:gridCol>
                <a:gridCol w="2162175">
                  <a:extLst>
                    <a:ext uri="{9D8B030D-6E8A-4147-A177-3AD203B41FA5}">
                      <a16:colId xmlns:a16="http://schemas.microsoft.com/office/drawing/2014/main" val="1331421076"/>
                    </a:ext>
                  </a:extLst>
                </a:gridCol>
                <a:gridCol w="3609974">
                  <a:extLst>
                    <a:ext uri="{9D8B030D-6E8A-4147-A177-3AD203B41FA5}">
                      <a16:colId xmlns:a16="http://schemas.microsoft.com/office/drawing/2014/main" val="1457480568"/>
                    </a:ext>
                  </a:extLst>
                </a:gridCol>
              </a:tblGrid>
              <a:tr h="319559">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INDICADOR 4A</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gridSpan="3">
                  <a:txBody>
                    <a:bodyPr/>
                    <a:lstStyle/>
                    <a:p>
                      <a:pPr algn="just">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PERCENTUAL DA POPULAÇÃO DE 4 A 17 ANOS DE IDADE COM DEFICIÊNCIA QUE FREQUENTA A ESCOLA.</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84729177"/>
                  </a:ext>
                </a:extLst>
              </a:tr>
              <a:tr h="423332">
                <a:tc>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PREVISTA PARA O PERÍODO</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ALCANÇADA NO PERÍODO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pt-BR"/>
                    </a:p>
                  </a:txBody>
                  <a:tcPr/>
                </a:tc>
                <a:tc>
                  <a:txBody>
                    <a:bodyPr/>
                    <a:lstStyle/>
                    <a:p>
                      <a:pPr algn="ct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FONTE DO INDICADOR</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05465344"/>
                  </a:ext>
                </a:extLst>
              </a:tr>
              <a:tr h="576606">
                <a:tc>
                  <a:txBody>
                    <a:bodyPr/>
                    <a:lstStyle/>
                    <a:p>
                      <a:pPr algn="ctr">
                        <a:lnSpc>
                          <a:spcPct val="107000"/>
                        </a:lnSpc>
                        <a:spcAft>
                          <a:spcPts val="800"/>
                        </a:spcAft>
                      </a:pPr>
                      <a:r>
                        <a:rPr lang="pt-BR"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a:t>
                      </a: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até 2025</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DADO OFICIAL</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93,3%</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Aft>
                          <a:spcPts val="800"/>
                        </a:spcAft>
                      </a:pPr>
                      <a:r>
                        <a:rPr lang="pt-BR" sz="11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SIMEC/PNAD 2015*</a:t>
                      </a:r>
                      <a:endParaRPr lang="pt-BR"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10822124"/>
                  </a:ext>
                </a:extLst>
              </a:tr>
            </a:tbl>
          </a:graphicData>
        </a:graphic>
      </p:graphicFrame>
      <p:graphicFrame>
        <p:nvGraphicFramePr>
          <p:cNvPr id="6" name="Chart 17" title="Gráfico"/>
          <p:cNvGraphicFramePr>
            <a:graphicFrameLocks/>
          </p:cNvGraphicFramePr>
          <p:nvPr/>
        </p:nvGraphicFramePr>
        <p:xfrm>
          <a:off x="3349690" y="3019534"/>
          <a:ext cx="5285131" cy="3267973"/>
        </p:xfrm>
        <a:graphic>
          <a:graphicData uri="http://schemas.openxmlformats.org/drawingml/2006/chart">
            <c:chart xmlns:c="http://schemas.openxmlformats.org/drawingml/2006/chart" xmlns:r="http://schemas.openxmlformats.org/officeDocument/2006/relationships" r:id="rId2"/>
          </a:graphicData>
        </a:graphic>
      </p:graphicFrame>
      <p:sp>
        <p:nvSpPr>
          <p:cNvPr id="8" name="CaixaDeTexto 7">
            <a:extLst>
              <a:ext uri="{FF2B5EF4-FFF2-40B4-BE49-F238E27FC236}">
                <a16:creationId xmlns:a16="http://schemas.microsoft.com/office/drawing/2014/main" id="{D982826C-ADD1-437F-AED6-8CF03F4F2647}"/>
              </a:ext>
            </a:extLst>
          </p:cNvPr>
          <p:cNvSpPr txBox="1"/>
          <p:nvPr/>
        </p:nvSpPr>
        <p:spPr>
          <a:xfrm>
            <a:off x="9940834" y="99528"/>
            <a:ext cx="239050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1" u="none" strike="noStrike" kern="1200" cap="none" spc="0" normalizeH="0" baseline="0" noProof="0" dirty="0">
                <a:ln>
                  <a:noFill/>
                </a:ln>
                <a:solidFill>
                  <a:prstClr val="white"/>
                </a:solidFill>
                <a:effectLst/>
                <a:uLnTx/>
                <a:uFillTx/>
                <a:latin typeface="Calibri" panose="020F0502020204030204"/>
                <a:ea typeface="+mn-ea"/>
                <a:cs typeface="+mn-cs"/>
              </a:rPr>
              <a:t>PME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1" u="none" strike="noStrike" kern="1200" cap="none" spc="0" normalizeH="0" baseline="0" noProof="0" dirty="0">
                <a:ln>
                  <a:noFill/>
                </a:ln>
                <a:solidFill>
                  <a:prstClr val="white"/>
                </a:solidFill>
                <a:effectLst/>
                <a:uLnTx/>
                <a:uFillTx/>
                <a:latin typeface="Calibri" panose="020F0502020204030204"/>
                <a:ea typeface="+mn-ea"/>
                <a:cs typeface="+mn-cs"/>
              </a:rPr>
              <a:t>2019-2020</a:t>
            </a:r>
          </a:p>
        </p:txBody>
      </p:sp>
      <p:pic>
        <p:nvPicPr>
          <p:cNvPr id="9" name="Imagem 8">
            <a:extLst>
              <a:ext uri="{FF2B5EF4-FFF2-40B4-BE49-F238E27FC236}">
                <a16:creationId xmlns:a16="http://schemas.microsoft.com/office/drawing/2014/main" id="{22EB708F-0E6C-45BD-B457-133D9FA33B6D}"/>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l="17153" t="254" r="17154" b="-254"/>
          <a:stretch/>
        </p:blipFill>
        <p:spPr>
          <a:xfrm>
            <a:off x="275770" y="130628"/>
            <a:ext cx="1074463" cy="1090386"/>
          </a:xfrm>
          <a:prstGeom prst="flowChartConnector">
            <a:avLst/>
          </a:prstGeom>
        </p:spPr>
      </p:pic>
    </p:spTree>
    <p:extLst>
      <p:ext uri="{BB962C8B-B14F-4D97-AF65-F5344CB8AC3E}">
        <p14:creationId xmlns:p14="http://schemas.microsoft.com/office/powerpoint/2010/main" val="24306121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72B2E7F-89D1-4BC0-9739-95AE7C0462DB}"/>
              </a:ext>
            </a:extLst>
          </p:cNvPr>
          <p:cNvSpPr/>
          <p:nvPr/>
        </p:nvSpPr>
        <p:spPr>
          <a:xfrm>
            <a:off x="0" y="0"/>
            <a:ext cx="12192000" cy="854015"/>
          </a:xfrm>
          <a:prstGeom prst="rect">
            <a:avLst/>
          </a:prstGeom>
          <a:solidFill>
            <a:srgbClr val="0A1A2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5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META 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INDICADOR 4B</a:t>
            </a:r>
          </a:p>
        </p:txBody>
      </p:sp>
      <p:sp>
        <p:nvSpPr>
          <p:cNvPr id="10" name="Retângulo: Cantos Arredondados 9">
            <a:extLst>
              <a:ext uri="{FF2B5EF4-FFF2-40B4-BE49-F238E27FC236}">
                <a16:creationId xmlns:a16="http://schemas.microsoft.com/office/drawing/2014/main" id="{80B7441F-F74F-4A48-8F77-F676F3E18493}"/>
              </a:ext>
            </a:extLst>
          </p:cNvPr>
          <p:cNvSpPr/>
          <p:nvPr/>
        </p:nvSpPr>
        <p:spPr>
          <a:xfrm>
            <a:off x="327804" y="1266826"/>
            <a:ext cx="11533517" cy="5076824"/>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Tabela 4">
            <a:extLst>
              <a:ext uri="{FF2B5EF4-FFF2-40B4-BE49-F238E27FC236}">
                <a16:creationId xmlns:a16="http://schemas.microsoft.com/office/drawing/2014/main" id="{EBB40EE3-9490-455A-B276-CF4B19757F36}"/>
              </a:ext>
            </a:extLst>
          </p:cNvPr>
          <p:cNvGraphicFramePr>
            <a:graphicFrameLocks noGrp="1"/>
          </p:cNvGraphicFramePr>
          <p:nvPr>
            <p:extLst/>
          </p:nvPr>
        </p:nvGraphicFramePr>
        <p:xfrm>
          <a:off x="1085849" y="1495589"/>
          <a:ext cx="10086975" cy="1606319"/>
        </p:xfrm>
        <a:graphic>
          <a:graphicData uri="http://schemas.openxmlformats.org/drawingml/2006/table">
            <a:tbl>
              <a:tblPr firstRow="1" firstCol="1" bandRow="1"/>
              <a:tblGrid>
                <a:gridCol w="2886076">
                  <a:extLst>
                    <a:ext uri="{9D8B030D-6E8A-4147-A177-3AD203B41FA5}">
                      <a16:colId xmlns:a16="http://schemas.microsoft.com/office/drawing/2014/main" val="909345848"/>
                    </a:ext>
                  </a:extLst>
                </a:gridCol>
                <a:gridCol w="1428750">
                  <a:extLst>
                    <a:ext uri="{9D8B030D-6E8A-4147-A177-3AD203B41FA5}">
                      <a16:colId xmlns:a16="http://schemas.microsoft.com/office/drawing/2014/main" val="1925524035"/>
                    </a:ext>
                  </a:extLst>
                </a:gridCol>
                <a:gridCol w="2218402">
                  <a:extLst>
                    <a:ext uri="{9D8B030D-6E8A-4147-A177-3AD203B41FA5}">
                      <a16:colId xmlns:a16="http://schemas.microsoft.com/office/drawing/2014/main" val="613972267"/>
                    </a:ext>
                  </a:extLst>
                </a:gridCol>
                <a:gridCol w="3553747">
                  <a:extLst>
                    <a:ext uri="{9D8B030D-6E8A-4147-A177-3AD203B41FA5}">
                      <a16:colId xmlns:a16="http://schemas.microsoft.com/office/drawing/2014/main" val="803559156"/>
                    </a:ext>
                  </a:extLst>
                </a:gridCol>
              </a:tblGrid>
              <a:tr h="493780">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INDICADOR 4B</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gridSpan="3">
                  <a:txBody>
                    <a:bodyPr/>
                    <a:lstStyle/>
                    <a:p>
                      <a:pPr algn="just">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PERCENTUAL DE MATRÍCULAS DE ALUNOS DE 4 A 17 ANOS DE IDADE COM DEFICIÊNCIA, TGD E ALTAS HABILIDADES OU SUPERDOTAÇÃO QUE ESTUDAM EM CLASSES COMUNS DA EDUCAÇÃO BÁSICA.</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2727559143"/>
                  </a:ext>
                </a:extLst>
              </a:tr>
              <a:tr h="452212">
                <a:tc>
                  <a:txBody>
                    <a:bodyPr/>
                    <a:lstStyle/>
                    <a:p>
                      <a:pPr algn="ct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PREVISTA PARA O PERÍODO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ALCANÇADA NO PERÍODO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pt-BR"/>
                    </a:p>
                  </a:txBody>
                  <a:tcPr/>
                </a:tc>
                <a:tc>
                  <a:txBody>
                    <a:bodyPr/>
                    <a:lstStyle/>
                    <a:p>
                      <a:pPr algn="ct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FONTE DO INDICADOR</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56074961"/>
                  </a:ext>
                </a:extLst>
              </a:tr>
              <a:tr h="615944">
                <a:tc>
                  <a:txBody>
                    <a:bodyPr/>
                    <a:lstStyle/>
                    <a:p>
                      <a:pPr algn="ctr">
                        <a:lnSpc>
                          <a:spcPct val="107000"/>
                        </a:lnSpc>
                        <a:spcAft>
                          <a:spcPts val="800"/>
                        </a:spcAft>
                      </a:pPr>
                      <a:r>
                        <a:rPr lang="pt-BR"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a:t>
                      </a: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até 2025</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DADO OFICIAL</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89,41%</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Aft>
                          <a:spcPts val="800"/>
                        </a:spcAft>
                      </a:pPr>
                      <a:r>
                        <a:rPr lang="pt-BR" sz="11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Microdados</a:t>
                      </a:r>
                      <a:r>
                        <a:rPr lang="pt-BR" sz="11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Censo Escolar da Educação Básica INEP 2019</a:t>
                      </a:r>
                      <a:endParaRPr lang="pt-BR"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6939623"/>
                  </a:ext>
                </a:extLst>
              </a:tr>
            </a:tbl>
          </a:graphicData>
        </a:graphic>
      </p:graphicFrame>
      <p:graphicFrame>
        <p:nvGraphicFramePr>
          <p:cNvPr id="8" name="Chart 19" title="Gráfico"/>
          <p:cNvGraphicFramePr>
            <a:graphicFrameLocks/>
          </p:cNvGraphicFramePr>
          <p:nvPr/>
        </p:nvGraphicFramePr>
        <p:xfrm>
          <a:off x="3806890" y="3162219"/>
          <a:ext cx="5145172" cy="3181431"/>
        </p:xfrm>
        <a:graphic>
          <a:graphicData uri="http://schemas.openxmlformats.org/drawingml/2006/chart">
            <c:chart xmlns:c="http://schemas.openxmlformats.org/drawingml/2006/chart" xmlns:r="http://schemas.openxmlformats.org/officeDocument/2006/relationships" r:id="rId2"/>
          </a:graphicData>
        </a:graphic>
      </p:graphicFrame>
      <p:sp>
        <p:nvSpPr>
          <p:cNvPr id="6" name="CaixaDeTexto 5">
            <a:extLst>
              <a:ext uri="{FF2B5EF4-FFF2-40B4-BE49-F238E27FC236}">
                <a16:creationId xmlns:a16="http://schemas.microsoft.com/office/drawing/2014/main" id="{B8EA637B-F65B-48D7-8F1B-0BB10E9C0B29}"/>
              </a:ext>
            </a:extLst>
          </p:cNvPr>
          <p:cNvSpPr txBox="1"/>
          <p:nvPr/>
        </p:nvSpPr>
        <p:spPr>
          <a:xfrm>
            <a:off x="9940834" y="99528"/>
            <a:ext cx="239050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1" u="none" strike="noStrike" kern="1200" cap="none" spc="0" normalizeH="0" baseline="0" noProof="0" dirty="0">
                <a:ln>
                  <a:noFill/>
                </a:ln>
                <a:solidFill>
                  <a:prstClr val="white"/>
                </a:solidFill>
                <a:effectLst/>
                <a:uLnTx/>
                <a:uFillTx/>
                <a:latin typeface="Calibri" panose="020F0502020204030204"/>
                <a:ea typeface="+mn-ea"/>
                <a:cs typeface="+mn-cs"/>
              </a:rPr>
              <a:t>PME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1" u="none" strike="noStrike" kern="1200" cap="none" spc="0" normalizeH="0" baseline="0" noProof="0" dirty="0">
                <a:ln>
                  <a:noFill/>
                </a:ln>
                <a:solidFill>
                  <a:prstClr val="white"/>
                </a:solidFill>
                <a:effectLst/>
                <a:uLnTx/>
                <a:uFillTx/>
                <a:latin typeface="Calibri" panose="020F0502020204030204"/>
                <a:ea typeface="+mn-ea"/>
                <a:cs typeface="+mn-cs"/>
              </a:rPr>
              <a:t>2019-2020</a:t>
            </a:r>
          </a:p>
        </p:txBody>
      </p:sp>
      <p:pic>
        <p:nvPicPr>
          <p:cNvPr id="9" name="Imagem 8">
            <a:extLst>
              <a:ext uri="{FF2B5EF4-FFF2-40B4-BE49-F238E27FC236}">
                <a16:creationId xmlns:a16="http://schemas.microsoft.com/office/drawing/2014/main" id="{FC921804-F289-42E4-B007-F42496579B5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l="17153" t="254" r="17154" b="-254"/>
          <a:stretch/>
        </p:blipFill>
        <p:spPr>
          <a:xfrm>
            <a:off x="275770" y="130628"/>
            <a:ext cx="1074463" cy="1090386"/>
          </a:xfrm>
          <a:prstGeom prst="flowChartConnector">
            <a:avLst/>
          </a:prstGeom>
        </p:spPr>
      </p:pic>
    </p:spTree>
    <p:extLst>
      <p:ext uri="{BB962C8B-B14F-4D97-AF65-F5344CB8AC3E}">
        <p14:creationId xmlns:p14="http://schemas.microsoft.com/office/powerpoint/2010/main" val="10062766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72B2E7F-89D1-4BC0-9739-95AE7C0462DB}"/>
              </a:ext>
            </a:extLst>
          </p:cNvPr>
          <p:cNvSpPr/>
          <p:nvPr/>
        </p:nvSpPr>
        <p:spPr>
          <a:xfrm>
            <a:off x="0" y="0"/>
            <a:ext cx="12192000" cy="888521"/>
          </a:xfrm>
          <a:prstGeom prst="rect">
            <a:avLst/>
          </a:prstGeom>
          <a:solidFill>
            <a:srgbClr val="0A1A2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META 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INDICADORES 4A E 4B</a:t>
            </a:r>
          </a:p>
        </p:txBody>
      </p:sp>
      <p:sp>
        <p:nvSpPr>
          <p:cNvPr id="10" name="Retângulo: Cantos Arredondados 9">
            <a:extLst>
              <a:ext uri="{FF2B5EF4-FFF2-40B4-BE49-F238E27FC236}">
                <a16:creationId xmlns:a16="http://schemas.microsoft.com/office/drawing/2014/main" id="{80B7441F-F74F-4A48-8F77-F676F3E18493}"/>
              </a:ext>
            </a:extLst>
          </p:cNvPr>
          <p:cNvSpPr/>
          <p:nvPr/>
        </p:nvSpPr>
        <p:spPr>
          <a:xfrm>
            <a:off x="400375" y="1218658"/>
            <a:ext cx="11533517" cy="5314585"/>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tângulo 8">
            <a:extLst>
              <a:ext uri="{FF2B5EF4-FFF2-40B4-BE49-F238E27FC236}">
                <a16:creationId xmlns:a16="http://schemas.microsoft.com/office/drawing/2014/main" id="{58A21539-931A-4416-B495-DEFE3671ED9B}"/>
              </a:ext>
            </a:extLst>
          </p:cNvPr>
          <p:cNvSpPr/>
          <p:nvPr/>
        </p:nvSpPr>
        <p:spPr>
          <a:xfrm>
            <a:off x="1074057" y="1549408"/>
            <a:ext cx="10072915" cy="4807849"/>
          </a:xfrm>
          <a:prstGeom prst="rect">
            <a:avLst/>
          </a:prstGeom>
          <a:noFill/>
          <a:ln>
            <a:noFill/>
          </a:ln>
          <a:effectLst>
            <a:softEdge rad="0"/>
          </a:effectLst>
        </p:spPr>
        <p:style>
          <a:lnRef idx="0">
            <a:scrgbClr r="0" g="0" b="0"/>
          </a:lnRef>
          <a:fillRef idx="0">
            <a:scrgbClr r="0" g="0" b="0"/>
          </a:fillRef>
          <a:effectRef idx="0">
            <a:scrgbClr r="0" g="0" b="0"/>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500" b="0" i="0" u="none" strike="noStrike" kern="1200" cap="none" spc="0" normalizeH="0" baseline="0" noProof="0" dirty="0">
                <a:ln>
                  <a:noFill/>
                </a:ln>
                <a:solidFill>
                  <a:srgbClr val="0088CB"/>
                </a:solidFill>
                <a:effectLst/>
                <a:uLnTx/>
                <a:uFillTx/>
                <a:latin typeface="Arial Black" panose="020B0A04020102020204" pitchFamily="34" charset="0"/>
                <a:ea typeface="+mn-ea"/>
                <a:cs typeface="+mn-cs"/>
              </a:rPr>
              <a:t>Estratégias para o Atingimento da Meta: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500" b="0" i="0" u="none" strike="noStrike" kern="1200" cap="none" spc="0" normalizeH="0" baseline="0" noProof="0" dirty="0">
              <a:ln>
                <a:noFill/>
              </a:ln>
              <a:solidFill>
                <a:srgbClr val="0088CB"/>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500" b="0" i="0" u="none" strike="noStrike" kern="1200" cap="none" spc="0" normalizeH="0" baseline="0" noProof="0" dirty="0">
                <a:ln>
                  <a:noFill/>
                </a:ln>
                <a:solidFill>
                  <a:srgbClr val="0088CB"/>
                </a:solidFill>
                <a:effectLst/>
                <a:uLnTx/>
                <a:uFillTx/>
                <a:latin typeface="Arial Black" panose="020B0A04020102020204" pitchFamily="34" charset="0"/>
                <a:ea typeface="+mn-ea"/>
                <a:cs typeface="+mn-cs"/>
              </a:rPr>
              <a:t>Melhoria do Processo de Notificação dos Alunos com Deficiência no Censo Escolar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500" b="1" i="0" u="none" strike="noStrike" kern="1200" cap="none" spc="0" normalizeH="0" baseline="0" noProof="0" dirty="0">
              <a:ln>
                <a:noFill/>
              </a:ln>
              <a:solidFill>
                <a:srgbClr val="0088CB"/>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500" b="1" i="0" u="none" strike="noStrike" kern="1200" cap="none" spc="0" normalizeH="0" baseline="0" noProof="0" dirty="0">
              <a:ln>
                <a:noFill/>
              </a:ln>
              <a:solidFill>
                <a:srgbClr val="0088CB"/>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500" b="1" i="0" u="none" strike="noStrike" kern="1200" cap="none" spc="0" normalizeH="0" baseline="0" noProof="0" dirty="0">
              <a:ln>
                <a:noFill/>
              </a:ln>
              <a:solidFill>
                <a:srgbClr val="0088CB"/>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500" b="1" i="0" u="none" strike="noStrike" kern="1200" cap="none" spc="0" normalizeH="0" baseline="0" noProof="0" dirty="0">
              <a:ln>
                <a:noFill/>
              </a:ln>
              <a:solidFill>
                <a:srgbClr val="0088CB"/>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500" b="1" i="0" u="none" strike="noStrike" kern="1200" cap="none" spc="0" normalizeH="0" baseline="0" noProof="0" dirty="0">
              <a:ln>
                <a:noFill/>
              </a:ln>
              <a:solidFill>
                <a:srgbClr val="0088CB"/>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500" b="1" i="0" u="none" strike="noStrike" kern="1200" cap="none" spc="0" normalizeH="0" baseline="0" noProof="0" dirty="0">
              <a:ln>
                <a:noFill/>
              </a:ln>
              <a:solidFill>
                <a:srgbClr val="0088CB"/>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prstClr val="black"/>
                </a:solidFill>
                <a:effectLst/>
                <a:uLnTx/>
                <a:uFillTx/>
                <a:latin typeface="Calibri" panose="020F0502020204030204"/>
                <a:ea typeface="+mn-ea"/>
                <a:cs typeface="+mn-cs"/>
              </a:rPr>
              <a:t>               Ações Formativas de Capacitação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prstClr val="black"/>
                </a:solidFill>
                <a:effectLst/>
                <a:uLnTx/>
                <a:uFillTx/>
                <a:latin typeface="Calibri" panose="020F0502020204030204"/>
                <a:ea typeface="+mn-ea"/>
                <a:cs typeface="+mn-cs"/>
              </a:rPr>
              <a:t>dos Profissionais que Preenchem o Censo Escolar </a:t>
            </a:r>
          </a:p>
        </p:txBody>
      </p:sp>
      <p:pic>
        <p:nvPicPr>
          <p:cNvPr id="5" name="Imagem 4">
            <a:extLst>
              <a:ext uri="{FF2B5EF4-FFF2-40B4-BE49-F238E27FC236}">
                <a16:creationId xmlns:a16="http://schemas.microsoft.com/office/drawing/2014/main" id="{8D71BA20-9F0B-4F97-8507-25B867614CEE}"/>
              </a:ext>
            </a:extLst>
          </p:cNvPr>
          <p:cNvPicPr>
            <a:picLocks noChangeAspect="1"/>
          </p:cNvPicPr>
          <p:nvPr/>
        </p:nvPicPr>
        <p:blipFill>
          <a:blip r:embed="rId2"/>
          <a:stretch>
            <a:fillRect/>
          </a:stretch>
        </p:blipFill>
        <p:spPr>
          <a:xfrm>
            <a:off x="6587812" y="3326017"/>
            <a:ext cx="3594951" cy="1797477"/>
          </a:xfrm>
          <a:prstGeom prst="rect">
            <a:avLst/>
          </a:prstGeom>
        </p:spPr>
      </p:pic>
      <p:pic>
        <p:nvPicPr>
          <p:cNvPr id="2" name="Imagem 1">
            <a:extLst>
              <a:ext uri="{FF2B5EF4-FFF2-40B4-BE49-F238E27FC236}">
                <a16:creationId xmlns:a16="http://schemas.microsoft.com/office/drawing/2014/main" id="{7B0AAAF5-37E2-4A44-8261-CBFDD71B7C7D}"/>
              </a:ext>
            </a:extLst>
          </p:cNvPr>
          <p:cNvPicPr>
            <a:picLocks noChangeAspect="1"/>
          </p:cNvPicPr>
          <p:nvPr/>
        </p:nvPicPr>
        <p:blipFill rotWithShape="1">
          <a:blip r:embed="rId3"/>
          <a:srcRect l="11551" t="9811" r="12725" b="13207"/>
          <a:stretch/>
        </p:blipFill>
        <p:spPr>
          <a:xfrm>
            <a:off x="2328234" y="3267059"/>
            <a:ext cx="2113472" cy="2148577"/>
          </a:xfrm>
          <a:prstGeom prst="flowChartConnector">
            <a:avLst/>
          </a:prstGeom>
        </p:spPr>
      </p:pic>
    </p:spTree>
    <p:extLst>
      <p:ext uri="{BB962C8B-B14F-4D97-AF65-F5344CB8AC3E}">
        <p14:creationId xmlns:p14="http://schemas.microsoft.com/office/powerpoint/2010/main" val="13977396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C4771E15-72AC-4DD5-8F87-36621EE77E0E}"/>
              </a:ext>
            </a:extLst>
          </p:cNvPr>
          <p:cNvPicPr>
            <a:picLocks noChangeAspect="1"/>
          </p:cNvPicPr>
          <p:nvPr/>
        </p:nvPicPr>
        <p:blipFill rotWithShape="1">
          <a:blip r:embed="rId2">
            <a:extLst>
              <a:ext uri="{28A0092B-C50C-407E-A947-70E740481C1C}">
                <a14:useLocalDpi xmlns:a14="http://schemas.microsoft.com/office/drawing/2010/main" val="0"/>
              </a:ext>
            </a:extLst>
          </a:blip>
          <a:srcRect b="74519"/>
          <a:stretch/>
        </p:blipFill>
        <p:spPr>
          <a:xfrm>
            <a:off x="0" y="0"/>
            <a:ext cx="12192000" cy="3209026"/>
          </a:xfrm>
          <a:prstGeom prst="rect">
            <a:avLst/>
          </a:prstGeom>
        </p:spPr>
      </p:pic>
      <p:pic>
        <p:nvPicPr>
          <p:cNvPr id="6" name="Imagem 5">
            <a:extLst>
              <a:ext uri="{FF2B5EF4-FFF2-40B4-BE49-F238E27FC236}">
                <a16:creationId xmlns:a16="http://schemas.microsoft.com/office/drawing/2014/main" id="{CBE9D8CB-FFEF-4B87-89D4-69D9CCE185D3}"/>
              </a:ext>
            </a:extLst>
          </p:cNvPr>
          <p:cNvPicPr>
            <a:picLocks noChangeAspect="1"/>
          </p:cNvPicPr>
          <p:nvPr/>
        </p:nvPicPr>
        <p:blipFill rotWithShape="1">
          <a:blip r:embed="rId2">
            <a:extLst>
              <a:ext uri="{28A0092B-C50C-407E-A947-70E740481C1C}">
                <a14:useLocalDpi xmlns:a14="http://schemas.microsoft.com/office/drawing/2010/main" val="0"/>
              </a:ext>
            </a:extLst>
          </a:blip>
          <a:srcRect t="78291" b="540"/>
          <a:stretch/>
        </p:blipFill>
        <p:spPr>
          <a:xfrm>
            <a:off x="0" y="4804913"/>
            <a:ext cx="12192000" cy="2053087"/>
          </a:xfrm>
          <a:prstGeom prst="rect">
            <a:avLst/>
          </a:prstGeom>
        </p:spPr>
      </p:pic>
      <p:sp>
        <p:nvSpPr>
          <p:cNvPr id="3" name="Retângulo: Cantos Arredondados 2">
            <a:extLst>
              <a:ext uri="{FF2B5EF4-FFF2-40B4-BE49-F238E27FC236}">
                <a16:creationId xmlns:a16="http://schemas.microsoft.com/office/drawing/2014/main" id="{4D46732E-B57D-4E62-BDDF-272A3C65F968}"/>
              </a:ext>
            </a:extLst>
          </p:cNvPr>
          <p:cNvSpPr/>
          <p:nvPr/>
        </p:nvSpPr>
        <p:spPr>
          <a:xfrm>
            <a:off x="1762125" y="2105025"/>
            <a:ext cx="8658225" cy="2372084"/>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Retângulo 4">
            <a:extLst>
              <a:ext uri="{FF2B5EF4-FFF2-40B4-BE49-F238E27FC236}">
                <a16:creationId xmlns:a16="http://schemas.microsoft.com/office/drawing/2014/main" id="{512023F2-6FB5-4F7D-9C28-9DA257F323DC}"/>
              </a:ext>
            </a:extLst>
          </p:cNvPr>
          <p:cNvSpPr/>
          <p:nvPr/>
        </p:nvSpPr>
        <p:spPr>
          <a:xfrm>
            <a:off x="2095501" y="2323201"/>
            <a:ext cx="7981950" cy="2622431"/>
          </a:xfrm>
          <a:prstGeom prst="rect">
            <a:avLst/>
          </a:prstGeom>
          <a:noFill/>
          <a:ln>
            <a:noFill/>
          </a:ln>
          <a:effectLst>
            <a:softEdge rad="0"/>
          </a:effectLst>
        </p:spPr>
        <p:style>
          <a:lnRef idx="0">
            <a:scrgbClr r="0" g="0" b="0"/>
          </a:lnRef>
          <a:fillRef idx="0">
            <a:scrgbClr r="0" g="0" b="0"/>
          </a:fillRef>
          <a:effectRef idx="0">
            <a:scrgbClr r="0" g="0" b="0"/>
          </a:effectRef>
          <a:fontRef idx="minor">
            <a:schemeClr val="lt1"/>
          </a:fontRef>
        </p:style>
        <p:txBody>
          <a:bodyPr rtlCol="0" anchor="t"/>
          <a:lstStyle/>
          <a:p>
            <a:pPr algn="ctr"/>
            <a:r>
              <a:rPr lang="pt-BR" sz="2500" b="1" dirty="0">
                <a:solidFill>
                  <a:srgbClr val="0088CB"/>
                </a:solidFill>
                <a:latin typeface="Arial Black" panose="020B0A04020102020204" pitchFamily="34" charset="0"/>
              </a:rPr>
              <a:t>Alfabetização</a:t>
            </a:r>
          </a:p>
          <a:p>
            <a:pPr algn="ctr"/>
            <a:r>
              <a:rPr lang="pt-BR" sz="2500" b="1" dirty="0">
                <a:solidFill>
                  <a:srgbClr val="0088CB"/>
                </a:solidFill>
                <a:latin typeface="Arial Black" panose="020B0A04020102020204" pitchFamily="34" charset="0"/>
              </a:rPr>
              <a:t>META 5  </a:t>
            </a:r>
          </a:p>
          <a:p>
            <a:pPr algn="ctr"/>
            <a:endParaRPr lang="pt-BR" sz="2500" b="1" dirty="0">
              <a:solidFill>
                <a:srgbClr val="0088CB"/>
              </a:solidFill>
              <a:latin typeface="Arial Black" panose="020B0A04020102020204" pitchFamily="34" charset="0"/>
            </a:endParaRPr>
          </a:p>
          <a:p>
            <a:pPr algn="just"/>
            <a:r>
              <a:rPr lang="pt-BR" sz="2200" dirty="0">
                <a:solidFill>
                  <a:schemeClr val="tx1"/>
                </a:solidFill>
              </a:rPr>
              <a:t>Alfabetizar todas as crianças, no máximo, até o final do 3º (terceiro) ano do Ensino Fundamental.</a:t>
            </a:r>
          </a:p>
        </p:txBody>
      </p:sp>
      <p:sp>
        <p:nvSpPr>
          <p:cNvPr id="8" name="CaixaDeTexto 7">
            <a:extLst>
              <a:ext uri="{FF2B5EF4-FFF2-40B4-BE49-F238E27FC236}">
                <a16:creationId xmlns:a16="http://schemas.microsoft.com/office/drawing/2014/main" id="{627AFA5F-660C-4490-BEC4-927BC5132BB8}"/>
              </a:ext>
            </a:extLst>
          </p:cNvPr>
          <p:cNvSpPr txBox="1"/>
          <p:nvPr/>
        </p:nvSpPr>
        <p:spPr>
          <a:xfrm>
            <a:off x="4867275" y="5676357"/>
            <a:ext cx="5391150" cy="892552"/>
          </a:xfrm>
          <a:prstGeom prst="rect">
            <a:avLst/>
          </a:prstGeom>
          <a:noFill/>
        </p:spPr>
        <p:txBody>
          <a:bodyPr wrap="square" rtlCol="0">
            <a:spAutoFit/>
          </a:bodyPr>
          <a:lstStyle/>
          <a:p>
            <a:pPr algn="just"/>
            <a:r>
              <a:rPr lang="pt-BR" sz="1300" b="1" dirty="0">
                <a:solidFill>
                  <a:schemeClr val="bg1"/>
                </a:solidFill>
              </a:rPr>
              <a:t>ODS 4 – META 4.1: </a:t>
            </a:r>
            <a:r>
              <a:rPr lang="pt-BR" sz="1300" dirty="0">
                <a:solidFill>
                  <a:schemeClr val="bg1"/>
                </a:solidFill>
              </a:rPr>
              <a:t>Até 2030, garantir que todas as meninas e meninos completem o ensino fundamental e médio, equitativo e de qualidade, na idade adequada, assegurando a oferta gratuita na rede pública e que conduza a resultados de aprendizagem satisfatórios e relevantes.</a:t>
            </a:r>
            <a:endParaRPr lang="pt-BR" sz="1300" dirty="0"/>
          </a:p>
        </p:txBody>
      </p:sp>
      <p:sp>
        <p:nvSpPr>
          <p:cNvPr id="7" name="Retângulo: Cantos Arredondados 6">
            <a:extLst>
              <a:ext uri="{FF2B5EF4-FFF2-40B4-BE49-F238E27FC236}">
                <a16:creationId xmlns:a16="http://schemas.microsoft.com/office/drawing/2014/main" id="{F2FEC46B-5336-4137-A7B3-AB2F9055F199}"/>
              </a:ext>
            </a:extLst>
          </p:cNvPr>
          <p:cNvSpPr/>
          <p:nvPr/>
        </p:nvSpPr>
        <p:spPr>
          <a:xfrm>
            <a:off x="3765971" y="4976903"/>
            <a:ext cx="6648450" cy="1028700"/>
          </a:xfrm>
          <a:prstGeom prst="roundRect">
            <a:avLst/>
          </a:prstGeom>
          <a:solidFill>
            <a:srgbClr val="E87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9" name="CaixaDeTexto 8">
            <a:extLst>
              <a:ext uri="{FF2B5EF4-FFF2-40B4-BE49-F238E27FC236}">
                <a16:creationId xmlns:a16="http://schemas.microsoft.com/office/drawing/2014/main" id="{627AFA5F-660C-4490-BEC4-927BC5132BB8}"/>
              </a:ext>
            </a:extLst>
          </p:cNvPr>
          <p:cNvSpPr txBox="1"/>
          <p:nvPr/>
        </p:nvSpPr>
        <p:spPr>
          <a:xfrm>
            <a:off x="4832771" y="5081135"/>
            <a:ext cx="5391150" cy="892552"/>
          </a:xfrm>
          <a:prstGeom prst="rect">
            <a:avLst/>
          </a:prstGeom>
          <a:noFill/>
        </p:spPr>
        <p:txBody>
          <a:bodyPr wrap="square" rtlCol="0">
            <a:spAutoFit/>
          </a:bodyPr>
          <a:lstStyle/>
          <a:p>
            <a:pPr algn="just"/>
            <a:r>
              <a:rPr lang="pt-BR" sz="1300" b="1" dirty="0">
                <a:solidFill>
                  <a:schemeClr val="bg1"/>
                </a:solidFill>
              </a:rPr>
              <a:t>ODS 4 – META 4.1: </a:t>
            </a:r>
            <a:r>
              <a:rPr lang="pt-BR" sz="1300" dirty="0">
                <a:solidFill>
                  <a:schemeClr val="bg1"/>
                </a:solidFill>
              </a:rPr>
              <a:t>Até 2030, garantir que todas as meninas e meninos completem o ensino fundamental e médio, equitativo e de qualidade, na idade adequada, assegurando a oferta gratuita na rede pública e que conduza a resultados de aprendizagem satisfatórios e relevantes.</a:t>
            </a:r>
            <a:endParaRPr lang="pt-BR" sz="1300" dirty="0"/>
          </a:p>
        </p:txBody>
      </p:sp>
      <p:pic>
        <p:nvPicPr>
          <p:cNvPr id="10" name="Imagem 9">
            <a:extLst>
              <a:ext uri="{FF2B5EF4-FFF2-40B4-BE49-F238E27FC236}">
                <a16:creationId xmlns:a16="http://schemas.microsoft.com/office/drawing/2014/main" id="{4C0B80E1-0915-4DA7-8D48-212242B6E8C9}"/>
              </a:ext>
            </a:extLst>
          </p:cNvPr>
          <p:cNvPicPr>
            <a:picLocks noChangeAspect="1"/>
          </p:cNvPicPr>
          <p:nvPr/>
        </p:nvPicPr>
        <p:blipFill>
          <a:blip r:embed="rId3"/>
          <a:stretch>
            <a:fillRect/>
          </a:stretch>
        </p:blipFill>
        <p:spPr>
          <a:xfrm>
            <a:off x="3866523" y="5108633"/>
            <a:ext cx="969881" cy="792196"/>
          </a:xfrm>
          <a:prstGeom prst="roundRect">
            <a:avLst/>
          </a:prstGeom>
        </p:spPr>
      </p:pic>
    </p:spTree>
    <p:extLst>
      <p:ext uri="{BB962C8B-B14F-4D97-AF65-F5344CB8AC3E}">
        <p14:creationId xmlns:p14="http://schemas.microsoft.com/office/powerpoint/2010/main" val="4203184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72B2E7F-89D1-4BC0-9739-95AE7C0462DB}"/>
              </a:ext>
            </a:extLst>
          </p:cNvPr>
          <p:cNvSpPr/>
          <p:nvPr/>
        </p:nvSpPr>
        <p:spPr>
          <a:xfrm>
            <a:off x="0" y="1"/>
            <a:ext cx="12192000" cy="571499"/>
          </a:xfrm>
          <a:prstGeom prst="rect">
            <a:avLst/>
          </a:prstGeom>
          <a:solidFill>
            <a:srgbClr val="0A1A2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5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 INTRODUÇÃO</a:t>
            </a:r>
          </a:p>
        </p:txBody>
      </p:sp>
      <p:sp>
        <p:nvSpPr>
          <p:cNvPr id="11" name="CaixaDeTexto 10">
            <a:extLst>
              <a:ext uri="{FF2B5EF4-FFF2-40B4-BE49-F238E27FC236}">
                <a16:creationId xmlns:a16="http://schemas.microsoft.com/office/drawing/2014/main" id="{B13F411B-BC47-4427-B89F-5C79BC244976}"/>
              </a:ext>
            </a:extLst>
          </p:cNvPr>
          <p:cNvSpPr txBox="1"/>
          <p:nvPr/>
        </p:nvSpPr>
        <p:spPr>
          <a:xfrm>
            <a:off x="779929" y="697900"/>
            <a:ext cx="11209857" cy="5940088"/>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pt-BR" sz="2500" b="1" i="0" u="none" strike="noStrike" kern="1200" cap="none" spc="0" normalizeH="0" baseline="0" noProof="0" dirty="0">
                <a:ln>
                  <a:noFill/>
                </a:ln>
                <a:solidFill>
                  <a:srgbClr val="0088CB"/>
                </a:solidFill>
                <a:effectLst/>
                <a:uLnTx/>
                <a:uFillTx/>
                <a:latin typeface="Calibri" panose="020F0502020204030204"/>
                <a:ea typeface="+mn-ea"/>
                <a:cs typeface="+mn-cs"/>
              </a:rPr>
              <a:t>SISTEMA NACIONAL DA EDUCAÇÃO (SNE) E A UTILIZAÇÃO DE FERRAMENTAS</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pt-BR" sz="1500" b="1" i="0" u="none" strike="noStrike" kern="1200" cap="none" spc="0" normalizeH="0" baseline="0" noProof="0" dirty="0">
              <a:ln>
                <a:noFill/>
              </a:ln>
              <a:solidFill>
                <a:srgbClr val="0088CB"/>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pt-BR" sz="2000" b="1" i="0" u="none" strike="noStrike" kern="1200" cap="none" spc="0" normalizeH="0" baseline="0" noProof="0" dirty="0">
                <a:ln>
                  <a:noFill/>
                </a:ln>
                <a:solidFill>
                  <a:srgbClr val="0088CB"/>
                </a:solidFill>
                <a:effectLst/>
                <a:uLnTx/>
                <a:uFillTx/>
                <a:latin typeface="Calibri" panose="020F0502020204030204"/>
                <a:ea typeface="+mn-ea"/>
                <a:cs typeface="+mn-cs"/>
              </a:rPr>
              <a:t>SISTEMA NACIONAL DA EDUCAÇÃO (SNE)</a:t>
            </a:r>
          </a:p>
          <a:p>
            <a:pPr marR="0" lvl="0" algn="just" defTabSz="914400" rtl="0" eaLnBrk="1" fontAlgn="auto" latinLnBrk="0" hangingPunct="1">
              <a:lnSpc>
                <a:spcPct val="100000"/>
              </a:lnSpc>
              <a:spcBef>
                <a:spcPts val="0"/>
              </a:spcBef>
              <a:spcAft>
                <a:spcPts val="0"/>
              </a:spcAft>
              <a:buClrTx/>
              <a:buSzTx/>
              <a:tabLst/>
              <a:defRPr/>
            </a:pPr>
            <a:endParaRPr kumimoji="0" lang="pt-BR" sz="1600" b="1" i="0" u="none" strike="noStrike" kern="1200" cap="none" spc="0" normalizeH="0" baseline="0" noProof="0" dirty="0">
              <a:ln>
                <a:noFill/>
              </a:ln>
              <a:solidFill>
                <a:srgbClr val="0088CB"/>
              </a:solidFill>
              <a:effectLst/>
              <a:uLnTx/>
              <a:uFillTx/>
              <a:latin typeface="Calibri" panose="020F0502020204030204"/>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600" i="0" u="none" strike="noStrike" kern="1200" cap="none" spc="0" normalizeH="0" baseline="0" noProof="0" dirty="0">
                <a:ln>
                  <a:noFill/>
                </a:ln>
                <a:effectLst/>
                <a:uLnTx/>
                <a:uFillTx/>
                <a:latin typeface="Calibri" panose="020F0502020204030204"/>
                <a:ea typeface="+mn-ea"/>
                <a:cs typeface="+mn-cs"/>
              </a:rPr>
              <a:t>Previsto na Constituição Federal de 1988 e na Lei nº 13.005/2014 – Plano Nacional de Educação;</a:t>
            </a:r>
          </a:p>
          <a:p>
            <a:pPr marL="800100" lvl="1" indent="-342900" algn="just">
              <a:buFont typeface="Arial" panose="020B0604020202020204" pitchFamily="34" charset="0"/>
              <a:buChar char="•"/>
            </a:pPr>
            <a:endParaRPr lang="pt-BR" sz="1600" dirty="0">
              <a:latin typeface="Calibri" panose="020F0502020204030204"/>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600" b="1" dirty="0">
                <a:solidFill>
                  <a:prstClr val="black"/>
                </a:solidFill>
                <a:latin typeface="Calibri" panose="020F0502020204030204"/>
              </a:rPr>
              <a:t>PLP 235/2019: </a:t>
            </a:r>
            <a:r>
              <a:rPr lang="pt-BR" sz="1600" dirty="0">
                <a:solidFill>
                  <a:prstClr val="black"/>
                </a:solidFill>
                <a:latin typeface="Calibri" panose="020F0502020204030204"/>
              </a:rPr>
              <a:t>projeto de lei que cria o Sistema Nacional de Educação (SNE)</a:t>
            </a:r>
          </a:p>
          <a:p>
            <a:pPr marR="0" lvl="0" algn="just" defTabSz="914400" rtl="0" eaLnBrk="1" fontAlgn="auto" latinLnBrk="0" hangingPunct="1">
              <a:lnSpc>
                <a:spcPct val="100000"/>
              </a:lnSpc>
              <a:spcBef>
                <a:spcPts val="0"/>
              </a:spcBef>
              <a:spcAft>
                <a:spcPts val="0"/>
              </a:spcAft>
              <a:buClrTx/>
              <a:buSzTx/>
              <a:tabLst/>
              <a:defRPr/>
            </a:pPr>
            <a:endParaRPr lang="pt-BR" sz="1600" dirty="0">
              <a:solidFill>
                <a:prstClr val="black"/>
              </a:solidFill>
              <a:latin typeface="Calibri" panose="020F0502020204030204"/>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600" b="1" i="0" u="none" strike="noStrike" kern="1200" cap="none" spc="0" normalizeH="0" baseline="0" noProof="0" dirty="0">
                <a:ln>
                  <a:noFill/>
                </a:ln>
                <a:solidFill>
                  <a:prstClr val="black"/>
                </a:solidFill>
                <a:effectLst/>
                <a:uLnTx/>
                <a:uFillTx/>
                <a:latin typeface="Calibri" panose="020F0502020204030204"/>
                <a:ea typeface="+mn-ea"/>
                <a:cs typeface="+mn-cs"/>
              </a:rPr>
              <a:t> Expectativa: </a:t>
            </a:r>
            <a:r>
              <a:rPr kumimoji="0" lang="pt-BR" sz="1600" i="0" u="none" strike="noStrike" kern="1200" cap="none" spc="0" normalizeH="0" baseline="0" noProof="0" dirty="0">
                <a:ln>
                  <a:noFill/>
                </a:ln>
                <a:solidFill>
                  <a:prstClr val="black"/>
                </a:solidFill>
                <a:effectLst/>
                <a:uLnTx/>
                <a:uFillTx/>
                <a:latin typeface="Calibri" panose="020F0502020204030204"/>
                <a:ea typeface="+mn-ea"/>
                <a:cs typeface="+mn-cs"/>
              </a:rPr>
              <a:t>o alinhamento e a harmonização de políticas, programas e ações da União, dos estados e dos municípios nessa área, em articulação colaborativa</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pt-BR" sz="2000" b="1" dirty="0">
              <a:solidFill>
                <a:srgbClr val="0088CB"/>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pt-BR" sz="2000" b="1" dirty="0">
                <a:solidFill>
                  <a:srgbClr val="0088CB"/>
                </a:solidFill>
                <a:latin typeface="Calibri" panose="020F0502020204030204"/>
              </a:rPr>
              <a:t>PLATAFORMA +PNE</a:t>
            </a:r>
          </a:p>
          <a:p>
            <a:pPr marR="0" lvl="0" algn="just" defTabSz="914400" rtl="0" eaLnBrk="1" fontAlgn="auto" latinLnBrk="0" hangingPunct="1">
              <a:lnSpc>
                <a:spcPct val="100000"/>
              </a:lnSpc>
              <a:spcBef>
                <a:spcPts val="0"/>
              </a:spcBef>
              <a:spcAft>
                <a:spcPts val="0"/>
              </a:spcAft>
              <a:buClrTx/>
              <a:buSzTx/>
              <a:tabLst/>
              <a:defRPr/>
            </a:pPr>
            <a:endParaRPr lang="pt-BR" sz="2000" b="1" dirty="0">
              <a:solidFill>
                <a:srgbClr val="0088CB"/>
              </a:solidFill>
              <a:latin typeface="Calibri" panose="020F0502020204030204"/>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600" dirty="0">
                <a:latin typeface="Calibri" panose="020F0502020204030204"/>
              </a:rPr>
              <a:t>Portaria nº 41, de 25 de janeiro de 2021;</a:t>
            </a:r>
          </a:p>
          <a:p>
            <a:pPr marR="0" lvl="0" algn="just" defTabSz="914400" rtl="0" eaLnBrk="1" fontAlgn="auto" latinLnBrk="0" hangingPunct="1">
              <a:lnSpc>
                <a:spcPct val="100000"/>
              </a:lnSpc>
              <a:spcBef>
                <a:spcPts val="0"/>
              </a:spcBef>
              <a:spcAft>
                <a:spcPts val="0"/>
              </a:spcAft>
              <a:buClrTx/>
              <a:buSzTx/>
              <a:tabLst/>
              <a:defRPr/>
            </a:pPr>
            <a:endParaRPr lang="pt-BR" sz="1600" dirty="0">
              <a:latin typeface="Calibri" panose="020F0502020204030204"/>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600" dirty="0">
                <a:latin typeface="Calibri" panose="020F0502020204030204"/>
              </a:rPr>
              <a:t>Ferramenta do SIMEC* para </a:t>
            </a:r>
            <a:r>
              <a:rPr lang="pt-BR" sz="1600" b="1" dirty="0">
                <a:latin typeface="Calibri" panose="020F0502020204030204"/>
              </a:rPr>
              <a:t>monitoramento e avaliação dos Planos de Educação </a:t>
            </a:r>
            <a:r>
              <a:rPr lang="pt-BR" sz="1600" dirty="0">
                <a:latin typeface="Calibri" panose="020F0502020204030204"/>
              </a:rPr>
              <a:t>dos estados, Distrito Federal e municípios</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pt-BR" sz="1600" dirty="0">
              <a:latin typeface="Calibri" panose="020F0502020204030204"/>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600" b="1" dirty="0">
                <a:latin typeface="Calibri" panose="020F0502020204030204"/>
              </a:rPr>
              <a:t>Planejamento e gestão </a:t>
            </a:r>
            <a:r>
              <a:rPr lang="pt-BR" sz="1600" dirty="0">
                <a:latin typeface="Calibri" panose="020F0502020204030204"/>
              </a:rPr>
              <a:t>para a melhoria da qualidade da educação em </a:t>
            </a:r>
            <a:r>
              <a:rPr lang="pt-BR" sz="1600" b="1" dirty="0">
                <a:latin typeface="Calibri" panose="020F0502020204030204"/>
              </a:rPr>
              <a:t>convergência com metas, estratégias e diretrizes do Plano Nacional de Educação;</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pt-BR" sz="1600" b="1" dirty="0">
              <a:latin typeface="Calibri" panose="020F0502020204030204"/>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600" dirty="0">
                <a:latin typeface="Calibri" panose="020F0502020204030204"/>
              </a:rPr>
              <a:t>Integra-se ao Plano de Ações Articuladas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pt-BR" sz="20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endParaRPr>
          </a:p>
        </p:txBody>
      </p:sp>
      <p:sp>
        <p:nvSpPr>
          <p:cNvPr id="2" name="CaixaDeTexto 1">
            <a:extLst>
              <a:ext uri="{FF2B5EF4-FFF2-40B4-BE49-F238E27FC236}">
                <a16:creationId xmlns:a16="http://schemas.microsoft.com/office/drawing/2014/main" id="{C9A436F5-0ED9-4E1D-8285-E8DC0F3B1CC2}"/>
              </a:ext>
            </a:extLst>
          </p:cNvPr>
          <p:cNvSpPr txBox="1"/>
          <p:nvPr/>
        </p:nvSpPr>
        <p:spPr>
          <a:xfrm>
            <a:off x="845389" y="6581001"/>
            <a:ext cx="9609826" cy="276999"/>
          </a:xfrm>
          <a:prstGeom prst="rect">
            <a:avLst/>
          </a:prstGeom>
          <a:noFill/>
        </p:spPr>
        <p:txBody>
          <a:bodyPr wrap="square" rtlCol="0">
            <a:spAutoFit/>
          </a:bodyPr>
          <a:lstStyle/>
          <a:p>
            <a:r>
              <a:rPr lang="pt-BR" sz="1200" b="1" i="1" dirty="0"/>
              <a:t>*SIMEC: Sistema Integrado de Monitoramento Execução e Controle </a:t>
            </a:r>
          </a:p>
        </p:txBody>
      </p:sp>
    </p:spTree>
    <p:extLst>
      <p:ext uri="{BB962C8B-B14F-4D97-AF65-F5344CB8AC3E}">
        <p14:creationId xmlns:p14="http://schemas.microsoft.com/office/powerpoint/2010/main" val="32399845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72B2E7F-89D1-4BC0-9739-95AE7C0462DB}"/>
              </a:ext>
            </a:extLst>
          </p:cNvPr>
          <p:cNvSpPr/>
          <p:nvPr/>
        </p:nvSpPr>
        <p:spPr>
          <a:xfrm>
            <a:off x="0" y="0"/>
            <a:ext cx="12192000" cy="854015"/>
          </a:xfrm>
          <a:prstGeom prst="rect">
            <a:avLst/>
          </a:prstGeom>
          <a:solidFill>
            <a:srgbClr val="0A1A2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pt-BR" sz="2500" b="1" dirty="0">
                <a:latin typeface="Arial Black" panose="020B0A04020102020204" pitchFamily="34" charset="0"/>
              </a:rPr>
              <a:t>META 5  </a:t>
            </a:r>
          </a:p>
          <a:p>
            <a:pPr algn="ctr"/>
            <a:r>
              <a:rPr lang="pt-BR" sz="2400" b="1" dirty="0">
                <a:latin typeface="Arial Black" panose="020B0A04020102020204" pitchFamily="34" charset="0"/>
              </a:rPr>
              <a:t>INDICADOR 5</a:t>
            </a:r>
          </a:p>
        </p:txBody>
      </p:sp>
      <p:sp>
        <p:nvSpPr>
          <p:cNvPr id="10" name="Retângulo: Cantos Arredondados 9">
            <a:extLst>
              <a:ext uri="{FF2B5EF4-FFF2-40B4-BE49-F238E27FC236}">
                <a16:creationId xmlns:a16="http://schemas.microsoft.com/office/drawing/2014/main" id="{80B7441F-F74F-4A48-8F77-F676F3E18493}"/>
              </a:ext>
            </a:extLst>
          </p:cNvPr>
          <p:cNvSpPr/>
          <p:nvPr/>
        </p:nvSpPr>
        <p:spPr>
          <a:xfrm>
            <a:off x="336430" y="1276350"/>
            <a:ext cx="11533517" cy="5067300"/>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aphicFrame>
        <p:nvGraphicFramePr>
          <p:cNvPr id="2" name="Tabela 1">
            <a:extLst>
              <a:ext uri="{FF2B5EF4-FFF2-40B4-BE49-F238E27FC236}">
                <a16:creationId xmlns:a16="http://schemas.microsoft.com/office/drawing/2014/main" id="{882AA52A-0327-4B74-B10B-19BCDF80545F}"/>
              </a:ext>
            </a:extLst>
          </p:cNvPr>
          <p:cNvGraphicFramePr>
            <a:graphicFrameLocks noGrp="1"/>
          </p:cNvGraphicFramePr>
          <p:nvPr>
            <p:extLst/>
          </p:nvPr>
        </p:nvGraphicFramePr>
        <p:xfrm>
          <a:off x="1048897" y="1570731"/>
          <a:ext cx="10104876" cy="1486794"/>
        </p:xfrm>
        <a:graphic>
          <a:graphicData uri="http://schemas.openxmlformats.org/drawingml/2006/table">
            <a:tbl>
              <a:tblPr firstRow="1" firstCol="1" bandRow="1"/>
              <a:tblGrid>
                <a:gridCol w="2093300">
                  <a:extLst>
                    <a:ext uri="{9D8B030D-6E8A-4147-A177-3AD203B41FA5}">
                      <a16:colId xmlns:a16="http://schemas.microsoft.com/office/drawing/2014/main" val="3203724279"/>
                    </a:ext>
                  </a:extLst>
                </a:gridCol>
                <a:gridCol w="1793637">
                  <a:extLst>
                    <a:ext uri="{9D8B030D-6E8A-4147-A177-3AD203B41FA5}">
                      <a16:colId xmlns:a16="http://schemas.microsoft.com/office/drawing/2014/main" val="896343890"/>
                    </a:ext>
                  </a:extLst>
                </a:gridCol>
                <a:gridCol w="1947549">
                  <a:extLst>
                    <a:ext uri="{9D8B030D-6E8A-4147-A177-3AD203B41FA5}">
                      <a16:colId xmlns:a16="http://schemas.microsoft.com/office/drawing/2014/main" val="2368404543"/>
                    </a:ext>
                  </a:extLst>
                </a:gridCol>
                <a:gridCol w="1753910">
                  <a:extLst>
                    <a:ext uri="{9D8B030D-6E8A-4147-A177-3AD203B41FA5}">
                      <a16:colId xmlns:a16="http://schemas.microsoft.com/office/drawing/2014/main" val="2614617562"/>
                    </a:ext>
                  </a:extLst>
                </a:gridCol>
                <a:gridCol w="2516480">
                  <a:extLst>
                    <a:ext uri="{9D8B030D-6E8A-4147-A177-3AD203B41FA5}">
                      <a16:colId xmlns:a16="http://schemas.microsoft.com/office/drawing/2014/main" val="2730349843"/>
                    </a:ext>
                  </a:extLst>
                </a:gridCol>
              </a:tblGrid>
              <a:tr h="572394">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INDICADOR 5</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gridSpan="4">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PERCENTUAL DA POPULAÇÃO ALFABETIZADA NO MUNICÍPIO MATRICULADA NO 3º ANO DO ENSINO FUNDAMENTAL.</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659880683"/>
                  </a:ext>
                </a:extLst>
              </a:tr>
              <a:tr h="371475">
                <a:tc>
                  <a:txBody>
                    <a:bodyPr/>
                    <a:lstStyle/>
                    <a:p>
                      <a:pPr algn="ct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PREVISTA PARA O PERÍODO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3">
                  <a:txBody>
                    <a:bodyPr/>
                    <a:lstStyle/>
                    <a:p>
                      <a:pPr algn="ct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ALCANÇADA NO PERÍODO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pt-BR"/>
                    </a:p>
                  </a:txBody>
                  <a:tcPr/>
                </a:tc>
                <a:tc hMerge="1">
                  <a:txBody>
                    <a:bodyPr/>
                    <a:lstStyle/>
                    <a:p>
                      <a:endParaRPr lang="pt-BR"/>
                    </a:p>
                  </a:txBody>
                  <a:tcPr/>
                </a:tc>
                <a:tc>
                  <a:txBody>
                    <a:bodyPr/>
                    <a:lstStyle/>
                    <a:p>
                      <a:pPr algn="ct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FONTE DO INDICADOR</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78191010"/>
                  </a:ext>
                </a:extLst>
              </a:tr>
              <a:tr h="180975">
                <a:tc rowSpan="3">
                  <a:txBody>
                    <a:bodyPr/>
                    <a:lstStyle/>
                    <a:p>
                      <a:pPr algn="ctr">
                        <a:lnSpc>
                          <a:spcPct val="107000"/>
                        </a:lnSpc>
                        <a:spcAft>
                          <a:spcPts val="800"/>
                        </a:spcAft>
                      </a:pPr>
                      <a:r>
                        <a:rPr lang="pt-BR"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a:t>
                      </a: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até 2020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3">
                  <a:txBody>
                    <a:bodyPr/>
                    <a:lstStyle/>
                    <a:p>
                      <a:pPr algn="ct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DADO OFICIAL</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Valor Leitura</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7"/>
                    </a:solidFill>
                  </a:tcPr>
                </a:tc>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69,24</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7"/>
                    </a:solidFill>
                  </a:tcPr>
                </a:tc>
                <a:tc rowSpan="3">
                  <a:txBody>
                    <a:bodyPr/>
                    <a:lstStyle/>
                    <a:p>
                      <a:pPr algn="ctr">
                        <a:lnSpc>
                          <a:spcPct val="107000"/>
                        </a:lnSpc>
                        <a:spcAft>
                          <a:spcPts val="800"/>
                        </a:spcAft>
                      </a:pPr>
                      <a:r>
                        <a:rPr lang="pt-BR" sz="11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Microdados</a:t>
                      </a: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ANA 2016 (INEP)</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90933133"/>
                  </a:ext>
                </a:extLst>
              </a:tr>
              <a:tr h="180975">
                <a:tc vMerge="1">
                  <a:txBody>
                    <a:bodyPr/>
                    <a:lstStyle/>
                    <a:p>
                      <a:endParaRPr lang="pt-BR"/>
                    </a:p>
                  </a:txBody>
                  <a:tcPr/>
                </a:tc>
                <a:tc vMerge="1">
                  <a:txBody>
                    <a:bodyPr/>
                    <a:lstStyle/>
                    <a:p>
                      <a:endParaRPr lang="pt-BR"/>
                    </a:p>
                  </a:txBody>
                  <a:tcPr/>
                </a:tc>
                <a:tc>
                  <a:txBody>
                    <a:bodyPr/>
                    <a:lstStyle/>
                    <a:p>
                      <a:pP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Valor Escrita</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Aft>
                          <a:spcPts val="800"/>
                        </a:spcAft>
                      </a:pPr>
                      <a:r>
                        <a:rPr lang="pt-BR"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89,38</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vMerge="1">
                  <a:txBody>
                    <a:bodyPr/>
                    <a:lstStyle/>
                    <a:p>
                      <a:endParaRPr lang="pt-BR"/>
                    </a:p>
                  </a:txBody>
                  <a:tcPr/>
                </a:tc>
                <a:extLst>
                  <a:ext uri="{0D108BD9-81ED-4DB2-BD59-A6C34878D82A}">
                    <a16:rowId xmlns:a16="http://schemas.microsoft.com/office/drawing/2014/main" val="347447260"/>
                  </a:ext>
                </a:extLst>
              </a:tr>
              <a:tr h="180975">
                <a:tc vMerge="1">
                  <a:txBody>
                    <a:bodyPr/>
                    <a:lstStyle/>
                    <a:p>
                      <a:endParaRPr lang="pt-BR"/>
                    </a:p>
                  </a:txBody>
                  <a:tcPr/>
                </a:tc>
                <a:tc vMerge="1">
                  <a:txBody>
                    <a:bodyPr/>
                    <a:lstStyle/>
                    <a:p>
                      <a:endParaRPr lang="pt-BR"/>
                    </a:p>
                  </a:txBody>
                  <a:tcPr/>
                </a:tc>
                <a:tc>
                  <a:txBody>
                    <a:bodyPr/>
                    <a:lstStyle/>
                    <a:p>
                      <a:pP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Valor Matemática</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69,47</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vMerge="1">
                  <a:txBody>
                    <a:bodyPr/>
                    <a:lstStyle/>
                    <a:p>
                      <a:endParaRPr lang="pt-BR"/>
                    </a:p>
                  </a:txBody>
                  <a:tcPr/>
                </a:tc>
                <a:extLst>
                  <a:ext uri="{0D108BD9-81ED-4DB2-BD59-A6C34878D82A}">
                    <a16:rowId xmlns:a16="http://schemas.microsoft.com/office/drawing/2014/main" val="1436485631"/>
                  </a:ext>
                </a:extLst>
              </a:tr>
            </a:tbl>
          </a:graphicData>
        </a:graphic>
      </p:graphicFrame>
      <p:graphicFrame>
        <p:nvGraphicFramePr>
          <p:cNvPr id="8" name="Chart 21" title="Gráfico"/>
          <p:cNvGraphicFramePr>
            <a:graphicFrameLocks/>
          </p:cNvGraphicFramePr>
          <p:nvPr/>
        </p:nvGraphicFramePr>
        <p:xfrm>
          <a:off x="3286648" y="3117910"/>
          <a:ext cx="5114232" cy="3162300"/>
        </p:xfrm>
        <a:graphic>
          <a:graphicData uri="http://schemas.openxmlformats.org/drawingml/2006/chart">
            <c:chart xmlns:c="http://schemas.openxmlformats.org/drawingml/2006/chart" xmlns:r="http://schemas.openxmlformats.org/officeDocument/2006/relationships" r:id="rId2"/>
          </a:graphicData>
        </a:graphic>
      </p:graphicFrame>
      <p:sp>
        <p:nvSpPr>
          <p:cNvPr id="6" name="CaixaDeTexto 5">
            <a:extLst>
              <a:ext uri="{FF2B5EF4-FFF2-40B4-BE49-F238E27FC236}">
                <a16:creationId xmlns:a16="http://schemas.microsoft.com/office/drawing/2014/main" id="{7DE6977B-06FD-4241-BA9E-0FEAAA596F12}"/>
              </a:ext>
            </a:extLst>
          </p:cNvPr>
          <p:cNvSpPr txBox="1"/>
          <p:nvPr/>
        </p:nvSpPr>
        <p:spPr>
          <a:xfrm>
            <a:off x="9940834" y="99528"/>
            <a:ext cx="2390503" cy="646331"/>
          </a:xfrm>
          <a:prstGeom prst="rect">
            <a:avLst/>
          </a:prstGeom>
          <a:noFill/>
        </p:spPr>
        <p:txBody>
          <a:bodyPr wrap="square" rtlCol="0">
            <a:spAutoFit/>
          </a:bodyPr>
          <a:lstStyle/>
          <a:p>
            <a:pPr algn="ctr"/>
            <a:r>
              <a:rPr lang="pt-BR" i="1" dirty="0">
                <a:solidFill>
                  <a:schemeClr val="bg1"/>
                </a:solidFill>
              </a:rPr>
              <a:t>PME </a:t>
            </a:r>
          </a:p>
          <a:p>
            <a:pPr algn="ctr"/>
            <a:r>
              <a:rPr lang="pt-BR" i="1" dirty="0">
                <a:solidFill>
                  <a:schemeClr val="bg1"/>
                </a:solidFill>
              </a:rPr>
              <a:t>2019-2020</a:t>
            </a:r>
          </a:p>
        </p:txBody>
      </p:sp>
    </p:spTree>
    <p:extLst>
      <p:ext uri="{BB962C8B-B14F-4D97-AF65-F5344CB8AC3E}">
        <p14:creationId xmlns:p14="http://schemas.microsoft.com/office/powerpoint/2010/main" val="5723967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72B2E7F-89D1-4BC0-9739-95AE7C0462DB}"/>
              </a:ext>
            </a:extLst>
          </p:cNvPr>
          <p:cNvSpPr/>
          <p:nvPr/>
        </p:nvSpPr>
        <p:spPr>
          <a:xfrm>
            <a:off x="0" y="0"/>
            <a:ext cx="12192000" cy="854015"/>
          </a:xfrm>
          <a:prstGeom prst="rect">
            <a:avLst/>
          </a:prstGeom>
          <a:solidFill>
            <a:srgbClr val="0A1A2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pt-BR" sz="2500" b="1" dirty="0">
                <a:latin typeface="Arial Black" panose="020B0A04020102020204" pitchFamily="34" charset="0"/>
              </a:rPr>
              <a:t>META 5  </a:t>
            </a:r>
          </a:p>
          <a:p>
            <a:pPr algn="ctr"/>
            <a:r>
              <a:rPr lang="pt-BR" sz="2400" b="1" dirty="0">
                <a:latin typeface="Arial Black" panose="020B0A04020102020204" pitchFamily="34" charset="0"/>
              </a:rPr>
              <a:t>INDICADOR 5</a:t>
            </a:r>
          </a:p>
        </p:txBody>
      </p:sp>
      <p:sp>
        <p:nvSpPr>
          <p:cNvPr id="6" name="CaixaDeTexto 5">
            <a:extLst>
              <a:ext uri="{FF2B5EF4-FFF2-40B4-BE49-F238E27FC236}">
                <a16:creationId xmlns:a16="http://schemas.microsoft.com/office/drawing/2014/main" id="{7DE6977B-06FD-4241-BA9E-0FEAAA596F12}"/>
              </a:ext>
            </a:extLst>
          </p:cNvPr>
          <p:cNvSpPr txBox="1"/>
          <p:nvPr/>
        </p:nvSpPr>
        <p:spPr>
          <a:xfrm>
            <a:off x="9940834" y="99528"/>
            <a:ext cx="2390503" cy="646331"/>
          </a:xfrm>
          <a:prstGeom prst="rect">
            <a:avLst/>
          </a:prstGeom>
          <a:noFill/>
        </p:spPr>
        <p:txBody>
          <a:bodyPr wrap="square" rtlCol="0">
            <a:spAutoFit/>
          </a:bodyPr>
          <a:lstStyle/>
          <a:p>
            <a:pPr algn="ctr"/>
            <a:r>
              <a:rPr lang="pt-BR" i="1" dirty="0">
                <a:solidFill>
                  <a:schemeClr val="bg1"/>
                </a:solidFill>
              </a:rPr>
              <a:t>PME </a:t>
            </a:r>
          </a:p>
          <a:p>
            <a:pPr algn="ctr"/>
            <a:r>
              <a:rPr lang="pt-BR" i="1" dirty="0">
                <a:solidFill>
                  <a:schemeClr val="bg1"/>
                </a:solidFill>
              </a:rPr>
              <a:t>2019-2020</a:t>
            </a:r>
          </a:p>
        </p:txBody>
      </p:sp>
      <p:sp>
        <p:nvSpPr>
          <p:cNvPr id="9" name="Retângulo: Cantos Arredondados 2">
            <a:extLst>
              <a:ext uri="{FF2B5EF4-FFF2-40B4-BE49-F238E27FC236}">
                <a16:creationId xmlns:a16="http://schemas.microsoft.com/office/drawing/2014/main" id="{4D46732E-B57D-4E62-BDDF-272A3C65F968}"/>
              </a:ext>
            </a:extLst>
          </p:cNvPr>
          <p:cNvSpPr/>
          <p:nvPr/>
        </p:nvSpPr>
        <p:spPr>
          <a:xfrm>
            <a:off x="1905000" y="2105023"/>
            <a:ext cx="8343900" cy="3234727"/>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tângulo 10">
            <a:extLst>
              <a:ext uri="{FF2B5EF4-FFF2-40B4-BE49-F238E27FC236}">
                <a16:creationId xmlns:a16="http://schemas.microsoft.com/office/drawing/2014/main" id="{512023F2-6FB5-4F7D-9C28-9DA257F323DC}"/>
              </a:ext>
            </a:extLst>
          </p:cNvPr>
          <p:cNvSpPr/>
          <p:nvPr/>
        </p:nvSpPr>
        <p:spPr>
          <a:xfrm>
            <a:off x="2184459" y="2313676"/>
            <a:ext cx="7873941" cy="2622431"/>
          </a:xfrm>
          <a:prstGeom prst="rect">
            <a:avLst/>
          </a:prstGeom>
          <a:noFill/>
          <a:ln>
            <a:noFill/>
          </a:ln>
          <a:effectLst>
            <a:softEdge rad="0"/>
          </a:effectLst>
        </p:spPr>
        <p:style>
          <a:lnRef idx="0">
            <a:scrgbClr r="0" g="0" b="0"/>
          </a:lnRef>
          <a:fillRef idx="0">
            <a:scrgbClr r="0" g="0" b="0"/>
          </a:fillRef>
          <a:effectRef idx="0">
            <a:scrgbClr r="0" g="0" b="0"/>
          </a:effectRef>
          <a:fontRef idx="minor">
            <a:schemeClr val="lt1"/>
          </a:fontRef>
        </p:style>
        <p:txBody>
          <a:bodyPr rtlCol="0" anchor="t"/>
          <a:lstStyle/>
          <a:p>
            <a:pPr algn="ctr"/>
            <a:r>
              <a:rPr lang="pt-BR" sz="2500" b="1" dirty="0">
                <a:solidFill>
                  <a:srgbClr val="0088CB"/>
                </a:solidFill>
                <a:latin typeface="Arial Black" panose="020B0A04020102020204" pitchFamily="34" charset="0"/>
              </a:rPr>
              <a:t>Estratégias para o Atingimento da Meta:</a:t>
            </a:r>
          </a:p>
          <a:p>
            <a:pPr algn="ctr"/>
            <a:endParaRPr lang="pt-BR" sz="2500" b="1" dirty="0">
              <a:solidFill>
                <a:srgbClr val="0088CB"/>
              </a:solidFill>
              <a:latin typeface="Arial Black" panose="020B0A04020102020204" pitchFamily="34" charset="0"/>
            </a:endParaRPr>
          </a:p>
          <a:p>
            <a:pPr marL="342900" indent="-342900" algn="just">
              <a:buFont typeface="Arial" panose="020B0604020202020204" pitchFamily="34" charset="0"/>
              <a:buChar char="•"/>
            </a:pPr>
            <a:r>
              <a:rPr lang="pt-BR" dirty="0">
                <a:solidFill>
                  <a:schemeClr val="tx1"/>
                </a:solidFill>
              </a:rPr>
              <a:t>MONITORAMENTO INTERNO/ SE</a:t>
            </a:r>
          </a:p>
          <a:p>
            <a:pPr marL="342900" indent="-342900" algn="just">
              <a:buFont typeface="Arial" panose="020B0604020202020204" pitchFamily="34" charset="0"/>
              <a:buChar char="•"/>
            </a:pPr>
            <a:endParaRPr lang="pt-BR" dirty="0">
              <a:solidFill>
                <a:schemeClr val="tx1"/>
              </a:solidFill>
            </a:endParaRPr>
          </a:p>
          <a:p>
            <a:pPr marL="342900" indent="-342900" algn="just">
              <a:buFont typeface="Arial" panose="020B0604020202020204" pitchFamily="34" charset="0"/>
              <a:buChar char="•"/>
            </a:pPr>
            <a:r>
              <a:rPr lang="pt-BR" dirty="0">
                <a:solidFill>
                  <a:schemeClr val="tx1"/>
                </a:solidFill>
              </a:rPr>
              <a:t>RESULTADOS PARCIAIS (SARESP 2019)</a:t>
            </a:r>
          </a:p>
          <a:p>
            <a:pPr algn="just"/>
            <a:endParaRPr lang="pt-BR" dirty="0">
              <a:solidFill>
                <a:schemeClr val="tx1"/>
              </a:solidFill>
            </a:endParaRPr>
          </a:p>
          <a:p>
            <a:pPr marL="342900" indent="-342900" algn="just">
              <a:buFont typeface="Arial" panose="020B0604020202020204" pitchFamily="34" charset="0"/>
              <a:buChar char="•"/>
            </a:pPr>
            <a:r>
              <a:rPr lang="pt-BR" dirty="0">
                <a:solidFill>
                  <a:schemeClr val="tx1"/>
                </a:solidFill>
              </a:rPr>
              <a:t>NOVO MODELO: AVALIAÇÃO DE FLUÊNCIA DE LEITURA (SP)</a:t>
            </a:r>
          </a:p>
          <a:p>
            <a:pPr algn="just"/>
            <a:endParaRPr lang="pt-BR" dirty="0">
              <a:solidFill>
                <a:schemeClr val="tx1"/>
              </a:solidFill>
            </a:endParaRPr>
          </a:p>
          <a:p>
            <a:pPr marL="342900" indent="-342900" algn="just">
              <a:buFont typeface="Arial" panose="020B0604020202020204" pitchFamily="34" charset="0"/>
              <a:buChar char="•"/>
            </a:pPr>
            <a:r>
              <a:rPr lang="pt-BR" dirty="0">
                <a:solidFill>
                  <a:schemeClr val="tx1"/>
                </a:solidFill>
              </a:rPr>
              <a:t>PANDEMIA E A ALFABETIZAÇÃO</a:t>
            </a:r>
          </a:p>
        </p:txBody>
      </p:sp>
    </p:spTree>
    <p:extLst>
      <p:ext uri="{BB962C8B-B14F-4D97-AF65-F5344CB8AC3E}">
        <p14:creationId xmlns:p14="http://schemas.microsoft.com/office/powerpoint/2010/main" val="35492451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72B2E7F-89D1-4BC0-9739-95AE7C0462DB}"/>
              </a:ext>
            </a:extLst>
          </p:cNvPr>
          <p:cNvSpPr/>
          <p:nvPr/>
        </p:nvSpPr>
        <p:spPr>
          <a:xfrm>
            <a:off x="0" y="0"/>
            <a:ext cx="12192000" cy="854015"/>
          </a:xfrm>
          <a:prstGeom prst="rect">
            <a:avLst/>
          </a:prstGeom>
          <a:solidFill>
            <a:srgbClr val="0A1A2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pt-BR" sz="2500" b="1" dirty="0">
                <a:latin typeface="Arial Black" panose="020B0A04020102020204" pitchFamily="34" charset="0"/>
              </a:rPr>
              <a:t>META 5  </a:t>
            </a:r>
          </a:p>
          <a:p>
            <a:pPr algn="ctr"/>
            <a:r>
              <a:rPr lang="pt-BR" sz="2400" b="1" dirty="0">
                <a:latin typeface="Arial Black" panose="020B0A04020102020204" pitchFamily="34" charset="0"/>
              </a:rPr>
              <a:t>INDICADOR 5</a:t>
            </a:r>
          </a:p>
        </p:txBody>
      </p:sp>
      <p:sp>
        <p:nvSpPr>
          <p:cNvPr id="6" name="CaixaDeTexto 5">
            <a:extLst>
              <a:ext uri="{FF2B5EF4-FFF2-40B4-BE49-F238E27FC236}">
                <a16:creationId xmlns:a16="http://schemas.microsoft.com/office/drawing/2014/main" id="{7DE6977B-06FD-4241-BA9E-0FEAAA596F12}"/>
              </a:ext>
            </a:extLst>
          </p:cNvPr>
          <p:cNvSpPr txBox="1"/>
          <p:nvPr/>
        </p:nvSpPr>
        <p:spPr>
          <a:xfrm>
            <a:off x="9940834" y="99528"/>
            <a:ext cx="2390503" cy="646331"/>
          </a:xfrm>
          <a:prstGeom prst="rect">
            <a:avLst/>
          </a:prstGeom>
          <a:noFill/>
        </p:spPr>
        <p:txBody>
          <a:bodyPr wrap="square" rtlCol="0">
            <a:spAutoFit/>
          </a:bodyPr>
          <a:lstStyle/>
          <a:p>
            <a:pPr algn="ctr"/>
            <a:r>
              <a:rPr lang="pt-BR" i="1" dirty="0">
                <a:solidFill>
                  <a:schemeClr val="bg1"/>
                </a:solidFill>
              </a:rPr>
              <a:t>PME </a:t>
            </a:r>
          </a:p>
          <a:p>
            <a:pPr algn="ctr"/>
            <a:r>
              <a:rPr lang="pt-BR" i="1" dirty="0">
                <a:solidFill>
                  <a:schemeClr val="bg1"/>
                </a:solidFill>
              </a:rPr>
              <a:t>2019-2020</a:t>
            </a:r>
          </a:p>
        </p:txBody>
      </p:sp>
    </p:spTree>
    <p:extLst>
      <p:ext uri="{BB962C8B-B14F-4D97-AF65-F5344CB8AC3E}">
        <p14:creationId xmlns:p14="http://schemas.microsoft.com/office/powerpoint/2010/main" val="20839828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C4771E15-72AC-4DD5-8F87-36621EE77E0E}"/>
              </a:ext>
            </a:extLst>
          </p:cNvPr>
          <p:cNvPicPr>
            <a:picLocks noChangeAspect="1"/>
          </p:cNvPicPr>
          <p:nvPr/>
        </p:nvPicPr>
        <p:blipFill rotWithShape="1">
          <a:blip r:embed="rId2">
            <a:extLst>
              <a:ext uri="{28A0092B-C50C-407E-A947-70E740481C1C}">
                <a14:useLocalDpi xmlns:a14="http://schemas.microsoft.com/office/drawing/2010/main" val="0"/>
              </a:ext>
            </a:extLst>
          </a:blip>
          <a:srcRect b="74519"/>
          <a:stretch/>
        </p:blipFill>
        <p:spPr>
          <a:xfrm>
            <a:off x="0" y="0"/>
            <a:ext cx="12192000" cy="3209026"/>
          </a:xfrm>
          <a:prstGeom prst="rect">
            <a:avLst/>
          </a:prstGeom>
        </p:spPr>
      </p:pic>
      <p:pic>
        <p:nvPicPr>
          <p:cNvPr id="6" name="Imagem 5">
            <a:extLst>
              <a:ext uri="{FF2B5EF4-FFF2-40B4-BE49-F238E27FC236}">
                <a16:creationId xmlns:a16="http://schemas.microsoft.com/office/drawing/2014/main" id="{CBE9D8CB-FFEF-4B87-89D4-69D9CCE185D3}"/>
              </a:ext>
            </a:extLst>
          </p:cNvPr>
          <p:cNvPicPr>
            <a:picLocks noChangeAspect="1"/>
          </p:cNvPicPr>
          <p:nvPr/>
        </p:nvPicPr>
        <p:blipFill rotWithShape="1">
          <a:blip r:embed="rId2">
            <a:extLst>
              <a:ext uri="{28A0092B-C50C-407E-A947-70E740481C1C}">
                <a14:useLocalDpi xmlns:a14="http://schemas.microsoft.com/office/drawing/2010/main" val="0"/>
              </a:ext>
            </a:extLst>
          </a:blip>
          <a:srcRect t="78291" b="540"/>
          <a:stretch/>
        </p:blipFill>
        <p:spPr>
          <a:xfrm>
            <a:off x="0" y="4804913"/>
            <a:ext cx="12192000" cy="2053087"/>
          </a:xfrm>
          <a:prstGeom prst="rect">
            <a:avLst/>
          </a:prstGeom>
        </p:spPr>
      </p:pic>
      <p:sp>
        <p:nvSpPr>
          <p:cNvPr id="3" name="Retângulo: Cantos Arredondados 2">
            <a:extLst>
              <a:ext uri="{FF2B5EF4-FFF2-40B4-BE49-F238E27FC236}">
                <a16:creationId xmlns:a16="http://schemas.microsoft.com/office/drawing/2014/main" id="{4D46732E-B57D-4E62-BDDF-272A3C65F968}"/>
              </a:ext>
            </a:extLst>
          </p:cNvPr>
          <p:cNvSpPr/>
          <p:nvPr/>
        </p:nvSpPr>
        <p:spPr>
          <a:xfrm>
            <a:off x="1905000" y="2105023"/>
            <a:ext cx="8343900" cy="3234727"/>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Retângulo 4">
            <a:extLst>
              <a:ext uri="{FF2B5EF4-FFF2-40B4-BE49-F238E27FC236}">
                <a16:creationId xmlns:a16="http://schemas.microsoft.com/office/drawing/2014/main" id="{512023F2-6FB5-4F7D-9C28-9DA257F323DC}"/>
              </a:ext>
            </a:extLst>
          </p:cNvPr>
          <p:cNvSpPr/>
          <p:nvPr/>
        </p:nvSpPr>
        <p:spPr>
          <a:xfrm>
            <a:off x="2203509" y="2323201"/>
            <a:ext cx="7873941" cy="2622431"/>
          </a:xfrm>
          <a:prstGeom prst="rect">
            <a:avLst/>
          </a:prstGeom>
          <a:noFill/>
          <a:ln>
            <a:noFill/>
          </a:ln>
          <a:effectLst>
            <a:softEdge rad="0"/>
          </a:effectLst>
        </p:spPr>
        <p:style>
          <a:lnRef idx="0">
            <a:scrgbClr r="0" g="0" b="0"/>
          </a:lnRef>
          <a:fillRef idx="0">
            <a:scrgbClr r="0" g="0" b="0"/>
          </a:fillRef>
          <a:effectRef idx="0">
            <a:scrgbClr r="0" g="0" b="0"/>
          </a:effectRef>
          <a:fontRef idx="minor">
            <a:schemeClr val="lt1"/>
          </a:fontRef>
        </p:style>
        <p:txBody>
          <a:bodyPr rtlCol="0" anchor="t"/>
          <a:lstStyle/>
          <a:p>
            <a:pPr algn="ctr"/>
            <a:r>
              <a:rPr lang="pt-BR" sz="2500" b="1" dirty="0">
                <a:solidFill>
                  <a:srgbClr val="0088CB"/>
                </a:solidFill>
                <a:latin typeface="Arial Black" panose="020B0A04020102020204" pitchFamily="34" charset="0"/>
              </a:rPr>
              <a:t>Educação Integral</a:t>
            </a:r>
          </a:p>
          <a:p>
            <a:pPr algn="ctr"/>
            <a:r>
              <a:rPr lang="pt-BR" sz="2500" b="1" dirty="0">
                <a:solidFill>
                  <a:srgbClr val="0088CB"/>
                </a:solidFill>
                <a:latin typeface="Arial Black" panose="020B0A04020102020204" pitchFamily="34" charset="0"/>
              </a:rPr>
              <a:t>META 6  </a:t>
            </a:r>
          </a:p>
          <a:p>
            <a:pPr algn="ctr"/>
            <a:endParaRPr lang="pt-BR" sz="2500" b="1" dirty="0">
              <a:solidFill>
                <a:srgbClr val="0088CB"/>
              </a:solidFill>
              <a:latin typeface="Arial Black" panose="020B0A04020102020204" pitchFamily="34" charset="0"/>
            </a:endParaRPr>
          </a:p>
          <a:p>
            <a:pPr algn="just"/>
            <a:r>
              <a:rPr lang="pt-BR" sz="2200" dirty="0">
                <a:solidFill>
                  <a:schemeClr val="tx1"/>
                </a:solidFill>
              </a:rPr>
              <a:t>Oferecer educação em tempo integral em, no mínimo, 50% (cinquenta por cento) das escolas públicas, de forma a atender, pelo menos, 30% (trinta por cento) dos (as) alunos (as) da Educação Básica, ao final deste PME. todas as crianças, no máximo, até o final do 3º (terceiro) ano do Ensino Fundamental.</a:t>
            </a:r>
          </a:p>
        </p:txBody>
      </p:sp>
    </p:spTree>
    <p:extLst>
      <p:ext uri="{BB962C8B-B14F-4D97-AF65-F5344CB8AC3E}">
        <p14:creationId xmlns:p14="http://schemas.microsoft.com/office/powerpoint/2010/main" val="32016488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72B2E7F-89D1-4BC0-9739-95AE7C0462DB}"/>
              </a:ext>
            </a:extLst>
          </p:cNvPr>
          <p:cNvSpPr/>
          <p:nvPr/>
        </p:nvSpPr>
        <p:spPr>
          <a:xfrm>
            <a:off x="0" y="0"/>
            <a:ext cx="12192000" cy="854015"/>
          </a:xfrm>
          <a:prstGeom prst="rect">
            <a:avLst/>
          </a:prstGeom>
          <a:solidFill>
            <a:srgbClr val="0A1A2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pt-BR" sz="2500" b="1" dirty="0">
                <a:latin typeface="Arial Black" panose="020B0A04020102020204" pitchFamily="34" charset="0"/>
              </a:rPr>
              <a:t>META 6  </a:t>
            </a:r>
          </a:p>
          <a:p>
            <a:pPr algn="ctr"/>
            <a:r>
              <a:rPr lang="pt-BR" sz="2400" b="1" dirty="0">
                <a:latin typeface="Arial Black" panose="020B0A04020102020204" pitchFamily="34" charset="0"/>
              </a:rPr>
              <a:t>INDICADOR 6A </a:t>
            </a:r>
          </a:p>
        </p:txBody>
      </p:sp>
      <p:sp>
        <p:nvSpPr>
          <p:cNvPr id="10" name="Retângulo: Cantos Arredondados 9">
            <a:extLst>
              <a:ext uri="{FF2B5EF4-FFF2-40B4-BE49-F238E27FC236}">
                <a16:creationId xmlns:a16="http://schemas.microsoft.com/office/drawing/2014/main" id="{80B7441F-F74F-4A48-8F77-F676F3E18493}"/>
              </a:ext>
            </a:extLst>
          </p:cNvPr>
          <p:cNvSpPr/>
          <p:nvPr/>
        </p:nvSpPr>
        <p:spPr>
          <a:xfrm>
            <a:off x="336430" y="923022"/>
            <a:ext cx="11533517" cy="5624427"/>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aphicFrame>
        <p:nvGraphicFramePr>
          <p:cNvPr id="6" name="Tabela 5">
            <a:extLst>
              <a:ext uri="{FF2B5EF4-FFF2-40B4-BE49-F238E27FC236}">
                <a16:creationId xmlns:a16="http://schemas.microsoft.com/office/drawing/2014/main" id="{1A31B8D7-E31B-462B-AD3C-F012DC690BF6}"/>
              </a:ext>
            </a:extLst>
          </p:cNvPr>
          <p:cNvGraphicFramePr>
            <a:graphicFrameLocks noGrp="1"/>
          </p:cNvGraphicFramePr>
          <p:nvPr>
            <p:extLst/>
          </p:nvPr>
        </p:nvGraphicFramePr>
        <p:xfrm>
          <a:off x="1038226" y="1218016"/>
          <a:ext cx="10409027" cy="1438919"/>
        </p:xfrm>
        <a:graphic>
          <a:graphicData uri="http://schemas.openxmlformats.org/drawingml/2006/table">
            <a:tbl>
              <a:tblPr firstRow="1" firstCol="1" bandRow="1"/>
              <a:tblGrid>
                <a:gridCol w="3141750">
                  <a:extLst>
                    <a:ext uri="{9D8B030D-6E8A-4147-A177-3AD203B41FA5}">
                      <a16:colId xmlns:a16="http://schemas.microsoft.com/office/drawing/2014/main" val="1177084315"/>
                    </a:ext>
                  </a:extLst>
                </a:gridCol>
                <a:gridCol w="1671367">
                  <a:extLst>
                    <a:ext uri="{9D8B030D-6E8A-4147-A177-3AD203B41FA5}">
                      <a16:colId xmlns:a16="http://schemas.microsoft.com/office/drawing/2014/main" val="3845529647"/>
                    </a:ext>
                  </a:extLst>
                </a:gridCol>
                <a:gridCol w="1385755">
                  <a:extLst>
                    <a:ext uri="{9D8B030D-6E8A-4147-A177-3AD203B41FA5}">
                      <a16:colId xmlns:a16="http://schemas.microsoft.com/office/drawing/2014/main" val="833596781"/>
                    </a:ext>
                  </a:extLst>
                </a:gridCol>
                <a:gridCol w="4210155">
                  <a:extLst>
                    <a:ext uri="{9D8B030D-6E8A-4147-A177-3AD203B41FA5}">
                      <a16:colId xmlns:a16="http://schemas.microsoft.com/office/drawing/2014/main" val="3422398723"/>
                    </a:ext>
                  </a:extLst>
                </a:gridCol>
              </a:tblGrid>
              <a:tr h="371043">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INDICADOR 6A</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gridSpan="3">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PERCENTUAL DE UNIDADES ESCOLARES MUNICIPAIS COM OFERTA DE JORNADA AMPLIADA</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3855367774"/>
                  </a:ext>
                </a:extLst>
              </a:tr>
              <a:tr h="449987">
                <a:tc>
                  <a:txBody>
                    <a:bodyPr/>
                    <a:lstStyle/>
                    <a:p>
                      <a:pPr algn="ct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PREVISTA PARA O PERÍODO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ALCANÇADA NO PERÍODO</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pt-BR"/>
                    </a:p>
                  </a:txBody>
                  <a:tcPr/>
                </a:tc>
                <a:tc>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FONTE DO INDICADOR</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52342429"/>
                  </a:ext>
                </a:extLst>
              </a:tr>
              <a:tr h="205963">
                <a:tc rowSpan="3">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MUNICIPAL EMEB</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36,31 %</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3">
                  <a:txBody>
                    <a:bodyPr/>
                    <a:lstStyle/>
                    <a:p>
                      <a:pPr algn="ctr">
                        <a:lnSpc>
                          <a:spcPct val="107000"/>
                        </a:lnSpc>
                        <a:spcAft>
                          <a:spcPts val="800"/>
                        </a:spcAft>
                      </a:pPr>
                      <a:r>
                        <a:rPr lang="pt-BR" sz="11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Microdados</a:t>
                      </a: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Censo Escolar da Educação Básica INEP </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81736410"/>
                  </a:ext>
                </a:extLst>
              </a:tr>
              <a:tr h="205963">
                <a:tc vMerge="1">
                  <a:txBody>
                    <a:bodyPr/>
                    <a:lstStyle/>
                    <a:p>
                      <a:endParaRPr lang="pt-BR"/>
                    </a:p>
                  </a:txBody>
                  <a:tcPr/>
                </a:tc>
                <a:tc>
                  <a:txBody>
                    <a:bodyPr/>
                    <a:lstStyle/>
                    <a:p>
                      <a:pP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REDE Conveniada</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100 %</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pt-BR"/>
                    </a:p>
                  </a:txBody>
                  <a:tcPr/>
                </a:tc>
                <a:extLst>
                  <a:ext uri="{0D108BD9-81ED-4DB2-BD59-A6C34878D82A}">
                    <a16:rowId xmlns:a16="http://schemas.microsoft.com/office/drawing/2014/main" val="3838462093"/>
                  </a:ext>
                </a:extLst>
              </a:tr>
              <a:tr h="205963">
                <a:tc vMerge="1">
                  <a:txBody>
                    <a:bodyPr/>
                    <a:lstStyle/>
                    <a:p>
                      <a:endParaRPr lang="pt-BR"/>
                    </a:p>
                  </a:txBody>
                  <a:tcPr/>
                </a:tc>
                <a:tc>
                  <a:txBody>
                    <a:bodyPr/>
                    <a:lstStyle/>
                    <a:p>
                      <a:pP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45,71%</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vMerge="1">
                  <a:txBody>
                    <a:bodyPr/>
                    <a:lstStyle/>
                    <a:p>
                      <a:endParaRPr lang="pt-BR"/>
                    </a:p>
                  </a:txBody>
                  <a:tcPr/>
                </a:tc>
                <a:extLst>
                  <a:ext uri="{0D108BD9-81ED-4DB2-BD59-A6C34878D82A}">
                    <a16:rowId xmlns:a16="http://schemas.microsoft.com/office/drawing/2014/main" val="2909145175"/>
                  </a:ext>
                </a:extLst>
              </a:tr>
            </a:tbl>
          </a:graphicData>
        </a:graphic>
      </p:graphicFrame>
      <p:graphicFrame>
        <p:nvGraphicFramePr>
          <p:cNvPr id="8" name="Chart 23" title="Gráfico"/>
          <p:cNvGraphicFramePr>
            <a:graphicFrameLocks/>
          </p:cNvGraphicFramePr>
          <p:nvPr/>
        </p:nvGraphicFramePr>
        <p:xfrm>
          <a:off x="3245688" y="2800447"/>
          <a:ext cx="5715000" cy="3533775"/>
        </p:xfrm>
        <a:graphic>
          <a:graphicData uri="http://schemas.openxmlformats.org/drawingml/2006/chart">
            <c:chart xmlns:c="http://schemas.openxmlformats.org/drawingml/2006/chart" xmlns:r="http://schemas.openxmlformats.org/officeDocument/2006/relationships" r:id="rId2"/>
          </a:graphicData>
        </a:graphic>
      </p:graphicFrame>
      <p:sp>
        <p:nvSpPr>
          <p:cNvPr id="9" name="CaixaDeTexto 8">
            <a:extLst>
              <a:ext uri="{FF2B5EF4-FFF2-40B4-BE49-F238E27FC236}">
                <a16:creationId xmlns:a16="http://schemas.microsoft.com/office/drawing/2014/main" id="{8A785B7A-6E3F-491D-A32C-A655253972A0}"/>
              </a:ext>
            </a:extLst>
          </p:cNvPr>
          <p:cNvSpPr txBox="1"/>
          <p:nvPr/>
        </p:nvSpPr>
        <p:spPr>
          <a:xfrm>
            <a:off x="9940834" y="99528"/>
            <a:ext cx="2390503" cy="646331"/>
          </a:xfrm>
          <a:prstGeom prst="rect">
            <a:avLst/>
          </a:prstGeom>
          <a:noFill/>
        </p:spPr>
        <p:txBody>
          <a:bodyPr wrap="square" rtlCol="0">
            <a:spAutoFit/>
          </a:bodyPr>
          <a:lstStyle/>
          <a:p>
            <a:pPr algn="ctr"/>
            <a:r>
              <a:rPr lang="pt-BR" i="1" dirty="0">
                <a:solidFill>
                  <a:schemeClr val="bg1"/>
                </a:solidFill>
              </a:rPr>
              <a:t>PME </a:t>
            </a:r>
          </a:p>
          <a:p>
            <a:pPr algn="ctr"/>
            <a:r>
              <a:rPr lang="pt-BR" i="1" dirty="0">
                <a:solidFill>
                  <a:schemeClr val="bg1"/>
                </a:solidFill>
              </a:rPr>
              <a:t>2019-2020</a:t>
            </a:r>
          </a:p>
        </p:txBody>
      </p:sp>
      <p:pic>
        <p:nvPicPr>
          <p:cNvPr id="11" name="Imagem 10">
            <a:extLst>
              <a:ext uri="{FF2B5EF4-FFF2-40B4-BE49-F238E27FC236}">
                <a16:creationId xmlns:a16="http://schemas.microsoft.com/office/drawing/2014/main" id="{7B279F6E-3AD1-49EC-9C5D-6A5458EFD11D}"/>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l="17153" t="254" r="17154" b="-254"/>
          <a:stretch/>
        </p:blipFill>
        <p:spPr>
          <a:xfrm>
            <a:off x="275770" y="130628"/>
            <a:ext cx="1074463" cy="1090386"/>
          </a:xfrm>
          <a:prstGeom prst="flowChartConnector">
            <a:avLst/>
          </a:prstGeom>
        </p:spPr>
      </p:pic>
    </p:spTree>
    <p:extLst>
      <p:ext uri="{BB962C8B-B14F-4D97-AF65-F5344CB8AC3E}">
        <p14:creationId xmlns:p14="http://schemas.microsoft.com/office/powerpoint/2010/main" val="21041361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72B2E7F-89D1-4BC0-9739-95AE7C0462DB}"/>
              </a:ext>
            </a:extLst>
          </p:cNvPr>
          <p:cNvSpPr/>
          <p:nvPr/>
        </p:nvSpPr>
        <p:spPr>
          <a:xfrm>
            <a:off x="0" y="0"/>
            <a:ext cx="12192000" cy="854015"/>
          </a:xfrm>
          <a:prstGeom prst="rect">
            <a:avLst/>
          </a:prstGeom>
          <a:solidFill>
            <a:srgbClr val="0A1A2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pt-BR" sz="2500" b="1" dirty="0">
                <a:latin typeface="Arial Black" panose="020B0A04020102020204" pitchFamily="34" charset="0"/>
              </a:rPr>
              <a:t>META 6  </a:t>
            </a:r>
          </a:p>
          <a:p>
            <a:pPr algn="ctr"/>
            <a:r>
              <a:rPr lang="pt-BR" sz="2400" b="1" dirty="0">
                <a:latin typeface="Arial Black" panose="020B0A04020102020204" pitchFamily="34" charset="0"/>
              </a:rPr>
              <a:t>INDICADOR 6B</a:t>
            </a:r>
          </a:p>
        </p:txBody>
      </p:sp>
      <p:sp>
        <p:nvSpPr>
          <p:cNvPr id="10" name="Retângulo: Cantos Arredondados 9">
            <a:extLst>
              <a:ext uri="{FF2B5EF4-FFF2-40B4-BE49-F238E27FC236}">
                <a16:creationId xmlns:a16="http://schemas.microsoft.com/office/drawing/2014/main" id="{80B7441F-F74F-4A48-8F77-F676F3E18493}"/>
              </a:ext>
            </a:extLst>
          </p:cNvPr>
          <p:cNvSpPr/>
          <p:nvPr/>
        </p:nvSpPr>
        <p:spPr>
          <a:xfrm>
            <a:off x="336430" y="923022"/>
            <a:ext cx="11533517" cy="5624427"/>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aphicFrame>
        <p:nvGraphicFramePr>
          <p:cNvPr id="14" name="Tabela 13">
            <a:extLst>
              <a:ext uri="{FF2B5EF4-FFF2-40B4-BE49-F238E27FC236}">
                <a16:creationId xmlns:a16="http://schemas.microsoft.com/office/drawing/2014/main" id="{53255A5F-1107-4EF1-813C-B0244E16531A}"/>
              </a:ext>
            </a:extLst>
          </p:cNvPr>
          <p:cNvGraphicFramePr>
            <a:graphicFrameLocks noGrp="1"/>
          </p:cNvGraphicFramePr>
          <p:nvPr/>
        </p:nvGraphicFramePr>
        <p:xfrm>
          <a:off x="1047750" y="1415960"/>
          <a:ext cx="10380453" cy="1338983"/>
        </p:xfrm>
        <a:graphic>
          <a:graphicData uri="http://schemas.openxmlformats.org/drawingml/2006/table">
            <a:tbl>
              <a:tblPr firstRow="1" firstCol="1" bandRow="1"/>
              <a:tblGrid>
                <a:gridCol w="3121960">
                  <a:extLst>
                    <a:ext uri="{9D8B030D-6E8A-4147-A177-3AD203B41FA5}">
                      <a16:colId xmlns:a16="http://schemas.microsoft.com/office/drawing/2014/main" val="4256301920"/>
                    </a:ext>
                  </a:extLst>
                </a:gridCol>
                <a:gridCol w="1657285">
                  <a:extLst>
                    <a:ext uri="{9D8B030D-6E8A-4147-A177-3AD203B41FA5}">
                      <a16:colId xmlns:a16="http://schemas.microsoft.com/office/drawing/2014/main" val="3655934325"/>
                    </a:ext>
                  </a:extLst>
                </a:gridCol>
                <a:gridCol w="1374079">
                  <a:extLst>
                    <a:ext uri="{9D8B030D-6E8A-4147-A177-3AD203B41FA5}">
                      <a16:colId xmlns:a16="http://schemas.microsoft.com/office/drawing/2014/main" val="2494581196"/>
                    </a:ext>
                  </a:extLst>
                </a:gridCol>
                <a:gridCol w="4227129">
                  <a:extLst>
                    <a:ext uri="{9D8B030D-6E8A-4147-A177-3AD203B41FA5}">
                      <a16:colId xmlns:a16="http://schemas.microsoft.com/office/drawing/2014/main" val="1335082031"/>
                    </a:ext>
                  </a:extLst>
                </a:gridCol>
              </a:tblGrid>
              <a:tr h="378039">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INDICADOR 6B</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gridSpan="3">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PERCENTUAL DE VAGAS PARA CRIANÇAS E JOVENS, COM JORNADA AMPLIADA, NA REDE MUNICIPAL DE EDUCAÇÃO BÁSICA.</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674192807"/>
                  </a:ext>
                </a:extLst>
              </a:tr>
              <a:tr h="305025">
                <a:tc>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PREVISTA PARA O PERÍODO</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ALCANÇADA NO PERÍODO</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pt-BR"/>
                    </a:p>
                  </a:txBody>
                  <a:tcPr/>
                </a:tc>
                <a:tc>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FONTE DO INDICADOR</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0488175"/>
                  </a:ext>
                </a:extLst>
              </a:tr>
              <a:tr h="144824">
                <a:tc rowSpan="3">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 28%</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REDE MUNICIPAL</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18,51%</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3">
                  <a:txBody>
                    <a:bodyPr/>
                    <a:lstStyle/>
                    <a:p>
                      <a:pPr algn="ctr">
                        <a:lnSpc>
                          <a:spcPct val="107000"/>
                        </a:lnSpc>
                        <a:spcAft>
                          <a:spcPts val="800"/>
                        </a:spcAft>
                      </a:pPr>
                      <a:r>
                        <a:rPr lang="pt-BR" sz="11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Microdados</a:t>
                      </a: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Censo Escolar da Educação Básica INEP / Sistema Seade de Projeções Populacionais.</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34833837"/>
                  </a:ext>
                </a:extLst>
              </a:tr>
              <a:tr h="297143">
                <a:tc vMerge="1">
                  <a:txBody>
                    <a:bodyPr/>
                    <a:lstStyle/>
                    <a:p>
                      <a:endParaRPr lang="pt-BR"/>
                    </a:p>
                  </a:txBody>
                  <a:tcPr/>
                </a:tc>
                <a:tc>
                  <a:txBody>
                    <a:bodyPr/>
                    <a:lstStyle/>
                    <a:p>
                      <a:pP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REDE CONVENIADA</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100 %</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pt-BR"/>
                    </a:p>
                  </a:txBody>
                  <a:tcPr/>
                </a:tc>
                <a:extLst>
                  <a:ext uri="{0D108BD9-81ED-4DB2-BD59-A6C34878D82A}">
                    <a16:rowId xmlns:a16="http://schemas.microsoft.com/office/drawing/2014/main" val="2375384380"/>
                  </a:ext>
                </a:extLst>
              </a:tr>
              <a:tr h="144824">
                <a:tc vMerge="1">
                  <a:txBody>
                    <a:bodyPr/>
                    <a:lstStyle/>
                    <a:p>
                      <a:endParaRPr lang="pt-BR"/>
                    </a:p>
                  </a:txBody>
                  <a:tcPr/>
                </a:tc>
                <a:tc>
                  <a:txBody>
                    <a:bodyPr/>
                    <a:lstStyle/>
                    <a:p>
                      <a:pP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22,15%</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vMerge="1">
                  <a:txBody>
                    <a:bodyPr/>
                    <a:lstStyle/>
                    <a:p>
                      <a:endParaRPr lang="pt-BR"/>
                    </a:p>
                  </a:txBody>
                  <a:tcPr/>
                </a:tc>
                <a:extLst>
                  <a:ext uri="{0D108BD9-81ED-4DB2-BD59-A6C34878D82A}">
                    <a16:rowId xmlns:a16="http://schemas.microsoft.com/office/drawing/2014/main" val="2918302070"/>
                  </a:ext>
                </a:extLst>
              </a:tr>
            </a:tbl>
          </a:graphicData>
        </a:graphic>
      </p:graphicFrame>
      <p:graphicFrame>
        <p:nvGraphicFramePr>
          <p:cNvPr id="6" name="Chart 25" title="Gráfico"/>
          <p:cNvGraphicFramePr>
            <a:graphicFrameLocks/>
          </p:cNvGraphicFramePr>
          <p:nvPr/>
        </p:nvGraphicFramePr>
        <p:xfrm>
          <a:off x="3163855" y="3013674"/>
          <a:ext cx="5715000" cy="3533775"/>
        </p:xfrm>
        <a:graphic>
          <a:graphicData uri="http://schemas.openxmlformats.org/drawingml/2006/chart">
            <c:chart xmlns:c="http://schemas.openxmlformats.org/drawingml/2006/chart" xmlns:r="http://schemas.openxmlformats.org/officeDocument/2006/relationships" r:id="rId2"/>
          </a:graphicData>
        </a:graphic>
      </p:graphicFrame>
      <p:sp>
        <p:nvSpPr>
          <p:cNvPr id="8" name="CaixaDeTexto 7">
            <a:extLst>
              <a:ext uri="{FF2B5EF4-FFF2-40B4-BE49-F238E27FC236}">
                <a16:creationId xmlns:a16="http://schemas.microsoft.com/office/drawing/2014/main" id="{BE0A99F9-33AF-40A4-8648-FBDF3AF73238}"/>
              </a:ext>
            </a:extLst>
          </p:cNvPr>
          <p:cNvSpPr txBox="1"/>
          <p:nvPr/>
        </p:nvSpPr>
        <p:spPr>
          <a:xfrm>
            <a:off x="9940834" y="99528"/>
            <a:ext cx="2390503" cy="646331"/>
          </a:xfrm>
          <a:prstGeom prst="rect">
            <a:avLst/>
          </a:prstGeom>
          <a:noFill/>
        </p:spPr>
        <p:txBody>
          <a:bodyPr wrap="square" rtlCol="0">
            <a:spAutoFit/>
          </a:bodyPr>
          <a:lstStyle/>
          <a:p>
            <a:pPr algn="ctr"/>
            <a:r>
              <a:rPr lang="pt-BR" i="1" dirty="0">
                <a:solidFill>
                  <a:schemeClr val="bg1"/>
                </a:solidFill>
              </a:rPr>
              <a:t>PME </a:t>
            </a:r>
          </a:p>
          <a:p>
            <a:pPr algn="ctr"/>
            <a:r>
              <a:rPr lang="pt-BR" i="1" dirty="0">
                <a:solidFill>
                  <a:schemeClr val="bg1"/>
                </a:solidFill>
              </a:rPr>
              <a:t>2019-2020</a:t>
            </a:r>
          </a:p>
        </p:txBody>
      </p:sp>
      <p:pic>
        <p:nvPicPr>
          <p:cNvPr id="9" name="Imagem 8">
            <a:extLst>
              <a:ext uri="{FF2B5EF4-FFF2-40B4-BE49-F238E27FC236}">
                <a16:creationId xmlns:a16="http://schemas.microsoft.com/office/drawing/2014/main" id="{707BDA8D-460B-4B59-AD3C-B9BA617529A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17153" t="254" r="17154" b="-254"/>
          <a:stretch/>
        </p:blipFill>
        <p:spPr>
          <a:xfrm>
            <a:off x="275770" y="130628"/>
            <a:ext cx="1074463" cy="1090386"/>
          </a:xfrm>
          <a:prstGeom prst="flowChartConnector">
            <a:avLst/>
          </a:prstGeom>
        </p:spPr>
      </p:pic>
    </p:spTree>
    <p:extLst>
      <p:ext uri="{BB962C8B-B14F-4D97-AF65-F5344CB8AC3E}">
        <p14:creationId xmlns:p14="http://schemas.microsoft.com/office/powerpoint/2010/main" val="29264786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72B2E7F-89D1-4BC0-9739-95AE7C0462DB}"/>
              </a:ext>
            </a:extLst>
          </p:cNvPr>
          <p:cNvSpPr/>
          <p:nvPr/>
        </p:nvSpPr>
        <p:spPr>
          <a:xfrm>
            <a:off x="0" y="0"/>
            <a:ext cx="12192000" cy="854015"/>
          </a:xfrm>
          <a:prstGeom prst="rect">
            <a:avLst/>
          </a:prstGeom>
          <a:solidFill>
            <a:srgbClr val="0A1A2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pt-BR" sz="2500" b="1" dirty="0">
                <a:latin typeface="Arial Black" panose="020B0A04020102020204" pitchFamily="34" charset="0"/>
              </a:rPr>
              <a:t>META 6  </a:t>
            </a:r>
          </a:p>
          <a:p>
            <a:pPr algn="ctr"/>
            <a:r>
              <a:rPr lang="pt-BR" sz="2400" b="1" dirty="0">
                <a:latin typeface="Arial Black" panose="020B0A04020102020204" pitchFamily="34" charset="0"/>
              </a:rPr>
              <a:t>INDICADOR 6C</a:t>
            </a:r>
          </a:p>
        </p:txBody>
      </p:sp>
      <p:sp>
        <p:nvSpPr>
          <p:cNvPr id="10" name="Retângulo: Cantos Arredondados 9">
            <a:extLst>
              <a:ext uri="{FF2B5EF4-FFF2-40B4-BE49-F238E27FC236}">
                <a16:creationId xmlns:a16="http://schemas.microsoft.com/office/drawing/2014/main" id="{80B7441F-F74F-4A48-8F77-F676F3E18493}"/>
              </a:ext>
            </a:extLst>
          </p:cNvPr>
          <p:cNvSpPr/>
          <p:nvPr/>
        </p:nvSpPr>
        <p:spPr>
          <a:xfrm>
            <a:off x="336430" y="923022"/>
            <a:ext cx="11533517" cy="5624427"/>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aphicFrame>
        <p:nvGraphicFramePr>
          <p:cNvPr id="15" name="Tabela 14">
            <a:extLst>
              <a:ext uri="{FF2B5EF4-FFF2-40B4-BE49-F238E27FC236}">
                <a16:creationId xmlns:a16="http://schemas.microsoft.com/office/drawing/2014/main" id="{68644DB3-69D2-434D-95F3-705CDC390E0B}"/>
              </a:ext>
            </a:extLst>
          </p:cNvPr>
          <p:cNvGraphicFramePr>
            <a:graphicFrameLocks noGrp="1"/>
          </p:cNvGraphicFramePr>
          <p:nvPr/>
        </p:nvGraphicFramePr>
        <p:xfrm>
          <a:off x="1028700" y="1218167"/>
          <a:ext cx="10389081" cy="945155"/>
        </p:xfrm>
        <a:graphic>
          <a:graphicData uri="http://schemas.openxmlformats.org/drawingml/2006/table">
            <a:tbl>
              <a:tblPr firstRow="1" firstCol="1" bandRow="1"/>
              <a:tblGrid>
                <a:gridCol w="3131386">
                  <a:extLst>
                    <a:ext uri="{9D8B030D-6E8A-4147-A177-3AD203B41FA5}">
                      <a16:colId xmlns:a16="http://schemas.microsoft.com/office/drawing/2014/main" val="1458192899"/>
                    </a:ext>
                  </a:extLst>
                </a:gridCol>
                <a:gridCol w="1704910">
                  <a:extLst>
                    <a:ext uri="{9D8B030D-6E8A-4147-A177-3AD203B41FA5}">
                      <a16:colId xmlns:a16="http://schemas.microsoft.com/office/drawing/2014/main" val="1124523076"/>
                    </a:ext>
                  </a:extLst>
                </a:gridCol>
                <a:gridCol w="1255673">
                  <a:extLst>
                    <a:ext uri="{9D8B030D-6E8A-4147-A177-3AD203B41FA5}">
                      <a16:colId xmlns:a16="http://schemas.microsoft.com/office/drawing/2014/main" val="2249492980"/>
                    </a:ext>
                  </a:extLst>
                </a:gridCol>
                <a:gridCol w="4297112">
                  <a:extLst>
                    <a:ext uri="{9D8B030D-6E8A-4147-A177-3AD203B41FA5}">
                      <a16:colId xmlns:a16="http://schemas.microsoft.com/office/drawing/2014/main" val="2612967910"/>
                    </a:ext>
                  </a:extLst>
                </a:gridCol>
              </a:tblGrid>
              <a:tr h="264999">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INDICADOR 6C</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gridSpan="3">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PERCENTUAL DE UNIDADES ESCOLARES ESTADUAIS COM OFERTA DE JORNADA AMPLIADA</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3578296539"/>
                  </a:ext>
                </a:extLst>
              </a:tr>
              <a:tr h="321381">
                <a:tc>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PREVISTA PARA O PERÍODO</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ALCANÇADA NO PERÍODO</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pt-BR"/>
                    </a:p>
                  </a:txBody>
                  <a:tcPr/>
                </a:tc>
                <a:tc>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FONTE DO INDICADOR</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5249448"/>
                  </a:ext>
                </a:extLst>
              </a:tr>
              <a:tr h="357090">
                <a:tc>
                  <a:txBody>
                    <a:bodyPr/>
                    <a:lstStyle/>
                    <a:p>
                      <a:pPr algn="ctr">
                        <a:lnSpc>
                          <a:spcPct val="107000"/>
                        </a:lnSpc>
                        <a:spcAft>
                          <a:spcPts val="800"/>
                        </a:spcAft>
                      </a:pPr>
                      <a:r>
                        <a:rPr lang="pt-BR"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 50%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REDE ESTADUAL</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17,33 %</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Aft>
                          <a:spcPts val="800"/>
                        </a:spcAft>
                      </a:pPr>
                      <a:r>
                        <a:rPr lang="pt-BR" sz="11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Microdados</a:t>
                      </a: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Censo Escolar da Educação Básica INEP / Sistema Seade de Projeções Populacionais.</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14090781"/>
                  </a:ext>
                </a:extLst>
              </a:tr>
            </a:tbl>
          </a:graphicData>
        </a:graphic>
      </p:graphicFrame>
      <p:graphicFrame>
        <p:nvGraphicFramePr>
          <p:cNvPr id="6" name="Chart 27" title="Gráfico"/>
          <p:cNvGraphicFramePr>
            <a:graphicFrameLocks/>
          </p:cNvGraphicFramePr>
          <p:nvPr/>
        </p:nvGraphicFramePr>
        <p:xfrm>
          <a:off x="3245688" y="2725802"/>
          <a:ext cx="5715000" cy="3533775"/>
        </p:xfrm>
        <a:graphic>
          <a:graphicData uri="http://schemas.openxmlformats.org/drawingml/2006/chart">
            <c:chart xmlns:c="http://schemas.openxmlformats.org/drawingml/2006/chart" xmlns:r="http://schemas.openxmlformats.org/officeDocument/2006/relationships" r:id="rId2"/>
          </a:graphicData>
        </a:graphic>
      </p:graphicFrame>
      <p:sp>
        <p:nvSpPr>
          <p:cNvPr id="9" name="CaixaDeTexto 8">
            <a:extLst>
              <a:ext uri="{FF2B5EF4-FFF2-40B4-BE49-F238E27FC236}">
                <a16:creationId xmlns:a16="http://schemas.microsoft.com/office/drawing/2014/main" id="{01058DF4-E2F5-42B8-BAB9-63D0204E13EA}"/>
              </a:ext>
            </a:extLst>
          </p:cNvPr>
          <p:cNvSpPr txBox="1"/>
          <p:nvPr/>
        </p:nvSpPr>
        <p:spPr>
          <a:xfrm>
            <a:off x="9940834" y="99528"/>
            <a:ext cx="2390503" cy="646331"/>
          </a:xfrm>
          <a:prstGeom prst="rect">
            <a:avLst/>
          </a:prstGeom>
          <a:noFill/>
        </p:spPr>
        <p:txBody>
          <a:bodyPr wrap="square" rtlCol="0">
            <a:spAutoFit/>
          </a:bodyPr>
          <a:lstStyle/>
          <a:p>
            <a:pPr algn="ctr"/>
            <a:r>
              <a:rPr lang="pt-BR" i="1" dirty="0">
                <a:solidFill>
                  <a:schemeClr val="bg1"/>
                </a:solidFill>
              </a:rPr>
              <a:t>PME </a:t>
            </a:r>
          </a:p>
          <a:p>
            <a:pPr algn="ctr"/>
            <a:r>
              <a:rPr lang="pt-BR" i="1" dirty="0">
                <a:solidFill>
                  <a:schemeClr val="bg1"/>
                </a:solidFill>
              </a:rPr>
              <a:t>2019-2020</a:t>
            </a:r>
          </a:p>
        </p:txBody>
      </p:sp>
      <p:pic>
        <p:nvPicPr>
          <p:cNvPr id="11" name="Imagem 10">
            <a:extLst>
              <a:ext uri="{FF2B5EF4-FFF2-40B4-BE49-F238E27FC236}">
                <a16:creationId xmlns:a16="http://schemas.microsoft.com/office/drawing/2014/main" id="{CF499DA4-0918-4628-BE17-A5EB4CBE9C8D}"/>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17153" t="254" r="17154" b="-254"/>
          <a:stretch/>
        </p:blipFill>
        <p:spPr>
          <a:xfrm>
            <a:off x="275770" y="130628"/>
            <a:ext cx="1074463" cy="1090386"/>
          </a:xfrm>
          <a:prstGeom prst="flowChartConnector">
            <a:avLst/>
          </a:prstGeom>
        </p:spPr>
      </p:pic>
      <p:pic>
        <p:nvPicPr>
          <p:cNvPr id="8" name="Imagem 7">
            <a:extLst>
              <a:ext uri="{FF2B5EF4-FFF2-40B4-BE49-F238E27FC236}">
                <a16:creationId xmlns:a16="http://schemas.microsoft.com/office/drawing/2014/main" id="{8977D428-9E49-429C-AF48-E4D47FD333F4}"/>
              </a:ext>
            </a:extLst>
          </p:cNvPr>
          <p:cNvPicPr>
            <a:picLocks noChangeAspect="1"/>
          </p:cNvPicPr>
          <p:nvPr/>
        </p:nvPicPr>
        <p:blipFill rotWithShape="1">
          <a:blip r:embed="rId5"/>
          <a:srcRect b="8594"/>
          <a:stretch/>
        </p:blipFill>
        <p:spPr>
          <a:xfrm>
            <a:off x="8665030" y="3515742"/>
            <a:ext cx="3290798" cy="3248613"/>
          </a:xfrm>
          <a:prstGeom prst="flowChartConnector">
            <a:avLst/>
          </a:prstGeom>
        </p:spPr>
      </p:pic>
      <p:sp>
        <p:nvSpPr>
          <p:cNvPr id="12" name="CaixaDeTexto 11"/>
          <p:cNvSpPr txBox="1"/>
          <p:nvPr/>
        </p:nvSpPr>
        <p:spPr>
          <a:xfrm>
            <a:off x="9605554" y="4686663"/>
            <a:ext cx="1776548" cy="1323439"/>
          </a:xfrm>
          <a:prstGeom prst="rect">
            <a:avLst/>
          </a:prstGeom>
          <a:noFill/>
        </p:spPr>
        <p:txBody>
          <a:bodyPr wrap="square" rtlCol="0">
            <a:spAutoFit/>
          </a:bodyPr>
          <a:lstStyle/>
          <a:p>
            <a:pPr algn="ctr"/>
            <a:r>
              <a:rPr lang="pt-BR" sz="1600" b="1" dirty="0"/>
              <a:t>AJUSTAR AO PLANEJAMENTO ESTRATÉGICO VIGENTE DO ESTADO</a:t>
            </a:r>
          </a:p>
        </p:txBody>
      </p:sp>
    </p:spTree>
    <p:extLst>
      <p:ext uri="{BB962C8B-B14F-4D97-AF65-F5344CB8AC3E}">
        <p14:creationId xmlns:p14="http://schemas.microsoft.com/office/powerpoint/2010/main" val="26590295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72B2E7F-89D1-4BC0-9739-95AE7C0462DB}"/>
              </a:ext>
            </a:extLst>
          </p:cNvPr>
          <p:cNvSpPr/>
          <p:nvPr/>
        </p:nvSpPr>
        <p:spPr>
          <a:xfrm>
            <a:off x="0" y="0"/>
            <a:ext cx="12192000" cy="854015"/>
          </a:xfrm>
          <a:prstGeom prst="rect">
            <a:avLst/>
          </a:prstGeom>
          <a:solidFill>
            <a:srgbClr val="0A1A2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pt-BR" sz="2500" b="1" dirty="0">
                <a:latin typeface="Arial Black" panose="020B0A04020102020204" pitchFamily="34" charset="0"/>
              </a:rPr>
              <a:t>META 6  </a:t>
            </a:r>
          </a:p>
          <a:p>
            <a:pPr algn="ctr"/>
            <a:r>
              <a:rPr lang="pt-BR" sz="2400" b="1" dirty="0">
                <a:latin typeface="Arial Black" panose="020B0A04020102020204" pitchFamily="34" charset="0"/>
              </a:rPr>
              <a:t>INDICADOR 6D</a:t>
            </a:r>
          </a:p>
        </p:txBody>
      </p:sp>
      <p:sp>
        <p:nvSpPr>
          <p:cNvPr id="10" name="Retângulo: Cantos Arredondados 9">
            <a:extLst>
              <a:ext uri="{FF2B5EF4-FFF2-40B4-BE49-F238E27FC236}">
                <a16:creationId xmlns:a16="http://schemas.microsoft.com/office/drawing/2014/main" id="{80B7441F-F74F-4A48-8F77-F676F3E18493}"/>
              </a:ext>
            </a:extLst>
          </p:cNvPr>
          <p:cNvSpPr/>
          <p:nvPr/>
        </p:nvSpPr>
        <p:spPr>
          <a:xfrm>
            <a:off x="345955" y="951597"/>
            <a:ext cx="11533517" cy="5624427"/>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aphicFrame>
        <p:nvGraphicFramePr>
          <p:cNvPr id="19" name="Tabela 18">
            <a:extLst>
              <a:ext uri="{FF2B5EF4-FFF2-40B4-BE49-F238E27FC236}">
                <a16:creationId xmlns:a16="http://schemas.microsoft.com/office/drawing/2014/main" id="{7516405F-56F2-4349-8477-6733D8AB47BA}"/>
              </a:ext>
            </a:extLst>
          </p:cNvPr>
          <p:cNvGraphicFramePr>
            <a:graphicFrameLocks noGrp="1"/>
          </p:cNvGraphicFramePr>
          <p:nvPr/>
        </p:nvGraphicFramePr>
        <p:xfrm>
          <a:off x="1114425" y="1560062"/>
          <a:ext cx="10397707" cy="1106458"/>
        </p:xfrm>
        <a:graphic>
          <a:graphicData uri="http://schemas.openxmlformats.org/drawingml/2006/table">
            <a:tbl>
              <a:tblPr firstRow="1" firstCol="1" bandRow="1"/>
              <a:tblGrid>
                <a:gridCol w="3119312">
                  <a:extLst>
                    <a:ext uri="{9D8B030D-6E8A-4147-A177-3AD203B41FA5}">
                      <a16:colId xmlns:a16="http://schemas.microsoft.com/office/drawing/2014/main" val="149276483"/>
                    </a:ext>
                  </a:extLst>
                </a:gridCol>
                <a:gridCol w="1828930">
                  <a:extLst>
                    <a:ext uri="{9D8B030D-6E8A-4147-A177-3AD203B41FA5}">
                      <a16:colId xmlns:a16="http://schemas.microsoft.com/office/drawing/2014/main" val="2462946956"/>
                    </a:ext>
                  </a:extLst>
                </a:gridCol>
                <a:gridCol w="1189146">
                  <a:extLst>
                    <a:ext uri="{9D8B030D-6E8A-4147-A177-3AD203B41FA5}">
                      <a16:colId xmlns:a16="http://schemas.microsoft.com/office/drawing/2014/main" val="3415114921"/>
                    </a:ext>
                  </a:extLst>
                </a:gridCol>
                <a:gridCol w="4260319">
                  <a:extLst>
                    <a:ext uri="{9D8B030D-6E8A-4147-A177-3AD203B41FA5}">
                      <a16:colId xmlns:a16="http://schemas.microsoft.com/office/drawing/2014/main" val="2694646536"/>
                    </a:ext>
                  </a:extLst>
                </a:gridCol>
              </a:tblGrid>
              <a:tr h="289081">
                <a:tc>
                  <a:txBody>
                    <a:bodyPr/>
                    <a:lstStyle/>
                    <a:p>
                      <a:pPr marL="63500" marR="63500" algn="ctr">
                        <a:lnSpc>
                          <a:spcPct val="107000"/>
                        </a:lnSpc>
                        <a:spcBef>
                          <a:spcPts val="1200"/>
                        </a:spcBef>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INDICADOR 6D</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936" marR="27936" marT="34920" marB="34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gridSpan="3">
                  <a:txBody>
                    <a:bodyPr/>
                    <a:lstStyle/>
                    <a:p>
                      <a:pPr marL="63500" marR="63500" algn="ctr">
                        <a:lnSpc>
                          <a:spcPct val="107000"/>
                        </a:lnSpc>
                        <a:spcBef>
                          <a:spcPts val="1200"/>
                        </a:spcBef>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PERCENTUAL DE VAGAS PARA CRIANÇAS E JOVENS, COM JORNADA AMPLIADA, NA REDE ESTADUAL DE EDUCAÇÃO BÁSICA.</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936" marR="27936" marT="34920" marB="34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2226656035"/>
                  </a:ext>
                </a:extLst>
              </a:tr>
              <a:tr h="195454">
                <a:tc>
                  <a:txBody>
                    <a:bodyPr/>
                    <a:lstStyle/>
                    <a:p>
                      <a:pPr marL="63500" marR="63500" algn="ctr">
                        <a:lnSpc>
                          <a:spcPct val="107000"/>
                        </a:lnSpc>
                        <a:spcBef>
                          <a:spcPts val="1200"/>
                        </a:spcBef>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PREVISTA PARA O PERÍODO</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7936" marR="27936" marT="34920" marB="34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marL="63500" marR="63500" algn="ctr">
                        <a:lnSpc>
                          <a:spcPct val="107000"/>
                        </a:lnSpc>
                        <a:spcBef>
                          <a:spcPts val="1200"/>
                        </a:spcBef>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ALCANÇADA NO PERÍODO</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7936" marR="27936" marT="34920" marB="34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pt-BR"/>
                    </a:p>
                  </a:txBody>
                  <a:tcPr/>
                </a:tc>
                <a:tc>
                  <a:txBody>
                    <a:bodyPr/>
                    <a:lstStyle/>
                    <a:p>
                      <a:pPr marL="63500" marR="63500" algn="ctr">
                        <a:lnSpc>
                          <a:spcPct val="107000"/>
                        </a:lnSpc>
                        <a:spcBef>
                          <a:spcPts val="1200"/>
                        </a:spcBef>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FONTE DO INDICADOR</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27936" marR="27936" marT="34920" marB="34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70062405"/>
                  </a:ext>
                </a:extLst>
              </a:tr>
              <a:tr h="427710">
                <a:tc>
                  <a:txBody>
                    <a:bodyPr/>
                    <a:lstStyle/>
                    <a:p>
                      <a:pPr marR="63500"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&gt; 50%</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7936" marR="27936" marT="34920" marB="349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63500" algn="ctr">
                        <a:lnSpc>
                          <a:spcPct val="107000"/>
                        </a:lnSpc>
                        <a:spcBef>
                          <a:spcPts val="1200"/>
                        </a:spcBef>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REDE ESTADUAL</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7936" marR="27936" marT="34920" marB="34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63500" algn="ctr">
                        <a:lnSpc>
                          <a:spcPct val="107000"/>
                        </a:lnSpc>
                        <a:spcBef>
                          <a:spcPts val="1200"/>
                        </a:spcBef>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9,17 %</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7936" marR="27936" marT="34920" marB="34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63500" marR="63500" algn="ctr">
                        <a:lnSpc>
                          <a:spcPct val="107000"/>
                        </a:lnSpc>
                        <a:spcBef>
                          <a:spcPts val="1200"/>
                        </a:spcBef>
                        <a:spcAft>
                          <a:spcPts val="800"/>
                        </a:spcAft>
                      </a:pPr>
                      <a:r>
                        <a:rPr lang="pt-BR" sz="11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Microdados</a:t>
                      </a: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Censo Escolar da Educação Básica INEP / Sistema Seade de Projeções Populacionais.</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7936" marR="27936" marT="34920" marB="34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12583900"/>
                  </a:ext>
                </a:extLst>
              </a:tr>
            </a:tbl>
          </a:graphicData>
        </a:graphic>
      </p:graphicFrame>
      <p:graphicFrame>
        <p:nvGraphicFramePr>
          <p:cNvPr id="6" name="Chart 29" title="Gráfico"/>
          <p:cNvGraphicFramePr>
            <a:graphicFrameLocks/>
          </p:cNvGraphicFramePr>
          <p:nvPr/>
        </p:nvGraphicFramePr>
        <p:xfrm>
          <a:off x="3255213" y="2764102"/>
          <a:ext cx="5715000" cy="3533775"/>
        </p:xfrm>
        <a:graphic>
          <a:graphicData uri="http://schemas.openxmlformats.org/drawingml/2006/chart">
            <c:chart xmlns:c="http://schemas.openxmlformats.org/drawingml/2006/chart" xmlns:r="http://schemas.openxmlformats.org/officeDocument/2006/relationships" r:id="rId2"/>
          </a:graphicData>
        </a:graphic>
      </p:graphicFrame>
      <p:sp>
        <p:nvSpPr>
          <p:cNvPr id="8" name="CaixaDeTexto 7">
            <a:extLst>
              <a:ext uri="{FF2B5EF4-FFF2-40B4-BE49-F238E27FC236}">
                <a16:creationId xmlns:a16="http://schemas.microsoft.com/office/drawing/2014/main" id="{68F9DD35-DEED-4D0F-B2F1-4ACDE52B1963}"/>
              </a:ext>
            </a:extLst>
          </p:cNvPr>
          <p:cNvSpPr txBox="1"/>
          <p:nvPr/>
        </p:nvSpPr>
        <p:spPr>
          <a:xfrm>
            <a:off x="9940834" y="99528"/>
            <a:ext cx="2390503" cy="646331"/>
          </a:xfrm>
          <a:prstGeom prst="rect">
            <a:avLst/>
          </a:prstGeom>
          <a:noFill/>
        </p:spPr>
        <p:txBody>
          <a:bodyPr wrap="square" rtlCol="0">
            <a:spAutoFit/>
          </a:bodyPr>
          <a:lstStyle/>
          <a:p>
            <a:pPr algn="ctr"/>
            <a:r>
              <a:rPr lang="pt-BR" i="1" dirty="0">
                <a:solidFill>
                  <a:schemeClr val="bg1"/>
                </a:solidFill>
              </a:rPr>
              <a:t>PME </a:t>
            </a:r>
          </a:p>
          <a:p>
            <a:pPr algn="ctr"/>
            <a:r>
              <a:rPr lang="pt-BR" i="1" dirty="0">
                <a:solidFill>
                  <a:schemeClr val="bg1"/>
                </a:solidFill>
              </a:rPr>
              <a:t>2019-2020</a:t>
            </a:r>
          </a:p>
        </p:txBody>
      </p:sp>
      <p:pic>
        <p:nvPicPr>
          <p:cNvPr id="9" name="Imagem 8">
            <a:extLst>
              <a:ext uri="{FF2B5EF4-FFF2-40B4-BE49-F238E27FC236}">
                <a16:creationId xmlns:a16="http://schemas.microsoft.com/office/drawing/2014/main" id="{91F19304-3D65-4800-9C16-C7DCBB101DE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17153" t="254" r="17154" b="-254"/>
          <a:stretch/>
        </p:blipFill>
        <p:spPr>
          <a:xfrm>
            <a:off x="275770" y="130628"/>
            <a:ext cx="1074463" cy="1090386"/>
          </a:xfrm>
          <a:prstGeom prst="flowChartConnector">
            <a:avLst/>
          </a:prstGeom>
        </p:spPr>
      </p:pic>
      <p:pic>
        <p:nvPicPr>
          <p:cNvPr id="11" name="Imagem 10">
            <a:extLst>
              <a:ext uri="{FF2B5EF4-FFF2-40B4-BE49-F238E27FC236}">
                <a16:creationId xmlns:a16="http://schemas.microsoft.com/office/drawing/2014/main" id="{8977D428-9E49-429C-AF48-E4D47FD333F4}"/>
              </a:ext>
            </a:extLst>
          </p:cNvPr>
          <p:cNvPicPr>
            <a:picLocks noChangeAspect="1"/>
          </p:cNvPicPr>
          <p:nvPr/>
        </p:nvPicPr>
        <p:blipFill rotWithShape="1">
          <a:blip r:embed="rId5"/>
          <a:srcRect b="8594"/>
          <a:stretch/>
        </p:blipFill>
        <p:spPr>
          <a:xfrm>
            <a:off x="8665030" y="3515742"/>
            <a:ext cx="3290798" cy="3248613"/>
          </a:xfrm>
          <a:prstGeom prst="flowChartConnector">
            <a:avLst/>
          </a:prstGeom>
        </p:spPr>
      </p:pic>
      <p:sp>
        <p:nvSpPr>
          <p:cNvPr id="12" name="CaixaDeTexto 11"/>
          <p:cNvSpPr txBox="1"/>
          <p:nvPr/>
        </p:nvSpPr>
        <p:spPr>
          <a:xfrm>
            <a:off x="9605554" y="4686663"/>
            <a:ext cx="1776548" cy="1323439"/>
          </a:xfrm>
          <a:prstGeom prst="rect">
            <a:avLst/>
          </a:prstGeom>
          <a:noFill/>
        </p:spPr>
        <p:txBody>
          <a:bodyPr wrap="square" rtlCol="0">
            <a:spAutoFit/>
          </a:bodyPr>
          <a:lstStyle/>
          <a:p>
            <a:pPr algn="ctr"/>
            <a:r>
              <a:rPr lang="pt-BR" sz="1600" b="1" dirty="0"/>
              <a:t>AJUSTAR AO PLANEJAMENTO ESTRATÉGICO VIGENTE DO ESTADO</a:t>
            </a:r>
          </a:p>
        </p:txBody>
      </p:sp>
    </p:spTree>
    <p:extLst>
      <p:ext uri="{BB962C8B-B14F-4D97-AF65-F5344CB8AC3E}">
        <p14:creationId xmlns:p14="http://schemas.microsoft.com/office/powerpoint/2010/main" val="1899453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C4771E15-72AC-4DD5-8F87-36621EE77E0E}"/>
              </a:ext>
            </a:extLst>
          </p:cNvPr>
          <p:cNvPicPr>
            <a:picLocks noChangeAspect="1"/>
          </p:cNvPicPr>
          <p:nvPr/>
        </p:nvPicPr>
        <p:blipFill rotWithShape="1">
          <a:blip r:embed="rId2">
            <a:extLst>
              <a:ext uri="{28A0092B-C50C-407E-A947-70E740481C1C}">
                <a14:useLocalDpi xmlns:a14="http://schemas.microsoft.com/office/drawing/2010/main" val="0"/>
              </a:ext>
            </a:extLst>
          </a:blip>
          <a:srcRect b="74519"/>
          <a:stretch/>
        </p:blipFill>
        <p:spPr>
          <a:xfrm>
            <a:off x="0" y="0"/>
            <a:ext cx="12192000" cy="3209026"/>
          </a:xfrm>
          <a:prstGeom prst="rect">
            <a:avLst/>
          </a:prstGeom>
        </p:spPr>
      </p:pic>
      <p:pic>
        <p:nvPicPr>
          <p:cNvPr id="6" name="Imagem 5">
            <a:extLst>
              <a:ext uri="{FF2B5EF4-FFF2-40B4-BE49-F238E27FC236}">
                <a16:creationId xmlns:a16="http://schemas.microsoft.com/office/drawing/2014/main" id="{CBE9D8CB-FFEF-4B87-89D4-69D9CCE185D3}"/>
              </a:ext>
            </a:extLst>
          </p:cNvPr>
          <p:cNvPicPr>
            <a:picLocks noChangeAspect="1"/>
          </p:cNvPicPr>
          <p:nvPr/>
        </p:nvPicPr>
        <p:blipFill rotWithShape="1">
          <a:blip r:embed="rId2">
            <a:extLst>
              <a:ext uri="{28A0092B-C50C-407E-A947-70E740481C1C}">
                <a14:useLocalDpi xmlns:a14="http://schemas.microsoft.com/office/drawing/2010/main" val="0"/>
              </a:ext>
            </a:extLst>
          </a:blip>
          <a:srcRect t="78291" b="540"/>
          <a:stretch/>
        </p:blipFill>
        <p:spPr>
          <a:xfrm>
            <a:off x="0" y="4804913"/>
            <a:ext cx="12192000" cy="2053087"/>
          </a:xfrm>
          <a:prstGeom prst="rect">
            <a:avLst/>
          </a:prstGeom>
        </p:spPr>
      </p:pic>
      <p:sp>
        <p:nvSpPr>
          <p:cNvPr id="3" name="Retângulo: Cantos Arredondados 2">
            <a:extLst>
              <a:ext uri="{FF2B5EF4-FFF2-40B4-BE49-F238E27FC236}">
                <a16:creationId xmlns:a16="http://schemas.microsoft.com/office/drawing/2014/main" id="{4D46732E-B57D-4E62-BDDF-272A3C65F968}"/>
              </a:ext>
            </a:extLst>
          </p:cNvPr>
          <p:cNvSpPr/>
          <p:nvPr/>
        </p:nvSpPr>
        <p:spPr>
          <a:xfrm>
            <a:off x="1905000" y="2105024"/>
            <a:ext cx="8343900" cy="2932802"/>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Retângulo 4">
            <a:extLst>
              <a:ext uri="{FF2B5EF4-FFF2-40B4-BE49-F238E27FC236}">
                <a16:creationId xmlns:a16="http://schemas.microsoft.com/office/drawing/2014/main" id="{512023F2-6FB5-4F7D-9C28-9DA257F323DC}"/>
              </a:ext>
            </a:extLst>
          </p:cNvPr>
          <p:cNvSpPr/>
          <p:nvPr/>
        </p:nvSpPr>
        <p:spPr>
          <a:xfrm>
            <a:off x="2203509" y="2323201"/>
            <a:ext cx="7873941" cy="2622431"/>
          </a:xfrm>
          <a:prstGeom prst="rect">
            <a:avLst/>
          </a:prstGeom>
          <a:noFill/>
          <a:ln>
            <a:noFill/>
          </a:ln>
          <a:effectLst>
            <a:softEdge rad="0"/>
          </a:effectLst>
        </p:spPr>
        <p:style>
          <a:lnRef idx="0">
            <a:scrgbClr r="0" g="0" b="0"/>
          </a:lnRef>
          <a:fillRef idx="0">
            <a:scrgbClr r="0" g="0" b="0"/>
          </a:fillRef>
          <a:effectRef idx="0">
            <a:scrgbClr r="0" g="0" b="0"/>
          </a:effectRef>
          <a:fontRef idx="minor">
            <a:schemeClr val="lt1"/>
          </a:fontRef>
        </p:style>
        <p:txBody>
          <a:bodyPr rtlCol="0" anchor="t"/>
          <a:lstStyle/>
          <a:p>
            <a:pPr algn="ctr"/>
            <a:r>
              <a:rPr lang="pt-BR" sz="2500" b="1" dirty="0">
                <a:solidFill>
                  <a:srgbClr val="0088CB"/>
                </a:solidFill>
                <a:latin typeface="Arial Black" panose="020B0A04020102020204" pitchFamily="34" charset="0"/>
              </a:rPr>
              <a:t>Aprendizado Adequado na Idade Certa META 7 </a:t>
            </a:r>
          </a:p>
          <a:p>
            <a:pPr algn="ctr"/>
            <a:endParaRPr lang="pt-BR" sz="2500" b="1" dirty="0">
              <a:solidFill>
                <a:srgbClr val="0088CB"/>
              </a:solidFill>
              <a:latin typeface="Arial Black" panose="020B0A04020102020204" pitchFamily="34" charset="0"/>
            </a:endParaRPr>
          </a:p>
          <a:p>
            <a:pPr algn="just"/>
            <a:r>
              <a:rPr lang="pt-BR" sz="2200" dirty="0">
                <a:solidFill>
                  <a:schemeClr val="tx1"/>
                </a:solidFill>
              </a:rPr>
              <a:t>Fomentar a qualidade da Educação Básica em todas as etapas e modalidades, com melhoria do fluxo escolar e da aprendizagem, de modo a atingir as seguintes médias nacionais para o IDEB:</a:t>
            </a:r>
          </a:p>
        </p:txBody>
      </p:sp>
    </p:spTree>
    <p:extLst>
      <p:ext uri="{BB962C8B-B14F-4D97-AF65-F5344CB8AC3E}">
        <p14:creationId xmlns:p14="http://schemas.microsoft.com/office/powerpoint/2010/main" val="20963993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72B2E7F-89D1-4BC0-9739-95AE7C0462DB}"/>
              </a:ext>
            </a:extLst>
          </p:cNvPr>
          <p:cNvSpPr/>
          <p:nvPr/>
        </p:nvSpPr>
        <p:spPr>
          <a:xfrm>
            <a:off x="0" y="0"/>
            <a:ext cx="12192000" cy="854015"/>
          </a:xfrm>
          <a:prstGeom prst="rect">
            <a:avLst/>
          </a:prstGeom>
          <a:solidFill>
            <a:srgbClr val="0A1A2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pt-BR" sz="2500" b="1" dirty="0">
                <a:latin typeface="Arial Black" panose="020B0A04020102020204" pitchFamily="34" charset="0"/>
              </a:rPr>
              <a:t>META 7  </a:t>
            </a:r>
          </a:p>
          <a:p>
            <a:pPr algn="ctr"/>
            <a:r>
              <a:rPr lang="pt-BR" sz="2400" b="1" dirty="0">
                <a:latin typeface="Arial Black" panose="020B0A04020102020204" pitchFamily="34" charset="0"/>
              </a:rPr>
              <a:t>INDICADOR 7A</a:t>
            </a:r>
          </a:p>
        </p:txBody>
      </p:sp>
      <p:sp>
        <p:nvSpPr>
          <p:cNvPr id="10" name="Retângulo: Cantos Arredondados 9">
            <a:extLst>
              <a:ext uri="{FF2B5EF4-FFF2-40B4-BE49-F238E27FC236}">
                <a16:creationId xmlns:a16="http://schemas.microsoft.com/office/drawing/2014/main" id="{80B7441F-F74F-4A48-8F77-F676F3E18493}"/>
              </a:ext>
            </a:extLst>
          </p:cNvPr>
          <p:cNvSpPr/>
          <p:nvPr/>
        </p:nvSpPr>
        <p:spPr>
          <a:xfrm>
            <a:off x="336430" y="923023"/>
            <a:ext cx="11533517" cy="5401577"/>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aphicFrame>
        <p:nvGraphicFramePr>
          <p:cNvPr id="6" name="Tabela 5">
            <a:extLst>
              <a:ext uri="{FF2B5EF4-FFF2-40B4-BE49-F238E27FC236}">
                <a16:creationId xmlns:a16="http://schemas.microsoft.com/office/drawing/2014/main" id="{76FA6467-053A-4699-BAC4-F0C9970AC555}"/>
              </a:ext>
            </a:extLst>
          </p:cNvPr>
          <p:cNvGraphicFramePr>
            <a:graphicFrameLocks noGrp="1"/>
          </p:cNvGraphicFramePr>
          <p:nvPr/>
        </p:nvGraphicFramePr>
        <p:xfrm>
          <a:off x="1081895" y="1295763"/>
          <a:ext cx="10071879" cy="1037861"/>
        </p:xfrm>
        <a:graphic>
          <a:graphicData uri="http://schemas.openxmlformats.org/drawingml/2006/table">
            <a:tbl>
              <a:tblPr firstRow="1" firstCol="1" bandRow="1"/>
              <a:tblGrid>
                <a:gridCol w="3153821">
                  <a:extLst>
                    <a:ext uri="{9D8B030D-6E8A-4147-A177-3AD203B41FA5}">
                      <a16:colId xmlns:a16="http://schemas.microsoft.com/office/drawing/2014/main" val="2948981903"/>
                    </a:ext>
                  </a:extLst>
                </a:gridCol>
                <a:gridCol w="2667785">
                  <a:extLst>
                    <a:ext uri="{9D8B030D-6E8A-4147-A177-3AD203B41FA5}">
                      <a16:colId xmlns:a16="http://schemas.microsoft.com/office/drawing/2014/main" val="2257653126"/>
                    </a:ext>
                  </a:extLst>
                </a:gridCol>
                <a:gridCol w="1116361">
                  <a:extLst>
                    <a:ext uri="{9D8B030D-6E8A-4147-A177-3AD203B41FA5}">
                      <a16:colId xmlns:a16="http://schemas.microsoft.com/office/drawing/2014/main" val="3524680043"/>
                    </a:ext>
                  </a:extLst>
                </a:gridCol>
                <a:gridCol w="3133912">
                  <a:extLst>
                    <a:ext uri="{9D8B030D-6E8A-4147-A177-3AD203B41FA5}">
                      <a16:colId xmlns:a16="http://schemas.microsoft.com/office/drawing/2014/main" val="4294887968"/>
                    </a:ext>
                  </a:extLst>
                </a:gridCol>
              </a:tblGrid>
              <a:tr h="280513">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INDICADOR 7A</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gridSpan="3">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MÉDIA DO IDEB NOS ANOS INICIAIS DO ENSINO FUNDAMENTAL NO MUNICÍPIO</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653076446"/>
                  </a:ext>
                </a:extLst>
              </a:tr>
              <a:tr h="379204">
                <a:tc>
                  <a:txBody>
                    <a:bodyPr/>
                    <a:lstStyle/>
                    <a:p>
                      <a:pPr algn="ct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PREVISTA PARA O PERÍODO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ALCANÇADA NO PERÍODO</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pt-BR"/>
                    </a:p>
                  </a:txBody>
                  <a:tcPr/>
                </a:tc>
                <a:tc>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FONTE DO INDICADOR</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43369538"/>
                  </a:ext>
                </a:extLst>
              </a:tr>
              <a:tr h="378144">
                <a:tc>
                  <a:txBody>
                    <a:bodyPr/>
                    <a:lstStyle/>
                    <a:p>
                      <a:pPr marL="228600" algn="ctr">
                        <a:lnSpc>
                          <a:spcPct val="107000"/>
                        </a:lnSpc>
                        <a:spcAft>
                          <a:spcPts val="800"/>
                        </a:spcAft>
                      </a:pPr>
                      <a:r>
                        <a:rPr lang="pt-BR"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6,4</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Dado oficial (rede Municipal)</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pt-BR"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6,9</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SEADE</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52211933"/>
                  </a:ext>
                </a:extLst>
              </a:tr>
            </a:tbl>
          </a:graphicData>
        </a:graphic>
      </p:graphicFrame>
      <p:graphicFrame>
        <p:nvGraphicFramePr>
          <p:cNvPr id="9" name="Chart 31" title="Gráfico"/>
          <p:cNvGraphicFramePr>
            <a:graphicFrameLocks/>
          </p:cNvGraphicFramePr>
          <p:nvPr>
            <p:extLst/>
          </p:nvPr>
        </p:nvGraphicFramePr>
        <p:xfrm>
          <a:off x="1781888" y="2611955"/>
          <a:ext cx="5715000" cy="3533775"/>
        </p:xfrm>
        <a:graphic>
          <a:graphicData uri="http://schemas.openxmlformats.org/drawingml/2006/chart">
            <c:chart xmlns:c="http://schemas.openxmlformats.org/drawingml/2006/chart" xmlns:r="http://schemas.openxmlformats.org/officeDocument/2006/relationships" r:id="rId2"/>
          </a:graphicData>
        </a:graphic>
      </p:graphicFrame>
      <p:sp>
        <p:nvSpPr>
          <p:cNvPr id="8" name="CaixaDeTexto 7">
            <a:extLst>
              <a:ext uri="{FF2B5EF4-FFF2-40B4-BE49-F238E27FC236}">
                <a16:creationId xmlns:a16="http://schemas.microsoft.com/office/drawing/2014/main" id="{5B66338C-FEEC-4280-A787-AAFB8E169C26}"/>
              </a:ext>
            </a:extLst>
          </p:cNvPr>
          <p:cNvSpPr txBox="1"/>
          <p:nvPr/>
        </p:nvSpPr>
        <p:spPr>
          <a:xfrm>
            <a:off x="9940834" y="99528"/>
            <a:ext cx="2390503" cy="646331"/>
          </a:xfrm>
          <a:prstGeom prst="rect">
            <a:avLst/>
          </a:prstGeom>
          <a:noFill/>
        </p:spPr>
        <p:txBody>
          <a:bodyPr wrap="square" rtlCol="0">
            <a:spAutoFit/>
          </a:bodyPr>
          <a:lstStyle/>
          <a:p>
            <a:pPr algn="ctr"/>
            <a:r>
              <a:rPr lang="pt-BR" i="1" dirty="0">
                <a:solidFill>
                  <a:schemeClr val="bg1"/>
                </a:solidFill>
              </a:rPr>
              <a:t>PME </a:t>
            </a:r>
          </a:p>
          <a:p>
            <a:pPr algn="ctr"/>
            <a:r>
              <a:rPr lang="pt-BR" i="1" dirty="0">
                <a:solidFill>
                  <a:schemeClr val="bg1"/>
                </a:solidFill>
              </a:rPr>
              <a:t>2019-2020</a:t>
            </a:r>
          </a:p>
        </p:txBody>
      </p:sp>
      <p:pic>
        <p:nvPicPr>
          <p:cNvPr id="12" name="Imagem 11">
            <a:extLst>
              <a:ext uri="{FF2B5EF4-FFF2-40B4-BE49-F238E27FC236}">
                <a16:creationId xmlns:a16="http://schemas.microsoft.com/office/drawing/2014/main" id="{C71265B3-AA49-44E3-ACEE-64A9134A5C3E}"/>
              </a:ext>
            </a:extLst>
          </p:cNvPr>
          <p:cNvPicPr>
            <a:picLocks noChangeAspect="1"/>
          </p:cNvPicPr>
          <p:nvPr/>
        </p:nvPicPr>
        <p:blipFill>
          <a:blip r:embed="rId3"/>
          <a:stretch>
            <a:fillRect/>
          </a:stretch>
        </p:blipFill>
        <p:spPr>
          <a:xfrm>
            <a:off x="304800" y="145142"/>
            <a:ext cx="1324429" cy="1324429"/>
          </a:xfrm>
          <a:prstGeom prst="rect">
            <a:avLst/>
          </a:prstGeom>
        </p:spPr>
      </p:pic>
    </p:spTree>
    <p:extLst>
      <p:ext uri="{BB962C8B-B14F-4D97-AF65-F5344CB8AC3E}">
        <p14:creationId xmlns:p14="http://schemas.microsoft.com/office/powerpoint/2010/main" val="17395543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e 3">
            <a:extLst>
              <a:ext uri="{FF2B5EF4-FFF2-40B4-BE49-F238E27FC236}">
                <a16:creationId xmlns:a16="http://schemas.microsoft.com/office/drawing/2014/main" id="{7CC3CD10-82B5-4909-9C67-097BC1E36E30}"/>
              </a:ext>
            </a:extLst>
          </p:cNvPr>
          <p:cNvSpPr/>
          <p:nvPr/>
        </p:nvSpPr>
        <p:spPr>
          <a:xfrm>
            <a:off x="4673008" y="3570058"/>
            <a:ext cx="2880000" cy="2880000"/>
          </a:xfrm>
          <a:prstGeom prst="ellipse">
            <a:avLst/>
          </a:prstGeom>
          <a:solidFill>
            <a:srgbClr val="0088CB"/>
          </a:solidFill>
          <a:ln>
            <a:solidFill>
              <a:srgbClr val="008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500" b="1" dirty="0"/>
              <a:t>EIXOS</a:t>
            </a:r>
            <a:endParaRPr lang="pt-BR" sz="2000" b="1" dirty="0"/>
          </a:p>
          <a:p>
            <a:pPr algn="ctr"/>
            <a:endParaRPr lang="pt-BR" sz="2000" b="1" dirty="0"/>
          </a:p>
          <a:p>
            <a:pPr algn="ctr"/>
            <a:endParaRPr lang="pt-BR" sz="2000" b="1" dirty="0"/>
          </a:p>
          <a:p>
            <a:pPr algn="ctr"/>
            <a:endParaRPr lang="pt-BR" sz="2000" b="1" dirty="0"/>
          </a:p>
        </p:txBody>
      </p:sp>
      <p:sp>
        <p:nvSpPr>
          <p:cNvPr id="5" name="Elipse 4">
            <a:extLst>
              <a:ext uri="{FF2B5EF4-FFF2-40B4-BE49-F238E27FC236}">
                <a16:creationId xmlns:a16="http://schemas.microsoft.com/office/drawing/2014/main" id="{481D1B51-DD59-4BAF-8037-32C235CFF0DC}"/>
              </a:ext>
            </a:extLst>
          </p:cNvPr>
          <p:cNvSpPr/>
          <p:nvPr/>
        </p:nvSpPr>
        <p:spPr>
          <a:xfrm>
            <a:off x="4304229" y="3214458"/>
            <a:ext cx="3600000" cy="3600000"/>
          </a:xfrm>
          <a:prstGeom prst="ellipse">
            <a:avLst/>
          </a:prstGeom>
          <a:noFill/>
          <a:ln w="76200">
            <a:solidFill>
              <a:srgbClr val="008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1" dirty="0"/>
          </a:p>
        </p:txBody>
      </p:sp>
      <p:sp>
        <p:nvSpPr>
          <p:cNvPr id="6" name="Elipse 5">
            <a:extLst>
              <a:ext uri="{FF2B5EF4-FFF2-40B4-BE49-F238E27FC236}">
                <a16:creationId xmlns:a16="http://schemas.microsoft.com/office/drawing/2014/main" id="{23791A1C-305C-4267-A002-AAABCB883206}"/>
              </a:ext>
            </a:extLst>
          </p:cNvPr>
          <p:cNvSpPr/>
          <p:nvPr/>
        </p:nvSpPr>
        <p:spPr>
          <a:xfrm>
            <a:off x="2242937" y="5253889"/>
            <a:ext cx="1440000" cy="1440000"/>
          </a:xfrm>
          <a:prstGeom prst="ellipse">
            <a:avLst/>
          </a:prstGeom>
          <a:noFill/>
          <a:ln w="38100">
            <a:solidFill>
              <a:srgbClr val="DB90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Elipse 7">
            <a:extLst>
              <a:ext uri="{FF2B5EF4-FFF2-40B4-BE49-F238E27FC236}">
                <a16:creationId xmlns:a16="http://schemas.microsoft.com/office/drawing/2014/main" id="{B547B9FE-73F1-40C3-895A-04FE0502BDBE}"/>
              </a:ext>
            </a:extLst>
          </p:cNvPr>
          <p:cNvSpPr/>
          <p:nvPr/>
        </p:nvSpPr>
        <p:spPr>
          <a:xfrm>
            <a:off x="2293192" y="3164968"/>
            <a:ext cx="1440000" cy="1440000"/>
          </a:xfrm>
          <a:prstGeom prst="ellipse">
            <a:avLst/>
          </a:prstGeom>
          <a:noFill/>
          <a:ln w="38100">
            <a:solidFill>
              <a:srgbClr val="DB90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9" name="Conector reto 8">
            <a:extLst>
              <a:ext uri="{FF2B5EF4-FFF2-40B4-BE49-F238E27FC236}">
                <a16:creationId xmlns:a16="http://schemas.microsoft.com/office/drawing/2014/main" id="{E7C23ACE-9014-4E6D-98F0-C1B746DE6630}"/>
              </a:ext>
            </a:extLst>
          </p:cNvPr>
          <p:cNvCxnSpPr>
            <a:cxnSpLocks/>
          </p:cNvCxnSpPr>
          <p:nvPr/>
        </p:nvCxnSpPr>
        <p:spPr>
          <a:xfrm flipH="1" flipV="1">
            <a:off x="3778786" y="4219460"/>
            <a:ext cx="944543" cy="295840"/>
          </a:xfrm>
          <a:prstGeom prst="line">
            <a:avLst/>
          </a:prstGeom>
          <a:noFill/>
          <a:ln w="38100">
            <a:solidFill>
              <a:srgbClr val="DB9033"/>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10" name="Elipse 9">
            <a:extLst>
              <a:ext uri="{FF2B5EF4-FFF2-40B4-BE49-F238E27FC236}">
                <a16:creationId xmlns:a16="http://schemas.microsoft.com/office/drawing/2014/main" id="{6864137E-111F-4975-BBD8-DACF1C5B45F2}"/>
              </a:ext>
            </a:extLst>
          </p:cNvPr>
          <p:cNvSpPr/>
          <p:nvPr/>
        </p:nvSpPr>
        <p:spPr>
          <a:xfrm>
            <a:off x="3471560" y="1577840"/>
            <a:ext cx="1440000" cy="1440000"/>
          </a:xfrm>
          <a:prstGeom prst="ellipse">
            <a:avLst/>
          </a:prstGeom>
          <a:noFill/>
          <a:ln w="38100">
            <a:solidFill>
              <a:srgbClr val="DB90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2" name="Conector reto 11">
            <a:extLst>
              <a:ext uri="{FF2B5EF4-FFF2-40B4-BE49-F238E27FC236}">
                <a16:creationId xmlns:a16="http://schemas.microsoft.com/office/drawing/2014/main" id="{13223707-0EAE-4CA0-9474-2CA18E2823E7}"/>
              </a:ext>
            </a:extLst>
          </p:cNvPr>
          <p:cNvCxnSpPr>
            <a:cxnSpLocks/>
          </p:cNvCxnSpPr>
          <p:nvPr/>
        </p:nvCxnSpPr>
        <p:spPr>
          <a:xfrm flipH="1" flipV="1">
            <a:off x="4717143" y="2946400"/>
            <a:ext cx="624114" cy="885371"/>
          </a:xfrm>
          <a:prstGeom prst="line">
            <a:avLst/>
          </a:prstGeom>
          <a:ln w="38100">
            <a:solidFill>
              <a:srgbClr val="DB9033"/>
            </a:solidFill>
            <a:prstDash val="dash"/>
          </a:ln>
        </p:spPr>
        <p:style>
          <a:lnRef idx="1">
            <a:schemeClr val="accent1"/>
          </a:lnRef>
          <a:fillRef idx="0">
            <a:schemeClr val="accent1"/>
          </a:fillRef>
          <a:effectRef idx="0">
            <a:schemeClr val="accent1"/>
          </a:effectRef>
          <a:fontRef idx="minor">
            <a:schemeClr val="tx1"/>
          </a:fontRef>
        </p:style>
      </p:cxnSp>
      <p:sp>
        <p:nvSpPr>
          <p:cNvPr id="13" name="Elipse 12">
            <a:extLst>
              <a:ext uri="{FF2B5EF4-FFF2-40B4-BE49-F238E27FC236}">
                <a16:creationId xmlns:a16="http://schemas.microsoft.com/office/drawing/2014/main" id="{0D252C20-34C4-412F-BC32-2C2DC3C43BB9}"/>
              </a:ext>
            </a:extLst>
          </p:cNvPr>
          <p:cNvSpPr/>
          <p:nvPr/>
        </p:nvSpPr>
        <p:spPr>
          <a:xfrm>
            <a:off x="5308163" y="999345"/>
            <a:ext cx="1440000" cy="1440000"/>
          </a:xfrm>
          <a:prstGeom prst="ellipse">
            <a:avLst/>
          </a:prstGeom>
          <a:noFill/>
          <a:ln w="38100">
            <a:solidFill>
              <a:srgbClr val="DB90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4" name="Conector reto 13">
            <a:extLst>
              <a:ext uri="{FF2B5EF4-FFF2-40B4-BE49-F238E27FC236}">
                <a16:creationId xmlns:a16="http://schemas.microsoft.com/office/drawing/2014/main" id="{5127E4D2-64EE-4618-BE9A-8F1E34E40927}"/>
              </a:ext>
            </a:extLst>
          </p:cNvPr>
          <p:cNvCxnSpPr>
            <a:cxnSpLocks/>
            <a:stCxn id="4" idx="0"/>
            <a:endCxn id="13" idx="4"/>
          </p:cNvCxnSpPr>
          <p:nvPr/>
        </p:nvCxnSpPr>
        <p:spPr>
          <a:xfrm flipH="1" flipV="1">
            <a:off x="6028163" y="2439345"/>
            <a:ext cx="84845" cy="1130713"/>
          </a:xfrm>
          <a:prstGeom prst="line">
            <a:avLst/>
          </a:prstGeom>
          <a:noFill/>
          <a:ln w="38100">
            <a:solidFill>
              <a:srgbClr val="DB9033"/>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15" name="Conector reto 14">
            <a:extLst>
              <a:ext uri="{FF2B5EF4-FFF2-40B4-BE49-F238E27FC236}">
                <a16:creationId xmlns:a16="http://schemas.microsoft.com/office/drawing/2014/main" id="{5F97C2AD-C06C-42FA-9293-91CFB60EF70B}"/>
              </a:ext>
            </a:extLst>
          </p:cNvPr>
          <p:cNvCxnSpPr>
            <a:cxnSpLocks/>
          </p:cNvCxnSpPr>
          <p:nvPr/>
        </p:nvCxnSpPr>
        <p:spPr>
          <a:xfrm flipH="1">
            <a:off x="3701143" y="5524414"/>
            <a:ext cx="1036111" cy="281300"/>
          </a:xfrm>
          <a:prstGeom prst="line">
            <a:avLst/>
          </a:prstGeom>
          <a:noFill/>
          <a:ln w="38100">
            <a:solidFill>
              <a:srgbClr val="DB9033"/>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16" name="Elipse 15">
            <a:extLst>
              <a:ext uri="{FF2B5EF4-FFF2-40B4-BE49-F238E27FC236}">
                <a16:creationId xmlns:a16="http://schemas.microsoft.com/office/drawing/2014/main" id="{21929F33-4458-42E2-A0F9-5033F9511537}"/>
              </a:ext>
            </a:extLst>
          </p:cNvPr>
          <p:cNvSpPr/>
          <p:nvPr/>
        </p:nvSpPr>
        <p:spPr>
          <a:xfrm>
            <a:off x="8418067" y="3241099"/>
            <a:ext cx="1440000" cy="1440000"/>
          </a:xfrm>
          <a:prstGeom prst="ellipse">
            <a:avLst/>
          </a:prstGeom>
          <a:noFill/>
          <a:ln w="38100">
            <a:solidFill>
              <a:srgbClr val="DB90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7" name="Elipse 16">
            <a:extLst>
              <a:ext uri="{FF2B5EF4-FFF2-40B4-BE49-F238E27FC236}">
                <a16:creationId xmlns:a16="http://schemas.microsoft.com/office/drawing/2014/main" id="{E02203A4-B05B-4F6F-B265-8CAAF3A56D9D}"/>
              </a:ext>
            </a:extLst>
          </p:cNvPr>
          <p:cNvSpPr/>
          <p:nvPr/>
        </p:nvSpPr>
        <p:spPr>
          <a:xfrm>
            <a:off x="7252792" y="1653884"/>
            <a:ext cx="1440000" cy="1440000"/>
          </a:xfrm>
          <a:prstGeom prst="ellipse">
            <a:avLst/>
          </a:prstGeom>
          <a:noFill/>
          <a:ln w="38100">
            <a:solidFill>
              <a:srgbClr val="DB90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8" name="Conector reto 17">
            <a:extLst>
              <a:ext uri="{FF2B5EF4-FFF2-40B4-BE49-F238E27FC236}">
                <a16:creationId xmlns:a16="http://schemas.microsoft.com/office/drawing/2014/main" id="{70C3E0C8-4279-4A7E-80E4-547866D670CE}"/>
              </a:ext>
            </a:extLst>
          </p:cNvPr>
          <p:cNvCxnSpPr>
            <a:cxnSpLocks/>
            <a:stCxn id="17" idx="3"/>
          </p:cNvCxnSpPr>
          <p:nvPr/>
        </p:nvCxnSpPr>
        <p:spPr>
          <a:xfrm flipH="1">
            <a:off x="6875253" y="2883001"/>
            <a:ext cx="588422" cy="903995"/>
          </a:xfrm>
          <a:prstGeom prst="line">
            <a:avLst/>
          </a:prstGeom>
          <a:noFill/>
          <a:ln w="38100">
            <a:solidFill>
              <a:srgbClr val="DB9033"/>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19" name="Conector reto 18">
            <a:extLst>
              <a:ext uri="{FF2B5EF4-FFF2-40B4-BE49-F238E27FC236}">
                <a16:creationId xmlns:a16="http://schemas.microsoft.com/office/drawing/2014/main" id="{36AE990B-11A3-4A04-9BCD-A9D3C153708A}"/>
              </a:ext>
            </a:extLst>
          </p:cNvPr>
          <p:cNvCxnSpPr>
            <a:cxnSpLocks/>
          </p:cNvCxnSpPr>
          <p:nvPr/>
        </p:nvCxnSpPr>
        <p:spPr>
          <a:xfrm flipH="1" flipV="1">
            <a:off x="7428889" y="5469328"/>
            <a:ext cx="987998" cy="308474"/>
          </a:xfrm>
          <a:prstGeom prst="line">
            <a:avLst/>
          </a:prstGeom>
          <a:noFill/>
          <a:ln w="38100">
            <a:solidFill>
              <a:srgbClr val="DB9033"/>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25" name="Espaço Reservado para Texto 153">
            <a:extLst>
              <a:ext uri="{FF2B5EF4-FFF2-40B4-BE49-F238E27FC236}">
                <a16:creationId xmlns:a16="http://schemas.microsoft.com/office/drawing/2014/main" id="{E3E88790-7579-4076-B292-BB3F741611DD}"/>
              </a:ext>
            </a:extLst>
          </p:cNvPr>
          <p:cNvSpPr txBox="1">
            <a:spLocks/>
          </p:cNvSpPr>
          <p:nvPr/>
        </p:nvSpPr>
        <p:spPr>
          <a:xfrm>
            <a:off x="0" y="4966578"/>
            <a:ext cx="2291508" cy="408780"/>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500" b="1" dirty="0">
                <a:solidFill>
                  <a:schemeClr val="tx1">
                    <a:lumMod val="65000"/>
                    <a:lumOff val="35000"/>
                  </a:schemeClr>
                </a:solidFill>
              </a:rPr>
              <a:t>VALORIZAÇÃO DOS PROFISSIONAIS DA EDUCAÇÃO</a:t>
            </a:r>
          </a:p>
          <a:p>
            <a:pPr marL="0" indent="0" algn="ctr">
              <a:buNone/>
            </a:pPr>
            <a:r>
              <a:rPr lang="pt-BR" sz="1500" i="1" dirty="0">
                <a:solidFill>
                  <a:schemeClr val="tx1">
                    <a:lumMod val="65000"/>
                    <a:lumOff val="35000"/>
                  </a:schemeClr>
                </a:solidFill>
              </a:rPr>
              <a:t>formação, carreira, remuneração e condições de trabalho e saúde</a:t>
            </a:r>
          </a:p>
        </p:txBody>
      </p:sp>
      <p:sp>
        <p:nvSpPr>
          <p:cNvPr id="27" name="Espaço Reservado para Texto 153">
            <a:extLst>
              <a:ext uri="{FF2B5EF4-FFF2-40B4-BE49-F238E27FC236}">
                <a16:creationId xmlns:a16="http://schemas.microsoft.com/office/drawing/2014/main" id="{F80F8506-2472-4491-8A79-8DDA2F8377D6}"/>
              </a:ext>
            </a:extLst>
          </p:cNvPr>
          <p:cNvSpPr txBox="1">
            <a:spLocks/>
          </p:cNvSpPr>
          <p:nvPr/>
        </p:nvSpPr>
        <p:spPr>
          <a:xfrm>
            <a:off x="0" y="2386794"/>
            <a:ext cx="2324558" cy="1105553"/>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500" b="1" dirty="0">
                <a:solidFill>
                  <a:schemeClr val="tx1">
                    <a:lumMod val="65000"/>
                    <a:lumOff val="35000"/>
                  </a:schemeClr>
                </a:solidFill>
              </a:rPr>
              <a:t> INCLUSÃO</a:t>
            </a:r>
          </a:p>
          <a:p>
            <a:pPr marL="0" indent="0" algn="ctr">
              <a:buNone/>
            </a:pPr>
            <a:r>
              <a:rPr lang="pt-BR" sz="1500" i="1" dirty="0">
                <a:solidFill>
                  <a:schemeClr val="tx1">
                    <a:lumMod val="65000"/>
                    <a:lumOff val="35000"/>
                  </a:schemeClr>
                </a:solidFill>
              </a:rPr>
              <a:t>acessibilidade, direitos humanos e ambientais, justiça social, políticas de cotas, educação especial e diversidade</a:t>
            </a:r>
          </a:p>
        </p:txBody>
      </p:sp>
      <p:sp>
        <p:nvSpPr>
          <p:cNvPr id="28" name="Espaço Reservado para Texto 153">
            <a:extLst>
              <a:ext uri="{FF2B5EF4-FFF2-40B4-BE49-F238E27FC236}">
                <a16:creationId xmlns:a16="http://schemas.microsoft.com/office/drawing/2014/main" id="{74091E72-99DB-412D-B01D-3FB285C5EBF4}"/>
              </a:ext>
            </a:extLst>
          </p:cNvPr>
          <p:cNvSpPr txBox="1">
            <a:spLocks/>
          </p:cNvSpPr>
          <p:nvPr/>
        </p:nvSpPr>
        <p:spPr>
          <a:xfrm>
            <a:off x="1267463" y="730329"/>
            <a:ext cx="2891471" cy="975188"/>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buNone/>
            </a:pPr>
            <a:r>
              <a:rPr lang="pt-BR" sz="1500" b="1" dirty="0">
                <a:solidFill>
                  <a:schemeClr val="tx1">
                    <a:lumMod val="65000"/>
                    <a:lumOff val="35000"/>
                  </a:schemeClr>
                </a:solidFill>
              </a:rPr>
              <a:t> EQUIDADE</a:t>
            </a:r>
          </a:p>
          <a:p>
            <a:pPr marL="0" indent="0" algn="ctr">
              <a:lnSpc>
                <a:spcPct val="100000"/>
              </a:lnSpc>
              <a:spcBef>
                <a:spcPts val="600"/>
              </a:spcBef>
              <a:buNone/>
            </a:pPr>
            <a:r>
              <a:rPr lang="pt-BR" sz="1500" i="1" dirty="0">
                <a:solidFill>
                  <a:schemeClr val="tx1">
                    <a:lumMod val="65000"/>
                    <a:lumOff val="35000"/>
                  </a:schemeClr>
                </a:solidFill>
              </a:rPr>
              <a:t>democratização do acesso, permanência, aprendizagem e gestão do fluxo escolar</a:t>
            </a:r>
          </a:p>
          <a:p>
            <a:pPr marL="0" indent="0" algn="ctr">
              <a:lnSpc>
                <a:spcPct val="100000"/>
              </a:lnSpc>
              <a:spcBef>
                <a:spcPts val="600"/>
              </a:spcBef>
              <a:buNone/>
            </a:pPr>
            <a:endParaRPr lang="pt-BR" sz="1500" b="1" dirty="0">
              <a:solidFill>
                <a:schemeClr val="tx1">
                  <a:lumMod val="65000"/>
                  <a:lumOff val="35000"/>
                </a:schemeClr>
              </a:solidFill>
            </a:endParaRPr>
          </a:p>
        </p:txBody>
      </p:sp>
      <p:sp>
        <p:nvSpPr>
          <p:cNvPr id="22" name="Espaço Reservado para Texto 153">
            <a:extLst>
              <a:ext uri="{FF2B5EF4-FFF2-40B4-BE49-F238E27FC236}">
                <a16:creationId xmlns:a16="http://schemas.microsoft.com/office/drawing/2014/main" id="{CA9A5509-E901-4B37-9AC4-9D48FE6D3EC3}"/>
              </a:ext>
            </a:extLst>
          </p:cNvPr>
          <p:cNvSpPr txBox="1">
            <a:spLocks/>
          </p:cNvSpPr>
          <p:nvPr/>
        </p:nvSpPr>
        <p:spPr>
          <a:xfrm>
            <a:off x="4804229" y="0"/>
            <a:ext cx="2467428" cy="975188"/>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buNone/>
            </a:pPr>
            <a:r>
              <a:rPr lang="pt-BR" sz="1500" b="1" dirty="0">
                <a:solidFill>
                  <a:schemeClr val="tx1">
                    <a:lumMod val="65000"/>
                    <a:lumOff val="35000"/>
                  </a:schemeClr>
                </a:solidFill>
              </a:rPr>
              <a:t> QUALIDADE</a:t>
            </a:r>
          </a:p>
          <a:p>
            <a:pPr marL="0" indent="0" algn="ctr">
              <a:lnSpc>
                <a:spcPct val="100000"/>
              </a:lnSpc>
              <a:spcBef>
                <a:spcPts val="600"/>
              </a:spcBef>
              <a:buNone/>
            </a:pPr>
            <a:r>
              <a:rPr lang="pt-BR" sz="1500" i="1" dirty="0">
                <a:solidFill>
                  <a:schemeClr val="tx1">
                    <a:lumMod val="65000"/>
                    <a:lumOff val="35000"/>
                  </a:schemeClr>
                </a:solidFill>
              </a:rPr>
              <a:t>avaliação e regulação das políticas educacionais, BNCC</a:t>
            </a:r>
            <a:endParaRPr lang="pt-BR" sz="1500" b="1" dirty="0">
              <a:solidFill>
                <a:schemeClr val="tx1">
                  <a:lumMod val="65000"/>
                  <a:lumOff val="35000"/>
                </a:schemeClr>
              </a:solidFill>
            </a:endParaRPr>
          </a:p>
        </p:txBody>
      </p:sp>
      <p:sp>
        <p:nvSpPr>
          <p:cNvPr id="23" name="Espaço Reservado para Texto 153">
            <a:extLst>
              <a:ext uri="{FF2B5EF4-FFF2-40B4-BE49-F238E27FC236}">
                <a16:creationId xmlns:a16="http://schemas.microsoft.com/office/drawing/2014/main" id="{493B3940-7CDF-46F3-9AF4-43B74D5EB38D}"/>
              </a:ext>
            </a:extLst>
          </p:cNvPr>
          <p:cNvSpPr txBox="1">
            <a:spLocks/>
          </p:cNvSpPr>
          <p:nvPr/>
        </p:nvSpPr>
        <p:spPr>
          <a:xfrm>
            <a:off x="8505371" y="1117842"/>
            <a:ext cx="2298154" cy="975188"/>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buNone/>
            </a:pPr>
            <a:r>
              <a:rPr lang="pt-BR" sz="1500" b="1" dirty="0">
                <a:solidFill>
                  <a:schemeClr val="tx1">
                    <a:lumMod val="65000"/>
                    <a:lumOff val="35000"/>
                  </a:schemeClr>
                </a:solidFill>
              </a:rPr>
              <a:t> GESTÃO DEMOCRÁTICA</a:t>
            </a:r>
          </a:p>
          <a:p>
            <a:pPr marL="0" indent="0" algn="ctr">
              <a:lnSpc>
                <a:spcPct val="100000"/>
              </a:lnSpc>
              <a:spcBef>
                <a:spcPts val="600"/>
              </a:spcBef>
              <a:buNone/>
            </a:pPr>
            <a:r>
              <a:rPr lang="pt-BR" sz="1500" i="1" dirty="0">
                <a:solidFill>
                  <a:schemeClr val="tx1">
                    <a:lumMod val="65000"/>
                    <a:lumOff val="35000"/>
                  </a:schemeClr>
                </a:solidFill>
              </a:rPr>
              <a:t>participação popular e controle social</a:t>
            </a:r>
            <a:endParaRPr lang="pt-BR" sz="1500" b="1" dirty="0">
              <a:solidFill>
                <a:schemeClr val="tx1">
                  <a:lumMod val="65000"/>
                  <a:lumOff val="35000"/>
                </a:schemeClr>
              </a:solidFill>
            </a:endParaRPr>
          </a:p>
        </p:txBody>
      </p:sp>
      <p:sp>
        <p:nvSpPr>
          <p:cNvPr id="24" name="Espaço Reservado para Texto 153">
            <a:extLst>
              <a:ext uri="{FF2B5EF4-FFF2-40B4-BE49-F238E27FC236}">
                <a16:creationId xmlns:a16="http://schemas.microsoft.com/office/drawing/2014/main" id="{A54908FB-B67F-4F2D-BD8A-7CB3E7092085}"/>
              </a:ext>
            </a:extLst>
          </p:cNvPr>
          <p:cNvSpPr txBox="1">
            <a:spLocks/>
          </p:cNvSpPr>
          <p:nvPr/>
        </p:nvSpPr>
        <p:spPr>
          <a:xfrm>
            <a:off x="9701246" y="2957921"/>
            <a:ext cx="2490754" cy="975188"/>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buNone/>
            </a:pPr>
            <a:r>
              <a:rPr lang="pt-BR" sz="1500" b="1" dirty="0">
                <a:solidFill>
                  <a:schemeClr val="tx1">
                    <a:lumMod val="65000"/>
                    <a:lumOff val="35000"/>
                  </a:schemeClr>
                </a:solidFill>
              </a:rPr>
              <a:t> LIMITES E NECESSIDADES IMPOSTAS POR CRISES</a:t>
            </a:r>
          </a:p>
          <a:p>
            <a:pPr marL="0" indent="0" algn="ctr">
              <a:lnSpc>
                <a:spcPct val="100000"/>
              </a:lnSpc>
              <a:spcBef>
                <a:spcPts val="600"/>
              </a:spcBef>
              <a:buNone/>
            </a:pPr>
            <a:r>
              <a:rPr lang="pt-BR" sz="1500" b="1" dirty="0">
                <a:solidFill>
                  <a:schemeClr val="tx1">
                    <a:lumMod val="65000"/>
                    <a:lumOff val="35000"/>
                  </a:schemeClr>
                </a:solidFill>
              </a:rPr>
              <a:t>QUE IMPACTEM A ESCOLA</a:t>
            </a:r>
          </a:p>
          <a:p>
            <a:pPr marL="0" indent="0" algn="ctr">
              <a:lnSpc>
                <a:spcPct val="100000"/>
              </a:lnSpc>
              <a:spcBef>
                <a:spcPts val="600"/>
              </a:spcBef>
              <a:buNone/>
            </a:pPr>
            <a:r>
              <a:rPr lang="pt-BR" sz="1500" i="1" dirty="0">
                <a:solidFill>
                  <a:schemeClr val="tx1">
                    <a:lumMod val="65000"/>
                    <a:lumOff val="35000"/>
                  </a:schemeClr>
                </a:solidFill>
              </a:rPr>
              <a:t>educação em tempos de pandemia</a:t>
            </a:r>
            <a:endParaRPr lang="pt-BR" sz="1500" b="1" dirty="0">
              <a:solidFill>
                <a:schemeClr val="tx1">
                  <a:lumMod val="65000"/>
                  <a:lumOff val="35000"/>
                </a:schemeClr>
              </a:solidFill>
            </a:endParaRPr>
          </a:p>
        </p:txBody>
      </p:sp>
      <p:pic>
        <p:nvPicPr>
          <p:cNvPr id="2052" name="Picture 4">
            <a:extLst>
              <a:ext uri="{FF2B5EF4-FFF2-40B4-BE49-F238E27FC236}">
                <a16:creationId xmlns:a16="http://schemas.microsoft.com/office/drawing/2014/main" id="{5ECB5A44-DF01-4CAC-8ADA-CF8C85663872}"/>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082449" y="4794899"/>
            <a:ext cx="2089532" cy="865197"/>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Agrupar 42">
            <a:extLst>
              <a:ext uri="{FF2B5EF4-FFF2-40B4-BE49-F238E27FC236}">
                <a16:creationId xmlns:a16="http://schemas.microsoft.com/office/drawing/2014/main" id="{45C193FD-C3B6-413B-A8F0-4819D244AFC4}"/>
              </a:ext>
            </a:extLst>
          </p:cNvPr>
          <p:cNvGrpSpPr/>
          <p:nvPr/>
        </p:nvGrpSpPr>
        <p:grpSpPr>
          <a:xfrm>
            <a:off x="1398224" y="7675503"/>
            <a:ext cx="7920000" cy="7920000"/>
            <a:chOff x="2065881" y="1013446"/>
            <a:chExt cx="7920000" cy="7920000"/>
          </a:xfrm>
        </p:grpSpPr>
        <p:sp>
          <p:nvSpPr>
            <p:cNvPr id="32" name="Elipse 31">
              <a:extLst>
                <a:ext uri="{FF2B5EF4-FFF2-40B4-BE49-F238E27FC236}">
                  <a16:creationId xmlns:a16="http://schemas.microsoft.com/office/drawing/2014/main" id="{5B5BC406-6EEA-4C14-998E-6DAE49997826}"/>
                </a:ext>
              </a:extLst>
            </p:cNvPr>
            <p:cNvSpPr/>
            <p:nvPr/>
          </p:nvSpPr>
          <p:spPr>
            <a:xfrm>
              <a:off x="3354942" y="2310550"/>
              <a:ext cx="5400000" cy="5400000"/>
            </a:xfrm>
            <a:prstGeom prst="ellipse">
              <a:avLst/>
            </a:prstGeom>
            <a:noFill/>
            <a:ln w="76200">
              <a:solidFill>
                <a:srgbClr val="008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1" dirty="0"/>
            </a:p>
          </p:txBody>
        </p:sp>
        <p:sp>
          <p:nvSpPr>
            <p:cNvPr id="33" name="Elipse 32">
              <a:extLst>
                <a:ext uri="{FF2B5EF4-FFF2-40B4-BE49-F238E27FC236}">
                  <a16:creationId xmlns:a16="http://schemas.microsoft.com/office/drawing/2014/main" id="{F6FDB850-2EC7-48DF-B081-F84313EA44C0}"/>
                </a:ext>
              </a:extLst>
            </p:cNvPr>
            <p:cNvSpPr/>
            <p:nvPr/>
          </p:nvSpPr>
          <p:spPr>
            <a:xfrm>
              <a:off x="2065881" y="1013446"/>
              <a:ext cx="7920000" cy="7920000"/>
            </a:xfrm>
            <a:prstGeom prst="ellipse">
              <a:avLst/>
            </a:prstGeom>
            <a:noFill/>
            <a:ln w="76200">
              <a:solidFill>
                <a:srgbClr val="008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1" dirty="0"/>
            </a:p>
          </p:txBody>
        </p:sp>
      </p:grpSp>
      <p:sp>
        <p:nvSpPr>
          <p:cNvPr id="41" name="Elipse 40">
            <a:extLst>
              <a:ext uri="{FF2B5EF4-FFF2-40B4-BE49-F238E27FC236}">
                <a16:creationId xmlns:a16="http://schemas.microsoft.com/office/drawing/2014/main" id="{05673C6D-0B50-4E30-AC1F-12C0C787B65B}"/>
              </a:ext>
            </a:extLst>
          </p:cNvPr>
          <p:cNvSpPr/>
          <p:nvPr/>
        </p:nvSpPr>
        <p:spPr>
          <a:xfrm>
            <a:off x="8396296" y="5214800"/>
            <a:ext cx="1440000" cy="1440000"/>
          </a:xfrm>
          <a:prstGeom prst="ellipse">
            <a:avLst/>
          </a:prstGeom>
          <a:noFill/>
          <a:ln w="38100">
            <a:solidFill>
              <a:srgbClr val="DB90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45" name="Conector reto 44">
            <a:extLst>
              <a:ext uri="{FF2B5EF4-FFF2-40B4-BE49-F238E27FC236}">
                <a16:creationId xmlns:a16="http://schemas.microsoft.com/office/drawing/2014/main" id="{50788603-4DA9-4933-AEB4-ACAEA9F225A0}"/>
              </a:ext>
            </a:extLst>
          </p:cNvPr>
          <p:cNvCxnSpPr>
            <a:cxnSpLocks/>
          </p:cNvCxnSpPr>
          <p:nvPr/>
        </p:nvCxnSpPr>
        <p:spPr>
          <a:xfrm flipH="1">
            <a:off x="7522234" y="4281714"/>
            <a:ext cx="939595" cy="307539"/>
          </a:xfrm>
          <a:prstGeom prst="line">
            <a:avLst/>
          </a:prstGeom>
          <a:noFill/>
          <a:ln w="38100">
            <a:solidFill>
              <a:srgbClr val="DB9033"/>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48" name="Espaço Reservado para Texto 153">
            <a:extLst>
              <a:ext uri="{FF2B5EF4-FFF2-40B4-BE49-F238E27FC236}">
                <a16:creationId xmlns:a16="http://schemas.microsoft.com/office/drawing/2014/main" id="{A34550D8-B5C3-4FC4-9747-C455EB89E858}"/>
              </a:ext>
            </a:extLst>
          </p:cNvPr>
          <p:cNvSpPr txBox="1">
            <a:spLocks/>
          </p:cNvSpPr>
          <p:nvPr/>
        </p:nvSpPr>
        <p:spPr>
          <a:xfrm>
            <a:off x="9831875" y="5505178"/>
            <a:ext cx="2490754" cy="975188"/>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buNone/>
            </a:pPr>
            <a:r>
              <a:rPr lang="pt-BR" sz="1500" b="1" dirty="0">
                <a:solidFill>
                  <a:schemeClr val="tx1">
                    <a:lumMod val="65000"/>
                    <a:lumOff val="35000"/>
                  </a:schemeClr>
                </a:solidFill>
              </a:rPr>
              <a:t> DESENVOLVIMENTO DA EDUCAÇÃO PROFISSIONAL</a:t>
            </a:r>
          </a:p>
          <a:p>
            <a:pPr marL="0" indent="0" algn="ctr">
              <a:lnSpc>
                <a:spcPct val="100000"/>
              </a:lnSpc>
              <a:spcBef>
                <a:spcPts val="600"/>
              </a:spcBef>
              <a:buNone/>
            </a:pPr>
            <a:r>
              <a:rPr lang="pt-BR" sz="1500" b="1" dirty="0">
                <a:solidFill>
                  <a:schemeClr val="tx1">
                    <a:lumMod val="65000"/>
                    <a:lumOff val="35000"/>
                  </a:schemeClr>
                </a:solidFill>
              </a:rPr>
              <a:t> E TECNOLÓGICA</a:t>
            </a:r>
          </a:p>
        </p:txBody>
      </p:sp>
      <p:pic>
        <p:nvPicPr>
          <p:cNvPr id="20" name="Imagem 19">
            <a:extLst>
              <a:ext uri="{FF2B5EF4-FFF2-40B4-BE49-F238E27FC236}">
                <a16:creationId xmlns:a16="http://schemas.microsoft.com/office/drawing/2014/main" id="{9C54D009-6893-4D04-85F3-D718590A777B}"/>
              </a:ext>
            </a:extLst>
          </p:cNvPr>
          <p:cNvPicPr>
            <a:picLocks noChangeAspect="1"/>
          </p:cNvPicPr>
          <p:nvPr/>
        </p:nvPicPr>
        <p:blipFill rotWithShape="1">
          <a:blip r:embed="rId3"/>
          <a:srcRect t="188" r="-1831" b="1"/>
          <a:stretch/>
        </p:blipFill>
        <p:spPr>
          <a:xfrm>
            <a:off x="7382145" y="1768416"/>
            <a:ext cx="1193980" cy="1229084"/>
          </a:xfrm>
          <a:prstGeom prst="flowChartConnector">
            <a:avLst/>
          </a:prstGeom>
        </p:spPr>
      </p:pic>
      <p:pic>
        <p:nvPicPr>
          <p:cNvPr id="2050" name="Picture 2" descr="Inclusão fundo png &amp;amp; imagem png - Tipos de deficiência Intellectual  disability Physical disability Educação inclusiva - inclusão png  transparente grátis">
            <a:extLst>
              <a:ext uri="{FF2B5EF4-FFF2-40B4-BE49-F238E27FC236}">
                <a16:creationId xmlns:a16="http://schemas.microsoft.com/office/drawing/2014/main" id="{9170210A-D488-45D2-9FBF-32FF86E305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2649" y="3329796"/>
            <a:ext cx="1131497" cy="1131497"/>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1" name="Imagem 20">
            <a:extLst>
              <a:ext uri="{FF2B5EF4-FFF2-40B4-BE49-F238E27FC236}">
                <a16:creationId xmlns:a16="http://schemas.microsoft.com/office/drawing/2014/main" id="{C8C38EF5-8281-4A44-BDD2-7FCFFF71EE11}"/>
              </a:ext>
            </a:extLst>
          </p:cNvPr>
          <p:cNvPicPr>
            <a:picLocks noChangeAspect="1"/>
          </p:cNvPicPr>
          <p:nvPr/>
        </p:nvPicPr>
        <p:blipFill>
          <a:blip r:embed="rId5"/>
          <a:stretch>
            <a:fillRect/>
          </a:stretch>
        </p:blipFill>
        <p:spPr>
          <a:xfrm>
            <a:off x="5473010" y="1157376"/>
            <a:ext cx="1126197" cy="1126197"/>
          </a:xfrm>
          <a:prstGeom prst="flowChartConnector">
            <a:avLst/>
          </a:prstGeom>
        </p:spPr>
      </p:pic>
      <p:pic>
        <p:nvPicPr>
          <p:cNvPr id="29" name="Imagem 28">
            <a:extLst>
              <a:ext uri="{FF2B5EF4-FFF2-40B4-BE49-F238E27FC236}">
                <a16:creationId xmlns:a16="http://schemas.microsoft.com/office/drawing/2014/main" id="{2DFFB4FC-F5EB-499D-AA15-A7A1F4A11AD5}"/>
              </a:ext>
            </a:extLst>
          </p:cNvPr>
          <p:cNvPicPr>
            <a:picLocks noChangeAspect="1"/>
          </p:cNvPicPr>
          <p:nvPr/>
        </p:nvPicPr>
        <p:blipFill rotWithShape="1">
          <a:blip r:embed="rId6"/>
          <a:srcRect l="404" t="-532" r="6109" b="9986"/>
          <a:stretch/>
        </p:blipFill>
        <p:spPr>
          <a:xfrm>
            <a:off x="2354184" y="5408761"/>
            <a:ext cx="1216873" cy="1190445"/>
          </a:xfrm>
          <a:prstGeom prst="flowChartConnector">
            <a:avLst/>
          </a:prstGeom>
        </p:spPr>
      </p:pic>
      <p:pic>
        <p:nvPicPr>
          <p:cNvPr id="30" name="Imagem 29">
            <a:extLst>
              <a:ext uri="{FF2B5EF4-FFF2-40B4-BE49-F238E27FC236}">
                <a16:creationId xmlns:a16="http://schemas.microsoft.com/office/drawing/2014/main" id="{2EB70A3B-38D1-4C03-B21A-21BE95100B14}"/>
              </a:ext>
            </a:extLst>
          </p:cNvPr>
          <p:cNvPicPr>
            <a:picLocks noChangeAspect="1"/>
          </p:cNvPicPr>
          <p:nvPr/>
        </p:nvPicPr>
        <p:blipFill rotWithShape="1">
          <a:blip r:embed="rId7"/>
          <a:srcRect l="18326" t="18124" r="18860" b="21652"/>
          <a:stretch/>
        </p:blipFill>
        <p:spPr>
          <a:xfrm>
            <a:off x="3562709" y="1664897"/>
            <a:ext cx="1216325" cy="1259457"/>
          </a:xfrm>
          <a:prstGeom prst="flowChartConnector">
            <a:avLst/>
          </a:prstGeom>
        </p:spPr>
      </p:pic>
      <p:pic>
        <p:nvPicPr>
          <p:cNvPr id="31" name="Imagem 30">
            <a:extLst>
              <a:ext uri="{FF2B5EF4-FFF2-40B4-BE49-F238E27FC236}">
                <a16:creationId xmlns:a16="http://schemas.microsoft.com/office/drawing/2014/main" id="{14F1E326-C679-46F5-8A9A-60D5D1695D69}"/>
              </a:ext>
            </a:extLst>
          </p:cNvPr>
          <p:cNvPicPr>
            <a:picLocks noChangeAspect="1"/>
          </p:cNvPicPr>
          <p:nvPr/>
        </p:nvPicPr>
        <p:blipFill>
          <a:blip r:embed="rId8"/>
          <a:stretch>
            <a:fillRect/>
          </a:stretch>
        </p:blipFill>
        <p:spPr>
          <a:xfrm>
            <a:off x="8509509" y="3348485"/>
            <a:ext cx="1290099" cy="1290099"/>
          </a:xfrm>
          <a:prstGeom prst="flowChartConnector">
            <a:avLst/>
          </a:prstGeom>
        </p:spPr>
      </p:pic>
      <p:pic>
        <p:nvPicPr>
          <p:cNvPr id="34" name="Imagem 33">
            <a:extLst>
              <a:ext uri="{FF2B5EF4-FFF2-40B4-BE49-F238E27FC236}">
                <a16:creationId xmlns:a16="http://schemas.microsoft.com/office/drawing/2014/main" id="{CAC9D7D2-9BAB-4515-A746-585E3BF940B8}"/>
              </a:ext>
            </a:extLst>
          </p:cNvPr>
          <p:cNvPicPr>
            <a:picLocks noChangeAspect="1"/>
          </p:cNvPicPr>
          <p:nvPr/>
        </p:nvPicPr>
        <p:blipFill>
          <a:blip r:embed="rId9"/>
          <a:stretch>
            <a:fillRect/>
          </a:stretch>
        </p:blipFill>
        <p:spPr>
          <a:xfrm>
            <a:off x="8498457" y="5306683"/>
            <a:ext cx="1189008" cy="1189008"/>
          </a:xfrm>
          <a:prstGeom prst="flowChartConnector">
            <a:avLst/>
          </a:prstGeom>
        </p:spPr>
      </p:pic>
    </p:spTree>
    <p:extLst>
      <p:ext uri="{BB962C8B-B14F-4D97-AF65-F5344CB8AC3E}">
        <p14:creationId xmlns:p14="http://schemas.microsoft.com/office/powerpoint/2010/main" val="8695214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72B2E7F-89D1-4BC0-9739-95AE7C0462DB}"/>
              </a:ext>
            </a:extLst>
          </p:cNvPr>
          <p:cNvSpPr/>
          <p:nvPr/>
        </p:nvSpPr>
        <p:spPr>
          <a:xfrm>
            <a:off x="0" y="0"/>
            <a:ext cx="12192000" cy="854015"/>
          </a:xfrm>
          <a:prstGeom prst="rect">
            <a:avLst/>
          </a:prstGeom>
          <a:solidFill>
            <a:srgbClr val="0A1A2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pt-BR" sz="2500" b="1" dirty="0">
                <a:latin typeface="Arial Black" panose="020B0A04020102020204" pitchFamily="34" charset="0"/>
              </a:rPr>
              <a:t>META 7  </a:t>
            </a:r>
          </a:p>
          <a:p>
            <a:pPr algn="ctr"/>
            <a:r>
              <a:rPr lang="pt-BR" sz="2400" b="1" dirty="0">
                <a:latin typeface="Arial Black" panose="020B0A04020102020204" pitchFamily="34" charset="0"/>
              </a:rPr>
              <a:t>INDICADOR 7B</a:t>
            </a:r>
          </a:p>
        </p:txBody>
      </p:sp>
      <p:sp>
        <p:nvSpPr>
          <p:cNvPr id="10" name="Retângulo: Cantos Arredondados 9">
            <a:extLst>
              <a:ext uri="{FF2B5EF4-FFF2-40B4-BE49-F238E27FC236}">
                <a16:creationId xmlns:a16="http://schemas.microsoft.com/office/drawing/2014/main" id="{80B7441F-F74F-4A48-8F77-F676F3E18493}"/>
              </a:ext>
            </a:extLst>
          </p:cNvPr>
          <p:cNvSpPr/>
          <p:nvPr/>
        </p:nvSpPr>
        <p:spPr>
          <a:xfrm>
            <a:off x="336430" y="923023"/>
            <a:ext cx="11533517" cy="5401577"/>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aphicFrame>
        <p:nvGraphicFramePr>
          <p:cNvPr id="8" name="Tabela 7">
            <a:extLst>
              <a:ext uri="{FF2B5EF4-FFF2-40B4-BE49-F238E27FC236}">
                <a16:creationId xmlns:a16="http://schemas.microsoft.com/office/drawing/2014/main" id="{E0B5C966-664B-4F22-94DF-618D56B9C6A5}"/>
              </a:ext>
            </a:extLst>
          </p:cNvPr>
          <p:cNvGraphicFramePr>
            <a:graphicFrameLocks noGrp="1"/>
          </p:cNvGraphicFramePr>
          <p:nvPr>
            <p:extLst/>
          </p:nvPr>
        </p:nvGraphicFramePr>
        <p:xfrm>
          <a:off x="1065183" y="1265481"/>
          <a:ext cx="10069541" cy="1010994"/>
        </p:xfrm>
        <a:graphic>
          <a:graphicData uri="http://schemas.openxmlformats.org/drawingml/2006/table">
            <a:tbl>
              <a:tblPr firstRow="1" firstCol="1" bandRow="1"/>
              <a:tblGrid>
                <a:gridCol w="3159501">
                  <a:extLst>
                    <a:ext uri="{9D8B030D-6E8A-4147-A177-3AD203B41FA5}">
                      <a16:colId xmlns:a16="http://schemas.microsoft.com/office/drawing/2014/main" val="758358927"/>
                    </a:ext>
                  </a:extLst>
                </a:gridCol>
                <a:gridCol w="2624194">
                  <a:extLst>
                    <a:ext uri="{9D8B030D-6E8A-4147-A177-3AD203B41FA5}">
                      <a16:colId xmlns:a16="http://schemas.microsoft.com/office/drawing/2014/main" val="3888394747"/>
                    </a:ext>
                  </a:extLst>
                </a:gridCol>
                <a:gridCol w="1195579">
                  <a:extLst>
                    <a:ext uri="{9D8B030D-6E8A-4147-A177-3AD203B41FA5}">
                      <a16:colId xmlns:a16="http://schemas.microsoft.com/office/drawing/2014/main" val="182035789"/>
                    </a:ext>
                  </a:extLst>
                </a:gridCol>
                <a:gridCol w="3090267">
                  <a:extLst>
                    <a:ext uri="{9D8B030D-6E8A-4147-A177-3AD203B41FA5}">
                      <a16:colId xmlns:a16="http://schemas.microsoft.com/office/drawing/2014/main" val="162005224"/>
                    </a:ext>
                  </a:extLst>
                </a:gridCol>
              </a:tblGrid>
              <a:tr h="345485">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INDICADOR 7B</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gridSpan="3">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MÉDIA DO IDEB NOS ANOS FINAIS DO ENSINO FUNDAMENTAL NO MUNICÍPIO</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4173666499"/>
                  </a:ext>
                </a:extLst>
              </a:tr>
              <a:tr h="398881">
                <a:tc>
                  <a:txBody>
                    <a:bodyPr/>
                    <a:lstStyle/>
                    <a:p>
                      <a:pPr algn="ct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PREVISTA PARA O PERÍODO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ALCANÇADA NO PERÍODO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pt-BR"/>
                    </a:p>
                  </a:txBody>
                  <a:tcPr/>
                </a:tc>
                <a:tc>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FONTE DO INDICADOR</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31170227"/>
                  </a:ext>
                </a:extLst>
              </a:tr>
              <a:tr h="266628">
                <a:tc>
                  <a:txBody>
                    <a:bodyPr/>
                    <a:lstStyle/>
                    <a:p>
                      <a:pPr marL="228600" algn="ctr">
                        <a:lnSpc>
                          <a:spcPct val="107000"/>
                        </a:lnSpc>
                        <a:spcAft>
                          <a:spcPts val="800"/>
                        </a:spcAft>
                      </a:pPr>
                      <a:r>
                        <a:rPr lang="pt-BR"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5,7</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Dado oficial (rede Estadual)</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5,6</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SEADE</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46537532"/>
                  </a:ext>
                </a:extLst>
              </a:tr>
            </a:tbl>
          </a:graphicData>
        </a:graphic>
      </p:graphicFrame>
      <p:graphicFrame>
        <p:nvGraphicFramePr>
          <p:cNvPr id="11" name="Chart 33" title="Gráfico"/>
          <p:cNvGraphicFramePr>
            <a:graphicFrameLocks/>
          </p:cNvGraphicFramePr>
          <p:nvPr/>
        </p:nvGraphicFramePr>
        <p:xfrm>
          <a:off x="3238500" y="2533650"/>
          <a:ext cx="5715000" cy="3533775"/>
        </p:xfrm>
        <a:graphic>
          <a:graphicData uri="http://schemas.openxmlformats.org/drawingml/2006/chart">
            <c:chart xmlns:c="http://schemas.openxmlformats.org/drawingml/2006/chart" xmlns:r="http://schemas.openxmlformats.org/officeDocument/2006/relationships" r:id="rId2"/>
          </a:graphicData>
        </a:graphic>
      </p:graphicFrame>
      <p:sp>
        <p:nvSpPr>
          <p:cNvPr id="6" name="CaixaDeTexto 5">
            <a:extLst>
              <a:ext uri="{FF2B5EF4-FFF2-40B4-BE49-F238E27FC236}">
                <a16:creationId xmlns:a16="http://schemas.microsoft.com/office/drawing/2014/main" id="{12D086D2-DA5A-413C-8B0E-6D79232C878E}"/>
              </a:ext>
            </a:extLst>
          </p:cNvPr>
          <p:cNvSpPr txBox="1"/>
          <p:nvPr/>
        </p:nvSpPr>
        <p:spPr>
          <a:xfrm>
            <a:off x="9940834" y="99528"/>
            <a:ext cx="2390503" cy="646331"/>
          </a:xfrm>
          <a:prstGeom prst="rect">
            <a:avLst/>
          </a:prstGeom>
          <a:noFill/>
        </p:spPr>
        <p:txBody>
          <a:bodyPr wrap="square" rtlCol="0">
            <a:spAutoFit/>
          </a:bodyPr>
          <a:lstStyle/>
          <a:p>
            <a:pPr algn="ctr"/>
            <a:r>
              <a:rPr lang="pt-BR" i="1" dirty="0">
                <a:solidFill>
                  <a:schemeClr val="bg1"/>
                </a:solidFill>
              </a:rPr>
              <a:t>PME </a:t>
            </a:r>
          </a:p>
          <a:p>
            <a:pPr algn="ctr"/>
            <a:r>
              <a:rPr lang="pt-BR" i="1" dirty="0">
                <a:solidFill>
                  <a:schemeClr val="bg1"/>
                </a:solidFill>
              </a:rPr>
              <a:t>2019-2020</a:t>
            </a:r>
          </a:p>
        </p:txBody>
      </p:sp>
      <p:pic>
        <p:nvPicPr>
          <p:cNvPr id="9" name="Imagem 8">
            <a:extLst>
              <a:ext uri="{FF2B5EF4-FFF2-40B4-BE49-F238E27FC236}">
                <a16:creationId xmlns:a16="http://schemas.microsoft.com/office/drawing/2014/main" id="{A5E6E473-8016-462B-B839-79E1BF95AAC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l="17153" t="254" r="17154" b="-254"/>
          <a:stretch/>
        </p:blipFill>
        <p:spPr>
          <a:xfrm>
            <a:off x="275770" y="130628"/>
            <a:ext cx="1074463" cy="1090386"/>
          </a:xfrm>
          <a:prstGeom prst="flowChartConnector">
            <a:avLst/>
          </a:prstGeom>
        </p:spPr>
      </p:pic>
    </p:spTree>
    <p:extLst>
      <p:ext uri="{BB962C8B-B14F-4D97-AF65-F5344CB8AC3E}">
        <p14:creationId xmlns:p14="http://schemas.microsoft.com/office/powerpoint/2010/main" val="40342832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72B2E7F-89D1-4BC0-9739-95AE7C0462DB}"/>
              </a:ext>
            </a:extLst>
          </p:cNvPr>
          <p:cNvSpPr/>
          <p:nvPr/>
        </p:nvSpPr>
        <p:spPr>
          <a:xfrm>
            <a:off x="0" y="0"/>
            <a:ext cx="12192000" cy="854015"/>
          </a:xfrm>
          <a:prstGeom prst="rect">
            <a:avLst/>
          </a:prstGeom>
          <a:solidFill>
            <a:srgbClr val="0A1A2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pt-BR" sz="2500" b="1" dirty="0">
                <a:latin typeface="Arial Black" panose="020B0A04020102020204" pitchFamily="34" charset="0"/>
              </a:rPr>
              <a:t>META 7  </a:t>
            </a:r>
          </a:p>
          <a:p>
            <a:pPr algn="ctr"/>
            <a:r>
              <a:rPr lang="pt-BR" sz="2400" b="1" dirty="0">
                <a:latin typeface="Arial Black" panose="020B0A04020102020204" pitchFamily="34" charset="0"/>
              </a:rPr>
              <a:t>INDICADOR 7C</a:t>
            </a:r>
          </a:p>
        </p:txBody>
      </p:sp>
      <p:sp>
        <p:nvSpPr>
          <p:cNvPr id="10" name="Retângulo: Cantos Arredondados 9">
            <a:extLst>
              <a:ext uri="{FF2B5EF4-FFF2-40B4-BE49-F238E27FC236}">
                <a16:creationId xmlns:a16="http://schemas.microsoft.com/office/drawing/2014/main" id="{80B7441F-F74F-4A48-8F77-F676F3E18493}"/>
              </a:ext>
            </a:extLst>
          </p:cNvPr>
          <p:cNvSpPr/>
          <p:nvPr/>
        </p:nvSpPr>
        <p:spPr>
          <a:xfrm>
            <a:off x="336430" y="923023"/>
            <a:ext cx="11533517" cy="5401577"/>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aphicFrame>
        <p:nvGraphicFramePr>
          <p:cNvPr id="15" name="Tabela 14">
            <a:extLst>
              <a:ext uri="{FF2B5EF4-FFF2-40B4-BE49-F238E27FC236}">
                <a16:creationId xmlns:a16="http://schemas.microsoft.com/office/drawing/2014/main" id="{BDA43AAC-83CE-4831-A79F-8722A149A4BF}"/>
              </a:ext>
            </a:extLst>
          </p:cNvPr>
          <p:cNvGraphicFramePr>
            <a:graphicFrameLocks noGrp="1"/>
          </p:cNvGraphicFramePr>
          <p:nvPr>
            <p:extLst/>
          </p:nvPr>
        </p:nvGraphicFramePr>
        <p:xfrm>
          <a:off x="1064284" y="1301784"/>
          <a:ext cx="10041865" cy="908016"/>
        </p:xfrm>
        <a:graphic>
          <a:graphicData uri="http://schemas.openxmlformats.org/drawingml/2006/table">
            <a:tbl>
              <a:tblPr firstRow="1" firstCol="1" bandRow="1"/>
              <a:tblGrid>
                <a:gridCol w="3134407">
                  <a:extLst>
                    <a:ext uri="{9D8B030D-6E8A-4147-A177-3AD203B41FA5}">
                      <a16:colId xmlns:a16="http://schemas.microsoft.com/office/drawing/2014/main" val="4110887717"/>
                    </a:ext>
                  </a:extLst>
                </a:gridCol>
                <a:gridCol w="2601640">
                  <a:extLst>
                    <a:ext uri="{9D8B030D-6E8A-4147-A177-3AD203B41FA5}">
                      <a16:colId xmlns:a16="http://schemas.microsoft.com/office/drawing/2014/main" val="1838935827"/>
                    </a:ext>
                  </a:extLst>
                </a:gridCol>
                <a:gridCol w="1240317">
                  <a:extLst>
                    <a:ext uri="{9D8B030D-6E8A-4147-A177-3AD203B41FA5}">
                      <a16:colId xmlns:a16="http://schemas.microsoft.com/office/drawing/2014/main" val="1497425458"/>
                    </a:ext>
                  </a:extLst>
                </a:gridCol>
                <a:gridCol w="3065501">
                  <a:extLst>
                    <a:ext uri="{9D8B030D-6E8A-4147-A177-3AD203B41FA5}">
                      <a16:colId xmlns:a16="http://schemas.microsoft.com/office/drawing/2014/main" val="446052533"/>
                    </a:ext>
                  </a:extLst>
                </a:gridCol>
              </a:tblGrid>
              <a:tr h="310295">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INDICADOR 7C</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gridSpan="3">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MÉDIA DO IDEB NO ENSINO MÉDIO NO MUNICÍPIO</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4277470295"/>
                  </a:ext>
                </a:extLst>
              </a:tr>
              <a:tr h="358251">
                <a:tc>
                  <a:txBody>
                    <a:bodyPr/>
                    <a:lstStyle/>
                    <a:p>
                      <a:pPr algn="ct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PREVISTA PARA O PERÍODO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ALCANÇADA NO PERÍODO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pt-BR"/>
                    </a:p>
                  </a:txBody>
                  <a:tcPr/>
                </a:tc>
                <a:tc>
                  <a:txBody>
                    <a:bodyPr/>
                    <a:lstStyle/>
                    <a:p>
                      <a:pPr algn="ct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FONTE DO INDICADOR</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49480151"/>
                  </a:ext>
                </a:extLst>
              </a:tr>
              <a:tr h="239470">
                <a:tc>
                  <a:txBody>
                    <a:bodyPr/>
                    <a:lstStyle/>
                    <a:p>
                      <a:pPr marL="228600"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4,6</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Dado oficial (Estadual)</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4,4</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SEADE</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32535424"/>
                  </a:ext>
                </a:extLst>
              </a:tr>
            </a:tbl>
          </a:graphicData>
        </a:graphic>
      </p:graphicFrame>
      <p:graphicFrame>
        <p:nvGraphicFramePr>
          <p:cNvPr id="8" name="Chart 35" title="Gráfico"/>
          <p:cNvGraphicFramePr>
            <a:graphicFrameLocks/>
          </p:cNvGraphicFramePr>
          <p:nvPr/>
        </p:nvGraphicFramePr>
        <p:xfrm>
          <a:off x="3227716" y="2588561"/>
          <a:ext cx="5715000" cy="3533775"/>
        </p:xfrm>
        <a:graphic>
          <a:graphicData uri="http://schemas.openxmlformats.org/drawingml/2006/chart">
            <c:chart xmlns:c="http://schemas.openxmlformats.org/drawingml/2006/chart" xmlns:r="http://schemas.openxmlformats.org/officeDocument/2006/relationships" r:id="rId2"/>
          </a:graphicData>
        </a:graphic>
      </p:graphicFrame>
      <p:sp>
        <p:nvSpPr>
          <p:cNvPr id="6" name="CaixaDeTexto 5">
            <a:extLst>
              <a:ext uri="{FF2B5EF4-FFF2-40B4-BE49-F238E27FC236}">
                <a16:creationId xmlns:a16="http://schemas.microsoft.com/office/drawing/2014/main" id="{983D0416-03BE-463C-B525-BEB428E41532}"/>
              </a:ext>
            </a:extLst>
          </p:cNvPr>
          <p:cNvSpPr txBox="1"/>
          <p:nvPr/>
        </p:nvSpPr>
        <p:spPr>
          <a:xfrm>
            <a:off x="9940834" y="99528"/>
            <a:ext cx="2390503" cy="646331"/>
          </a:xfrm>
          <a:prstGeom prst="rect">
            <a:avLst/>
          </a:prstGeom>
          <a:noFill/>
        </p:spPr>
        <p:txBody>
          <a:bodyPr wrap="square" rtlCol="0">
            <a:spAutoFit/>
          </a:bodyPr>
          <a:lstStyle/>
          <a:p>
            <a:pPr algn="ctr"/>
            <a:r>
              <a:rPr lang="pt-BR" i="1" dirty="0">
                <a:solidFill>
                  <a:schemeClr val="bg1"/>
                </a:solidFill>
              </a:rPr>
              <a:t>PME </a:t>
            </a:r>
          </a:p>
          <a:p>
            <a:pPr algn="ctr"/>
            <a:r>
              <a:rPr lang="pt-BR" i="1" dirty="0">
                <a:solidFill>
                  <a:schemeClr val="bg1"/>
                </a:solidFill>
              </a:rPr>
              <a:t>2019-2020</a:t>
            </a:r>
          </a:p>
        </p:txBody>
      </p:sp>
      <p:pic>
        <p:nvPicPr>
          <p:cNvPr id="9" name="Imagem 8">
            <a:extLst>
              <a:ext uri="{FF2B5EF4-FFF2-40B4-BE49-F238E27FC236}">
                <a16:creationId xmlns:a16="http://schemas.microsoft.com/office/drawing/2014/main" id="{D1A098CF-C15A-47D6-8D9E-74279170AB2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l="17153" t="254" r="17154" b="-254"/>
          <a:stretch/>
        </p:blipFill>
        <p:spPr>
          <a:xfrm>
            <a:off x="275770" y="130628"/>
            <a:ext cx="1074463" cy="1090386"/>
          </a:xfrm>
          <a:prstGeom prst="flowChartConnector">
            <a:avLst/>
          </a:prstGeom>
        </p:spPr>
      </p:pic>
    </p:spTree>
    <p:extLst>
      <p:ext uri="{BB962C8B-B14F-4D97-AF65-F5344CB8AC3E}">
        <p14:creationId xmlns:p14="http://schemas.microsoft.com/office/powerpoint/2010/main" val="730989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C4771E15-72AC-4DD5-8F87-36621EE77E0E}"/>
              </a:ext>
            </a:extLst>
          </p:cNvPr>
          <p:cNvPicPr>
            <a:picLocks noChangeAspect="1"/>
          </p:cNvPicPr>
          <p:nvPr/>
        </p:nvPicPr>
        <p:blipFill rotWithShape="1">
          <a:blip r:embed="rId2">
            <a:extLst>
              <a:ext uri="{28A0092B-C50C-407E-A947-70E740481C1C}">
                <a14:useLocalDpi xmlns:a14="http://schemas.microsoft.com/office/drawing/2010/main" val="0"/>
              </a:ext>
            </a:extLst>
          </a:blip>
          <a:srcRect b="74519"/>
          <a:stretch/>
        </p:blipFill>
        <p:spPr>
          <a:xfrm>
            <a:off x="0" y="0"/>
            <a:ext cx="12192000" cy="3209026"/>
          </a:xfrm>
          <a:prstGeom prst="rect">
            <a:avLst/>
          </a:prstGeom>
        </p:spPr>
      </p:pic>
      <p:pic>
        <p:nvPicPr>
          <p:cNvPr id="6" name="Imagem 5">
            <a:extLst>
              <a:ext uri="{FF2B5EF4-FFF2-40B4-BE49-F238E27FC236}">
                <a16:creationId xmlns:a16="http://schemas.microsoft.com/office/drawing/2014/main" id="{CBE9D8CB-FFEF-4B87-89D4-69D9CCE185D3}"/>
              </a:ext>
            </a:extLst>
          </p:cNvPr>
          <p:cNvPicPr>
            <a:picLocks noChangeAspect="1"/>
          </p:cNvPicPr>
          <p:nvPr/>
        </p:nvPicPr>
        <p:blipFill rotWithShape="1">
          <a:blip r:embed="rId2">
            <a:extLst>
              <a:ext uri="{28A0092B-C50C-407E-A947-70E740481C1C}">
                <a14:useLocalDpi xmlns:a14="http://schemas.microsoft.com/office/drawing/2010/main" val="0"/>
              </a:ext>
            </a:extLst>
          </a:blip>
          <a:srcRect t="78291" b="540"/>
          <a:stretch/>
        </p:blipFill>
        <p:spPr>
          <a:xfrm>
            <a:off x="0" y="4804913"/>
            <a:ext cx="12192000" cy="2053087"/>
          </a:xfrm>
          <a:prstGeom prst="rect">
            <a:avLst/>
          </a:prstGeom>
        </p:spPr>
      </p:pic>
      <p:sp>
        <p:nvSpPr>
          <p:cNvPr id="3" name="Retângulo: Cantos Arredondados 2">
            <a:extLst>
              <a:ext uri="{FF2B5EF4-FFF2-40B4-BE49-F238E27FC236}">
                <a16:creationId xmlns:a16="http://schemas.microsoft.com/office/drawing/2014/main" id="{4D46732E-B57D-4E62-BDDF-272A3C65F968}"/>
              </a:ext>
            </a:extLst>
          </p:cNvPr>
          <p:cNvSpPr/>
          <p:nvPr/>
        </p:nvSpPr>
        <p:spPr>
          <a:xfrm>
            <a:off x="1905000" y="1958197"/>
            <a:ext cx="8343900" cy="3916392"/>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Retângulo 4">
            <a:extLst>
              <a:ext uri="{FF2B5EF4-FFF2-40B4-BE49-F238E27FC236}">
                <a16:creationId xmlns:a16="http://schemas.microsoft.com/office/drawing/2014/main" id="{512023F2-6FB5-4F7D-9C28-9DA257F323DC}"/>
              </a:ext>
            </a:extLst>
          </p:cNvPr>
          <p:cNvSpPr/>
          <p:nvPr/>
        </p:nvSpPr>
        <p:spPr>
          <a:xfrm>
            <a:off x="2194883" y="2124793"/>
            <a:ext cx="7873941" cy="2622431"/>
          </a:xfrm>
          <a:prstGeom prst="rect">
            <a:avLst/>
          </a:prstGeom>
          <a:noFill/>
          <a:ln>
            <a:noFill/>
          </a:ln>
          <a:effectLst>
            <a:softEdge rad="0"/>
          </a:effectLst>
        </p:spPr>
        <p:style>
          <a:lnRef idx="0">
            <a:scrgbClr r="0" g="0" b="0"/>
          </a:lnRef>
          <a:fillRef idx="0">
            <a:scrgbClr r="0" g="0" b="0"/>
          </a:fillRef>
          <a:effectRef idx="0">
            <a:scrgbClr r="0" g="0" b="0"/>
          </a:effectRef>
          <a:fontRef idx="minor">
            <a:schemeClr val="lt1"/>
          </a:fontRef>
        </p:style>
        <p:txBody>
          <a:bodyPr rtlCol="0" anchor="t"/>
          <a:lstStyle/>
          <a:p>
            <a:pPr algn="ctr"/>
            <a:r>
              <a:rPr lang="pt-BR" sz="2500" b="1" dirty="0">
                <a:solidFill>
                  <a:srgbClr val="0088CB"/>
                </a:solidFill>
                <a:latin typeface="Arial Black" panose="020B0A04020102020204" pitchFamily="34" charset="0"/>
              </a:rPr>
              <a:t>Escolaridade Média</a:t>
            </a:r>
          </a:p>
          <a:p>
            <a:pPr algn="ctr"/>
            <a:r>
              <a:rPr lang="pt-BR" sz="2500" b="1" dirty="0">
                <a:solidFill>
                  <a:srgbClr val="0088CB"/>
                </a:solidFill>
                <a:latin typeface="Arial Black" panose="020B0A04020102020204" pitchFamily="34" charset="0"/>
              </a:rPr>
              <a:t>META 8 </a:t>
            </a:r>
          </a:p>
          <a:p>
            <a:pPr algn="ctr"/>
            <a:endParaRPr lang="pt-BR" sz="2500" b="1" dirty="0">
              <a:solidFill>
                <a:srgbClr val="0088CB"/>
              </a:solidFill>
              <a:latin typeface="Arial Black" panose="020B0A04020102020204" pitchFamily="34" charset="0"/>
            </a:endParaRPr>
          </a:p>
          <a:p>
            <a:pPr algn="just"/>
            <a:r>
              <a:rPr lang="pt-BR" sz="2200" dirty="0">
                <a:solidFill>
                  <a:schemeClr val="tx1"/>
                </a:solidFill>
              </a:rPr>
              <a:t>Elevar a escolaridade média da população de 18 (dezoito) a 29 (vinte e nove) anos, de modo a alcançar, no mínimo, 12 (doze) anos de estudo no último ano de vigência deste Plano, para as populações de regiões de menor escolaridade no Município e dos 25% (vinte e cinco por cento) mais pobres, e igualar a escolaridade média entre negros e não negros declarados à Fundação Instituto Brasileiro de Geografia e Estatística- IBGE.</a:t>
            </a:r>
          </a:p>
        </p:txBody>
      </p:sp>
    </p:spTree>
    <p:extLst>
      <p:ext uri="{BB962C8B-B14F-4D97-AF65-F5344CB8AC3E}">
        <p14:creationId xmlns:p14="http://schemas.microsoft.com/office/powerpoint/2010/main" val="8107993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72B2E7F-89D1-4BC0-9739-95AE7C0462DB}"/>
              </a:ext>
            </a:extLst>
          </p:cNvPr>
          <p:cNvSpPr/>
          <p:nvPr/>
        </p:nvSpPr>
        <p:spPr>
          <a:xfrm>
            <a:off x="0" y="0"/>
            <a:ext cx="12192000" cy="854015"/>
          </a:xfrm>
          <a:prstGeom prst="rect">
            <a:avLst/>
          </a:prstGeom>
          <a:solidFill>
            <a:srgbClr val="0A1A2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5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META 8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INDICADOR 8A</a:t>
            </a:r>
          </a:p>
        </p:txBody>
      </p:sp>
      <p:sp>
        <p:nvSpPr>
          <p:cNvPr id="10" name="Retângulo: Cantos Arredondados 9">
            <a:extLst>
              <a:ext uri="{FF2B5EF4-FFF2-40B4-BE49-F238E27FC236}">
                <a16:creationId xmlns:a16="http://schemas.microsoft.com/office/drawing/2014/main" id="{80B7441F-F74F-4A48-8F77-F676F3E18493}"/>
              </a:ext>
            </a:extLst>
          </p:cNvPr>
          <p:cNvSpPr/>
          <p:nvPr/>
        </p:nvSpPr>
        <p:spPr>
          <a:xfrm>
            <a:off x="336430" y="923023"/>
            <a:ext cx="11533517" cy="5411102"/>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2" name="Tabela 1">
            <a:extLst>
              <a:ext uri="{FF2B5EF4-FFF2-40B4-BE49-F238E27FC236}">
                <a16:creationId xmlns:a16="http://schemas.microsoft.com/office/drawing/2014/main" id="{5629FA5A-6198-4F4B-B2AA-DEAF6C91F57F}"/>
              </a:ext>
            </a:extLst>
          </p:cNvPr>
          <p:cNvGraphicFramePr>
            <a:graphicFrameLocks noGrp="1"/>
          </p:cNvGraphicFramePr>
          <p:nvPr/>
        </p:nvGraphicFramePr>
        <p:xfrm>
          <a:off x="1053320" y="1270975"/>
          <a:ext cx="10090928" cy="1210053"/>
        </p:xfrm>
        <a:graphic>
          <a:graphicData uri="http://schemas.openxmlformats.org/drawingml/2006/table">
            <a:tbl>
              <a:tblPr firstRow="1" firstCol="1" bandRow="1"/>
              <a:tblGrid>
                <a:gridCol w="3213926">
                  <a:extLst>
                    <a:ext uri="{9D8B030D-6E8A-4147-A177-3AD203B41FA5}">
                      <a16:colId xmlns:a16="http://schemas.microsoft.com/office/drawing/2014/main" val="2158598105"/>
                    </a:ext>
                  </a:extLst>
                </a:gridCol>
                <a:gridCol w="2075842">
                  <a:extLst>
                    <a:ext uri="{9D8B030D-6E8A-4147-A177-3AD203B41FA5}">
                      <a16:colId xmlns:a16="http://schemas.microsoft.com/office/drawing/2014/main" val="3316470138"/>
                    </a:ext>
                  </a:extLst>
                </a:gridCol>
                <a:gridCol w="2497560">
                  <a:extLst>
                    <a:ext uri="{9D8B030D-6E8A-4147-A177-3AD203B41FA5}">
                      <a16:colId xmlns:a16="http://schemas.microsoft.com/office/drawing/2014/main" val="3543363327"/>
                    </a:ext>
                  </a:extLst>
                </a:gridCol>
                <a:gridCol w="2303600">
                  <a:extLst>
                    <a:ext uri="{9D8B030D-6E8A-4147-A177-3AD203B41FA5}">
                      <a16:colId xmlns:a16="http://schemas.microsoft.com/office/drawing/2014/main" val="4153410639"/>
                    </a:ext>
                  </a:extLst>
                </a:gridCol>
              </a:tblGrid>
              <a:tr h="354247">
                <a:tc>
                  <a:txBody>
                    <a:bodyPr/>
                    <a:lstStyle/>
                    <a:p>
                      <a:pPr algn="ctr">
                        <a:lnSpc>
                          <a:spcPct val="107000"/>
                        </a:lnSpc>
                        <a:spcBef>
                          <a:spcPts val="1200"/>
                        </a:spcBef>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INDICADOR 8A</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127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gridSpan="3">
                  <a:txBody>
                    <a:bodyPr/>
                    <a:lstStyle/>
                    <a:p>
                      <a:pPr algn="ctr">
                        <a:lnSpc>
                          <a:spcPct val="107000"/>
                        </a:lnSpc>
                        <a:spcBef>
                          <a:spcPts val="1200"/>
                        </a:spcBef>
                        <a:spcAft>
                          <a:spcPts val="12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ESCOLARIDADE MÉDIA DA POPULAÇÃO DE 18 A 29 ANOS DE IDADE COM MENOS DE 12 (DOZE) ANOS DE ESTUDO</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127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2098845821"/>
                  </a:ext>
                </a:extLst>
              </a:tr>
              <a:tr h="387539">
                <a:tc>
                  <a:txBody>
                    <a:bodyPr/>
                    <a:lstStyle/>
                    <a:p>
                      <a:pPr algn="ctr">
                        <a:lnSpc>
                          <a:spcPct val="107000"/>
                        </a:lnSpc>
                        <a:spcBef>
                          <a:spcPts val="1200"/>
                        </a:spcBef>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PREVISTA PARA O PERÍODO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127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lnSpc>
                          <a:spcPct val="107000"/>
                        </a:lnSpc>
                        <a:spcBef>
                          <a:spcPts val="1200"/>
                        </a:spcBef>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ALCANÇADA NO PERÍODO</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127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pt-BR"/>
                    </a:p>
                  </a:txBody>
                  <a:tcPr/>
                </a:tc>
                <a:tc>
                  <a:txBody>
                    <a:bodyPr/>
                    <a:lstStyle/>
                    <a:p>
                      <a:pPr algn="ctr">
                        <a:lnSpc>
                          <a:spcPct val="107000"/>
                        </a:lnSpc>
                        <a:spcBef>
                          <a:spcPts val="1200"/>
                        </a:spcBef>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FONTE DO INDICADOR</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127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10809214"/>
                  </a:ext>
                </a:extLst>
              </a:tr>
              <a:tr h="387539">
                <a:tc>
                  <a:txBody>
                    <a:bodyPr/>
                    <a:lstStyle/>
                    <a:p>
                      <a:pPr>
                        <a:lnSpc>
                          <a:spcPct val="107000"/>
                        </a:lnSpc>
                        <a:spcBef>
                          <a:spcPts val="1200"/>
                        </a:spcBef>
                        <a:spcAft>
                          <a:spcPts val="1200"/>
                        </a:spcAft>
                      </a:pPr>
                      <a:r>
                        <a:rPr lang="pt-BR"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100,00% </a:t>
                      </a: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2025</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127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Bef>
                          <a:spcPts val="1200"/>
                        </a:spcBef>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Dado oficial</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127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1200"/>
                        </a:spcBef>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33,5%</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127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1200"/>
                        </a:spcBef>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SIMEC/PNAD 2015*</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127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44706785"/>
                  </a:ext>
                </a:extLst>
              </a:tr>
            </a:tbl>
          </a:graphicData>
        </a:graphic>
      </p:graphicFrame>
      <p:sp>
        <p:nvSpPr>
          <p:cNvPr id="5" name="CaixaDeTexto 4">
            <a:extLst>
              <a:ext uri="{FF2B5EF4-FFF2-40B4-BE49-F238E27FC236}">
                <a16:creationId xmlns:a16="http://schemas.microsoft.com/office/drawing/2014/main" id="{960E2AD8-F483-4F29-B9E1-CF44E474F986}"/>
              </a:ext>
            </a:extLst>
          </p:cNvPr>
          <p:cNvSpPr txBox="1"/>
          <p:nvPr/>
        </p:nvSpPr>
        <p:spPr>
          <a:xfrm>
            <a:off x="928059" y="6448245"/>
            <a:ext cx="649569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*O índice foi extraído do relatório do PME 2017</a:t>
            </a:r>
            <a:endParaRPr kumimoji="0" lang="pt-BR" sz="1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9" name="Chart 37" title="Gráfico"/>
          <p:cNvGraphicFramePr>
            <a:graphicFrameLocks/>
          </p:cNvGraphicFramePr>
          <p:nvPr/>
        </p:nvGraphicFramePr>
        <p:xfrm>
          <a:off x="3238500" y="2800350"/>
          <a:ext cx="5715000" cy="3533775"/>
        </p:xfrm>
        <a:graphic>
          <a:graphicData uri="http://schemas.openxmlformats.org/drawingml/2006/chart">
            <c:chart xmlns:c="http://schemas.openxmlformats.org/drawingml/2006/chart" xmlns:r="http://schemas.openxmlformats.org/officeDocument/2006/relationships" r:id="rId2"/>
          </a:graphicData>
        </a:graphic>
      </p:graphicFrame>
      <p:sp>
        <p:nvSpPr>
          <p:cNvPr id="8" name="CaixaDeTexto 7">
            <a:extLst>
              <a:ext uri="{FF2B5EF4-FFF2-40B4-BE49-F238E27FC236}">
                <a16:creationId xmlns:a16="http://schemas.microsoft.com/office/drawing/2014/main" id="{80232C19-C4EC-4244-AE84-D7BF88EF849E}"/>
              </a:ext>
            </a:extLst>
          </p:cNvPr>
          <p:cNvSpPr txBox="1"/>
          <p:nvPr/>
        </p:nvSpPr>
        <p:spPr>
          <a:xfrm>
            <a:off x="9940834" y="99528"/>
            <a:ext cx="239050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1" u="none" strike="noStrike" kern="1200" cap="none" spc="0" normalizeH="0" baseline="0" noProof="0" dirty="0">
                <a:ln>
                  <a:noFill/>
                </a:ln>
                <a:solidFill>
                  <a:prstClr val="white"/>
                </a:solidFill>
                <a:effectLst/>
                <a:uLnTx/>
                <a:uFillTx/>
                <a:latin typeface="Calibri" panose="020F0502020204030204"/>
                <a:ea typeface="+mn-ea"/>
                <a:cs typeface="+mn-cs"/>
              </a:rPr>
              <a:t>PME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1" u="none" strike="noStrike" kern="1200" cap="none" spc="0" normalizeH="0" baseline="0" noProof="0" dirty="0">
                <a:ln>
                  <a:noFill/>
                </a:ln>
                <a:solidFill>
                  <a:prstClr val="white"/>
                </a:solidFill>
                <a:effectLst/>
                <a:uLnTx/>
                <a:uFillTx/>
                <a:latin typeface="Calibri" panose="020F0502020204030204"/>
                <a:ea typeface="+mn-ea"/>
                <a:cs typeface="+mn-cs"/>
              </a:rPr>
              <a:t>2019-2020</a:t>
            </a:r>
          </a:p>
        </p:txBody>
      </p:sp>
      <p:pic>
        <p:nvPicPr>
          <p:cNvPr id="11" name="Imagem 10">
            <a:extLst>
              <a:ext uri="{FF2B5EF4-FFF2-40B4-BE49-F238E27FC236}">
                <a16:creationId xmlns:a16="http://schemas.microsoft.com/office/drawing/2014/main" id="{7A052018-96E3-4074-8C9A-DE40CEA891F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17153" t="254" r="17154" b="-254"/>
          <a:stretch/>
        </p:blipFill>
        <p:spPr>
          <a:xfrm>
            <a:off x="275770" y="130628"/>
            <a:ext cx="1074463" cy="1090386"/>
          </a:xfrm>
          <a:prstGeom prst="flowChartConnector">
            <a:avLst/>
          </a:prstGeom>
        </p:spPr>
      </p:pic>
    </p:spTree>
    <p:extLst>
      <p:ext uri="{BB962C8B-B14F-4D97-AF65-F5344CB8AC3E}">
        <p14:creationId xmlns:p14="http://schemas.microsoft.com/office/powerpoint/2010/main" val="20823494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72B2E7F-89D1-4BC0-9739-95AE7C0462DB}"/>
              </a:ext>
            </a:extLst>
          </p:cNvPr>
          <p:cNvSpPr/>
          <p:nvPr/>
        </p:nvSpPr>
        <p:spPr>
          <a:xfrm>
            <a:off x="0" y="0"/>
            <a:ext cx="12192000" cy="854015"/>
          </a:xfrm>
          <a:prstGeom prst="rect">
            <a:avLst/>
          </a:prstGeom>
          <a:solidFill>
            <a:srgbClr val="0A1A2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5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META 8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INDICADOR 8B</a:t>
            </a:r>
          </a:p>
        </p:txBody>
      </p:sp>
      <p:sp>
        <p:nvSpPr>
          <p:cNvPr id="10" name="Retângulo: Cantos Arredondados 9">
            <a:extLst>
              <a:ext uri="{FF2B5EF4-FFF2-40B4-BE49-F238E27FC236}">
                <a16:creationId xmlns:a16="http://schemas.microsoft.com/office/drawing/2014/main" id="{80B7441F-F74F-4A48-8F77-F676F3E18493}"/>
              </a:ext>
            </a:extLst>
          </p:cNvPr>
          <p:cNvSpPr/>
          <p:nvPr/>
        </p:nvSpPr>
        <p:spPr>
          <a:xfrm>
            <a:off x="336430" y="923023"/>
            <a:ext cx="11533517" cy="5411102"/>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3" name="Tabela 2">
            <a:extLst>
              <a:ext uri="{FF2B5EF4-FFF2-40B4-BE49-F238E27FC236}">
                <a16:creationId xmlns:a16="http://schemas.microsoft.com/office/drawing/2014/main" id="{3FD92A9B-8BD9-41C3-AC42-95BD7887933E}"/>
              </a:ext>
            </a:extLst>
          </p:cNvPr>
          <p:cNvGraphicFramePr>
            <a:graphicFrameLocks noGrp="1"/>
          </p:cNvGraphicFramePr>
          <p:nvPr/>
        </p:nvGraphicFramePr>
        <p:xfrm>
          <a:off x="1011626" y="1268433"/>
          <a:ext cx="10123099" cy="1266883"/>
        </p:xfrm>
        <a:graphic>
          <a:graphicData uri="http://schemas.openxmlformats.org/drawingml/2006/table">
            <a:tbl>
              <a:tblPr firstRow="1" firstCol="1" bandRow="1"/>
              <a:tblGrid>
                <a:gridCol w="3233349">
                  <a:extLst>
                    <a:ext uri="{9D8B030D-6E8A-4147-A177-3AD203B41FA5}">
                      <a16:colId xmlns:a16="http://schemas.microsoft.com/office/drawing/2014/main" val="3780594711"/>
                    </a:ext>
                  </a:extLst>
                </a:gridCol>
                <a:gridCol w="2280136">
                  <a:extLst>
                    <a:ext uri="{9D8B030D-6E8A-4147-A177-3AD203B41FA5}">
                      <a16:colId xmlns:a16="http://schemas.microsoft.com/office/drawing/2014/main" val="3135675218"/>
                    </a:ext>
                  </a:extLst>
                </a:gridCol>
                <a:gridCol w="2323104">
                  <a:extLst>
                    <a:ext uri="{9D8B030D-6E8A-4147-A177-3AD203B41FA5}">
                      <a16:colId xmlns:a16="http://schemas.microsoft.com/office/drawing/2014/main" val="4113257718"/>
                    </a:ext>
                  </a:extLst>
                </a:gridCol>
                <a:gridCol w="2286510">
                  <a:extLst>
                    <a:ext uri="{9D8B030D-6E8A-4147-A177-3AD203B41FA5}">
                      <a16:colId xmlns:a16="http://schemas.microsoft.com/office/drawing/2014/main" val="29251093"/>
                    </a:ext>
                  </a:extLst>
                </a:gridCol>
              </a:tblGrid>
              <a:tr h="332667">
                <a:tc>
                  <a:txBody>
                    <a:bodyPr/>
                    <a:lstStyle/>
                    <a:p>
                      <a:pPr algn="ctr">
                        <a:lnSpc>
                          <a:spcPct val="107000"/>
                        </a:lnSpc>
                        <a:spcBef>
                          <a:spcPts val="1200"/>
                        </a:spcBef>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INDICADOR 8B</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127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gridSpan="3">
                  <a:txBody>
                    <a:bodyPr/>
                    <a:lstStyle/>
                    <a:p>
                      <a:pPr algn="ctr">
                        <a:lnSpc>
                          <a:spcPct val="107000"/>
                        </a:lnSpc>
                        <a:spcBef>
                          <a:spcPts val="1200"/>
                        </a:spcBef>
                        <a:spcAft>
                          <a:spcPts val="12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ESCOLARIDADE MÉDIA DA POPULAÇÃO DE 18 A 29 ANOS DE IDADE COM MENOS DE 12 (DOZE) ANOS DE ESTUDO.</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127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305844261"/>
                  </a:ext>
                </a:extLst>
              </a:tr>
              <a:tr h="415954">
                <a:tc>
                  <a:txBody>
                    <a:bodyPr/>
                    <a:lstStyle/>
                    <a:p>
                      <a:pPr algn="ctr">
                        <a:lnSpc>
                          <a:spcPct val="107000"/>
                        </a:lnSpc>
                        <a:spcBef>
                          <a:spcPts val="1200"/>
                        </a:spcBef>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PREVISTA PARA O PERÍODO</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127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lnSpc>
                          <a:spcPct val="107000"/>
                        </a:lnSpc>
                        <a:spcBef>
                          <a:spcPts val="1200"/>
                        </a:spcBef>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ALCANÇADA NO PERÍODO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127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pt-BR"/>
                    </a:p>
                  </a:txBody>
                  <a:tcPr/>
                </a:tc>
                <a:tc>
                  <a:txBody>
                    <a:bodyPr/>
                    <a:lstStyle/>
                    <a:p>
                      <a:pPr algn="ctr">
                        <a:lnSpc>
                          <a:spcPct val="107000"/>
                        </a:lnSpc>
                        <a:spcBef>
                          <a:spcPts val="1200"/>
                        </a:spcBef>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FONTE DO INDICADOR</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127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265665"/>
                  </a:ext>
                </a:extLst>
              </a:tr>
              <a:tr h="415954">
                <a:tc>
                  <a:txBody>
                    <a:bodyPr/>
                    <a:lstStyle/>
                    <a:p>
                      <a:pPr algn="ctr">
                        <a:lnSpc>
                          <a:spcPct val="107000"/>
                        </a:lnSpc>
                        <a:spcBef>
                          <a:spcPts val="1200"/>
                        </a:spcBef>
                        <a:spcAft>
                          <a:spcPts val="1200"/>
                        </a:spcAft>
                      </a:pPr>
                      <a:r>
                        <a:rPr lang="pt-BR"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100,00%</a:t>
                      </a: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em 2025</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127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Bef>
                          <a:spcPts val="1200"/>
                        </a:spcBef>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Dado oficial (rede Municipal)</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127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1200"/>
                        </a:spcBef>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89,09</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127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1200"/>
                        </a:spcBef>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SIMEC/PNAD 2013*</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127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98022739"/>
                  </a:ext>
                </a:extLst>
              </a:tr>
            </a:tbl>
          </a:graphicData>
        </a:graphic>
      </p:graphicFrame>
      <p:sp>
        <p:nvSpPr>
          <p:cNvPr id="5" name="CaixaDeTexto 4">
            <a:extLst>
              <a:ext uri="{FF2B5EF4-FFF2-40B4-BE49-F238E27FC236}">
                <a16:creationId xmlns:a16="http://schemas.microsoft.com/office/drawing/2014/main" id="{960E2AD8-F483-4F29-B9E1-CF44E474F986}"/>
              </a:ext>
            </a:extLst>
          </p:cNvPr>
          <p:cNvSpPr txBox="1"/>
          <p:nvPr/>
        </p:nvSpPr>
        <p:spPr>
          <a:xfrm>
            <a:off x="928059" y="6448245"/>
            <a:ext cx="649569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*O índice foi extraído do relatório do PME 2017</a:t>
            </a:r>
            <a:endParaRPr kumimoji="0" lang="pt-BR" sz="1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9" name="Chart 39" title="Gráfico"/>
          <p:cNvGraphicFramePr>
            <a:graphicFrameLocks/>
          </p:cNvGraphicFramePr>
          <p:nvPr/>
        </p:nvGraphicFramePr>
        <p:xfrm>
          <a:off x="3014565" y="2667833"/>
          <a:ext cx="5715000" cy="3533775"/>
        </p:xfrm>
        <a:graphic>
          <a:graphicData uri="http://schemas.openxmlformats.org/drawingml/2006/chart">
            <c:chart xmlns:c="http://schemas.openxmlformats.org/drawingml/2006/chart" xmlns:r="http://schemas.openxmlformats.org/officeDocument/2006/relationships" r:id="rId2"/>
          </a:graphicData>
        </a:graphic>
      </p:graphicFrame>
      <p:sp>
        <p:nvSpPr>
          <p:cNvPr id="8" name="CaixaDeTexto 7">
            <a:extLst>
              <a:ext uri="{FF2B5EF4-FFF2-40B4-BE49-F238E27FC236}">
                <a16:creationId xmlns:a16="http://schemas.microsoft.com/office/drawing/2014/main" id="{6C14EBED-727C-4338-AC35-8524B9831B29}"/>
              </a:ext>
            </a:extLst>
          </p:cNvPr>
          <p:cNvSpPr txBox="1"/>
          <p:nvPr/>
        </p:nvSpPr>
        <p:spPr>
          <a:xfrm>
            <a:off x="9940834" y="99528"/>
            <a:ext cx="239050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1" u="none" strike="noStrike" kern="1200" cap="none" spc="0" normalizeH="0" baseline="0" noProof="0" dirty="0">
                <a:ln>
                  <a:noFill/>
                </a:ln>
                <a:solidFill>
                  <a:prstClr val="white"/>
                </a:solidFill>
                <a:effectLst/>
                <a:uLnTx/>
                <a:uFillTx/>
                <a:latin typeface="Calibri" panose="020F0502020204030204"/>
                <a:ea typeface="+mn-ea"/>
                <a:cs typeface="+mn-cs"/>
              </a:rPr>
              <a:t>PME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1" u="none" strike="noStrike" kern="1200" cap="none" spc="0" normalizeH="0" baseline="0" noProof="0" dirty="0">
                <a:ln>
                  <a:noFill/>
                </a:ln>
                <a:solidFill>
                  <a:prstClr val="white"/>
                </a:solidFill>
                <a:effectLst/>
                <a:uLnTx/>
                <a:uFillTx/>
                <a:latin typeface="Calibri" panose="020F0502020204030204"/>
                <a:ea typeface="+mn-ea"/>
                <a:cs typeface="+mn-cs"/>
              </a:rPr>
              <a:t>2019-2020</a:t>
            </a:r>
          </a:p>
        </p:txBody>
      </p:sp>
      <p:pic>
        <p:nvPicPr>
          <p:cNvPr id="11" name="Imagem 10">
            <a:extLst>
              <a:ext uri="{FF2B5EF4-FFF2-40B4-BE49-F238E27FC236}">
                <a16:creationId xmlns:a16="http://schemas.microsoft.com/office/drawing/2014/main" id="{92C2704A-C785-4569-80F1-3451E819F52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l="17153" t="254" r="17154" b="-254"/>
          <a:stretch/>
        </p:blipFill>
        <p:spPr>
          <a:xfrm>
            <a:off x="275770" y="130628"/>
            <a:ext cx="1074463" cy="1090386"/>
          </a:xfrm>
          <a:prstGeom prst="flowChartConnector">
            <a:avLst/>
          </a:prstGeom>
        </p:spPr>
      </p:pic>
    </p:spTree>
    <p:extLst>
      <p:ext uri="{BB962C8B-B14F-4D97-AF65-F5344CB8AC3E}">
        <p14:creationId xmlns:p14="http://schemas.microsoft.com/office/powerpoint/2010/main" val="8025140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C4771E15-72AC-4DD5-8F87-36621EE77E0E}"/>
              </a:ext>
            </a:extLst>
          </p:cNvPr>
          <p:cNvPicPr>
            <a:picLocks noChangeAspect="1"/>
          </p:cNvPicPr>
          <p:nvPr/>
        </p:nvPicPr>
        <p:blipFill rotWithShape="1">
          <a:blip r:embed="rId2">
            <a:extLst>
              <a:ext uri="{28A0092B-C50C-407E-A947-70E740481C1C}">
                <a14:useLocalDpi xmlns:a14="http://schemas.microsoft.com/office/drawing/2010/main" val="0"/>
              </a:ext>
            </a:extLst>
          </a:blip>
          <a:srcRect b="74519"/>
          <a:stretch/>
        </p:blipFill>
        <p:spPr>
          <a:xfrm>
            <a:off x="0" y="0"/>
            <a:ext cx="12192000" cy="3209026"/>
          </a:xfrm>
          <a:prstGeom prst="rect">
            <a:avLst/>
          </a:prstGeom>
        </p:spPr>
      </p:pic>
      <p:pic>
        <p:nvPicPr>
          <p:cNvPr id="6" name="Imagem 5">
            <a:extLst>
              <a:ext uri="{FF2B5EF4-FFF2-40B4-BE49-F238E27FC236}">
                <a16:creationId xmlns:a16="http://schemas.microsoft.com/office/drawing/2014/main" id="{CBE9D8CB-FFEF-4B87-89D4-69D9CCE185D3}"/>
              </a:ext>
            </a:extLst>
          </p:cNvPr>
          <p:cNvPicPr>
            <a:picLocks noChangeAspect="1"/>
          </p:cNvPicPr>
          <p:nvPr/>
        </p:nvPicPr>
        <p:blipFill rotWithShape="1">
          <a:blip r:embed="rId2">
            <a:extLst>
              <a:ext uri="{28A0092B-C50C-407E-A947-70E740481C1C}">
                <a14:useLocalDpi xmlns:a14="http://schemas.microsoft.com/office/drawing/2010/main" val="0"/>
              </a:ext>
            </a:extLst>
          </a:blip>
          <a:srcRect t="78291" b="540"/>
          <a:stretch/>
        </p:blipFill>
        <p:spPr>
          <a:xfrm>
            <a:off x="0" y="4804913"/>
            <a:ext cx="12192000" cy="2053087"/>
          </a:xfrm>
          <a:prstGeom prst="rect">
            <a:avLst/>
          </a:prstGeom>
        </p:spPr>
      </p:pic>
      <p:sp>
        <p:nvSpPr>
          <p:cNvPr id="3" name="Retângulo: Cantos Arredondados 2">
            <a:extLst>
              <a:ext uri="{FF2B5EF4-FFF2-40B4-BE49-F238E27FC236}">
                <a16:creationId xmlns:a16="http://schemas.microsoft.com/office/drawing/2014/main" id="{4D46732E-B57D-4E62-BDDF-272A3C65F968}"/>
              </a:ext>
            </a:extLst>
          </p:cNvPr>
          <p:cNvSpPr/>
          <p:nvPr/>
        </p:nvSpPr>
        <p:spPr>
          <a:xfrm>
            <a:off x="1904999" y="2105024"/>
            <a:ext cx="8505825" cy="3553904"/>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Retângulo 4">
            <a:extLst>
              <a:ext uri="{FF2B5EF4-FFF2-40B4-BE49-F238E27FC236}">
                <a16:creationId xmlns:a16="http://schemas.microsoft.com/office/drawing/2014/main" id="{512023F2-6FB5-4F7D-9C28-9DA257F323DC}"/>
              </a:ext>
            </a:extLst>
          </p:cNvPr>
          <p:cNvSpPr/>
          <p:nvPr/>
        </p:nvSpPr>
        <p:spPr>
          <a:xfrm>
            <a:off x="2203509" y="2323201"/>
            <a:ext cx="7873941" cy="2622431"/>
          </a:xfrm>
          <a:prstGeom prst="rect">
            <a:avLst/>
          </a:prstGeom>
          <a:noFill/>
          <a:ln>
            <a:noFill/>
          </a:ln>
          <a:effectLst>
            <a:softEdge rad="0"/>
          </a:effectLst>
        </p:spPr>
        <p:style>
          <a:lnRef idx="0">
            <a:scrgbClr r="0" g="0" b="0"/>
          </a:lnRef>
          <a:fillRef idx="0">
            <a:scrgbClr r="0" g="0" b="0"/>
          </a:fillRef>
          <a:effectRef idx="0">
            <a:scrgbClr r="0" g="0" b="0"/>
          </a:effectRef>
          <a:fontRef idx="minor">
            <a:schemeClr val="lt1"/>
          </a:fontRef>
        </p:style>
        <p:txBody>
          <a:bodyPr rtlCol="0" anchor="t"/>
          <a:lstStyle/>
          <a:p>
            <a:pPr algn="ctr"/>
            <a:r>
              <a:rPr lang="pt-BR" sz="2500" b="1" dirty="0">
                <a:solidFill>
                  <a:srgbClr val="0088CB"/>
                </a:solidFill>
                <a:latin typeface="Arial Black" panose="020B0A04020102020204" pitchFamily="34" charset="0"/>
              </a:rPr>
              <a:t>Alfabetização e Alfabetismo Funcional de Jovens e Adultos</a:t>
            </a:r>
          </a:p>
          <a:p>
            <a:pPr algn="ctr"/>
            <a:r>
              <a:rPr lang="pt-BR" sz="2500" b="1" dirty="0">
                <a:solidFill>
                  <a:srgbClr val="0088CB"/>
                </a:solidFill>
                <a:latin typeface="Arial Black" panose="020B0A04020102020204" pitchFamily="34" charset="0"/>
              </a:rPr>
              <a:t>META 9 </a:t>
            </a:r>
          </a:p>
          <a:p>
            <a:pPr algn="ctr"/>
            <a:endParaRPr lang="pt-BR" sz="2500" b="1" dirty="0">
              <a:solidFill>
                <a:srgbClr val="0088CB"/>
              </a:solidFill>
              <a:latin typeface="Arial Black" panose="020B0A04020102020204" pitchFamily="34" charset="0"/>
            </a:endParaRPr>
          </a:p>
          <a:p>
            <a:pPr algn="just"/>
            <a:r>
              <a:rPr lang="pt-BR" sz="2200" dirty="0">
                <a:solidFill>
                  <a:schemeClr val="tx1"/>
                </a:solidFill>
              </a:rPr>
              <a:t>Elevar a taxa de alfabetização da população com 15 (quinze) anos ou mais e, até o final da vigência deste PME, erradicar o analfabetismo absoluto e reduzir em 50% (cinquenta por cento) a taxa de analfabetismo funcional.</a:t>
            </a:r>
          </a:p>
        </p:txBody>
      </p:sp>
      <p:sp>
        <p:nvSpPr>
          <p:cNvPr id="7" name="Retângulo: Cantos Arredondados 6">
            <a:extLst>
              <a:ext uri="{FF2B5EF4-FFF2-40B4-BE49-F238E27FC236}">
                <a16:creationId xmlns:a16="http://schemas.microsoft.com/office/drawing/2014/main" id="{559E4133-8684-4F4B-B992-E0ABA36FEFC7}"/>
              </a:ext>
            </a:extLst>
          </p:cNvPr>
          <p:cNvSpPr/>
          <p:nvPr/>
        </p:nvSpPr>
        <p:spPr>
          <a:xfrm>
            <a:off x="3853494" y="5807917"/>
            <a:ext cx="6553200" cy="828492"/>
          </a:xfrm>
          <a:prstGeom prst="roundRect">
            <a:avLst/>
          </a:prstGeom>
          <a:solidFill>
            <a:srgbClr val="E87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9" name="CaixaDeTexto 8">
            <a:extLst>
              <a:ext uri="{FF2B5EF4-FFF2-40B4-BE49-F238E27FC236}">
                <a16:creationId xmlns:a16="http://schemas.microsoft.com/office/drawing/2014/main" id="{2467D6AF-0F53-452E-9946-6AC28746771C}"/>
              </a:ext>
            </a:extLst>
          </p:cNvPr>
          <p:cNvSpPr txBox="1"/>
          <p:nvPr/>
        </p:nvSpPr>
        <p:spPr>
          <a:xfrm>
            <a:off x="4942398" y="5904601"/>
            <a:ext cx="4807071" cy="692497"/>
          </a:xfrm>
          <a:prstGeom prst="rect">
            <a:avLst/>
          </a:prstGeom>
          <a:noFill/>
        </p:spPr>
        <p:txBody>
          <a:bodyPr wrap="square" rtlCol="0">
            <a:spAutoFit/>
          </a:bodyPr>
          <a:lstStyle/>
          <a:p>
            <a:pPr algn="just"/>
            <a:r>
              <a:rPr lang="pt-BR" sz="1300" b="1" dirty="0">
                <a:solidFill>
                  <a:schemeClr val="bg1"/>
                </a:solidFill>
              </a:rPr>
              <a:t>ODS 4 – META 4.6: </a:t>
            </a:r>
            <a:r>
              <a:rPr lang="pt-BR" sz="1300" dirty="0">
                <a:solidFill>
                  <a:schemeClr val="bg1"/>
                </a:solidFill>
              </a:rPr>
              <a:t>Até 2030, garantir que todos os jovens e adultos estejam alfabetizados, tendo adquirido os conhecimentos básicos em leitura, escrita e matemática.</a:t>
            </a:r>
            <a:endParaRPr lang="pt-BR" sz="1300" dirty="0"/>
          </a:p>
        </p:txBody>
      </p:sp>
      <p:pic>
        <p:nvPicPr>
          <p:cNvPr id="10" name="Imagem 9">
            <a:extLst>
              <a:ext uri="{FF2B5EF4-FFF2-40B4-BE49-F238E27FC236}">
                <a16:creationId xmlns:a16="http://schemas.microsoft.com/office/drawing/2014/main" id="{31D97B32-9872-455E-9A1D-A69F6C380DA2}"/>
              </a:ext>
            </a:extLst>
          </p:cNvPr>
          <p:cNvPicPr>
            <a:picLocks noChangeAspect="1"/>
          </p:cNvPicPr>
          <p:nvPr/>
        </p:nvPicPr>
        <p:blipFill>
          <a:blip r:embed="rId3"/>
          <a:stretch>
            <a:fillRect/>
          </a:stretch>
        </p:blipFill>
        <p:spPr>
          <a:xfrm>
            <a:off x="3985855" y="5895975"/>
            <a:ext cx="790119" cy="645367"/>
          </a:xfrm>
          <a:prstGeom prst="roundRect">
            <a:avLst/>
          </a:prstGeom>
        </p:spPr>
      </p:pic>
    </p:spTree>
    <p:extLst>
      <p:ext uri="{BB962C8B-B14F-4D97-AF65-F5344CB8AC3E}">
        <p14:creationId xmlns:p14="http://schemas.microsoft.com/office/powerpoint/2010/main" val="10218087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72B2E7F-89D1-4BC0-9739-95AE7C0462DB}"/>
              </a:ext>
            </a:extLst>
          </p:cNvPr>
          <p:cNvSpPr/>
          <p:nvPr/>
        </p:nvSpPr>
        <p:spPr>
          <a:xfrm>
            <a:off x="0" y="0"/>
            <a:ext cx="12192000" cy="854015"/>
          </a:xfrm>
          <a:prstGeom prst="rect">
            <a:avLst/>
          </a:prstGeom>
          <a:solidFill>
            <a:srgbClr val="0A1A2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pt-BR" sz="2500" b="1" dirty="0">
                <a:latin typeface="Arial Black" panose="020B0A04020102020204" pitchFamily="34" charset="0"/>
              </a:rPr>
              <a:t>META 9  </a:t>
            </a:r>
          </a:p>
          <a:p>
            <a:pPr algn="ctr"/>
            <a:r>
              <a:rPr lang="pt-BR" sz="2400" b="1" dirty="0">
                <a:latin typeface="Arial Black" panose="020B0A04020102020204" pitchFamily="34" charset="0"/>
              </a:rPr>
              <a:t>INDICADOR 9A</a:t>
            </a:r>
          </a:p>
        </p:txBody>
      </p:sp>
      <p:sp>
        <p:nvSpPr>
          <p:cNvPr id="10" name="Retângulo: Cantos Arredondados 9">
            <a:extLst>
              <a:ext uri="{FF2B5EF4-FFF2-40B4-BE49-F238E27FC236}">
                <a16:creationId xmlns:a16="http://schemas.microsoft.com/office/drawing/2014/main" id="{80B7441F-F74F-4A48-8F77-F676F3E18493}"/>
              </a:ext>
            </a:extLst>
          </p:cNvPr>
          <p:cNvSpPr/>
          <p:nvPr/>
        </p:nvSpPr>
        <p:spPr>
          <a:xfrm>
            <a:off x="336430" y="923023"/>
            <a:ext cx="11533517" cy="5411102"/>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aphicFrame>
        <p:nvGraphicFramePr>
          <p:cNvPr id="4" name="Tabela 3">
            <a:extLst>
              <a:ext uri="{FF2B5EF4-FFF2-40B4-BE49-F238E27FC236}">
                <a16:creationId xmlns:a16="http://schemas.microsoft.com/office/drawing/2014/main" id="{B6332ADD-C69C-4DD0-BFBF-5A690441F3D9}"/>
              </a:ext>
            </a:extLst>
          </p:cNvPr>
          <p:cNvGraphicFramePr>
            <a:graphicFrameLocks noGrp="1"/>
          </p:cNvGraphicFramePr>
          <p:nvPr/>
        </p:nvGraphicFramePr>
        <p:xfrm>
          <a:off x="1063744" y="1269883"/>
          <a:ext cx="10099556" cy="838018"/>
        </p:xfrm>
        <a:graphic>
          <a:graphicData uri="http://schemas.openxmlformats.org/drawingml/2006/table">
            <a:tbl>
              <a:tblPr firstRow="1" firstCol="1" bandRow="1"/>
              <a:tblGrid>
                <a:gridCol w="3182665">
                  <a:extLst>
                    <a:ext uri="{9D8B030D-6E8A-4147-A177-3AD203B41FA5}">
                      <a16:colId xmlns:a16="http://schemas.microsoft.com/office/drawing/2014/main" val="2534634106"/>
                    </a:ext>
                  </a:extLst>
                </a:gridCol>
                <a:gridCol w="1867113">
                  <a:extLst>
                    <a:ext uri="{9D8B030D-6E8A-4147-A177-3AD203B41FA5}">
                      <a16:colId xmlns:a16="http://schemas.microsoft.com/office/drawing/2014/main" val="868716113"/>
                    </a:ext>
                  </a:extLst>
                </a:gridCol>
                <a:gridCol w="2524889">
                  <a:extLst>
                    <a:ext uri="{9D8B030D-6E8A-4147-A177-3AD203B41FA5}">
                      <a16:colId xmlns:a16="http://schemas.microsoft.com/office/drawing/2014/main" val="2186818208"/>
                    </a:ext>
                  </a:extLst>
                </a:gridCol>
                <a:gridCol w="2524889">
                  <a:extLst>
                    <a:ext uri="{9D8B030D-6E8A-4147-A177-3AD203B41FA5}">
                      <a16:colId xmlns:a16="http://schemas.microsoft.com/office/drawing/2014/main" val="1664736114"/>
                    </a:ext>
                  </a:extLst>
                </a:gridCol>
              </a:tblGrid>
              <a:tr h="226499">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INDICADOR 9A</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gridSpan="3">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TAXA DE ALFABETIZAÇÃO DA POPULAÇÃO COM 15 (QUINZE) ANOS OU MAIS DE IDADE </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701634356"/>
                  </a:ext>
                </a:extLst>
              </a:tr>
              <a:tr h="306188">
                <a:tc>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PREVISTA PARA O PERÍODO</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ALCANÇADA NO PERÍODO</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pt-BR"/>
                    </a:p>
                  </a:txBody>
                  <a:tcPr/>
                </a:tc>
                <a:tc>
                  <a:txBody>
                    <a:bodyPr/>
                    <a:lstStyle/>
                    <a:p>
                      <a:pPr algn="ct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FONTE DO INDICADOR</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59426666"/>
                  </a:ext>
                </a:extLst>
              </a:tr>
              <a:tr h="305331">
                <a:tc>
                  <a:txBody>
                    <a:bodyPr/>
                    <a:lstStyle/>
                    <a:p>
                      <a:pPr algn="ctr">
                        <a:lnSpc>
                          <a:spcPct val="107000"/>
                        </a:lnSpc>
                        <a:spcAft>
                          <a:spcPts val="800"/>
                        </a:spcAft>
                      </a:pPr>
                      <a:r>
                        <a:rPr lang="pt-BR"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100,00%</a:t>
                      </a: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em 2020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Dado oficial</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97,00%</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SEADE MUNICÍPIO</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19066773"/>
                  </a:ext>
                </a:extLst>
              </a:tr>
            </a:tbl>
          </a:graphicData>
        </a:graphic>
      </p:graphicFrame>
      <p:graphicFrame>
        <p:nvGraphicFramePr>
          <p:cNvPr id="6" name="Chart 41" title="Gráfico"/>
          <p:cNvGraphicFramePr>
            <a:graphicFrameLocks/>
          </p:cNvGraphicFramePr>
          <p:nvPr>
            <p:extLst/>
          </p:nvPr>
        </p:nvGraphicFramePr>
        <p:xfrm>
          <a:off x="2184141" y="2571328"/>
          <a:ext cx="5715000" cy="3533775"/>
        </p:xfrm>
        <a:graphic>
          <a:graphicData uri="http://schemas.openxmlformats.org/drawingml/2006/chart">
            <c:chart xmlns:c="http://schemas.openxmlformats.org/drawingml/2006/chart" xmlns:r="http://schemas.openxmlformats.org/officeDocument/2006/relationships" r:id="rId2"/>
          </a:graphicData>
        </a:graphic>
      </p:graphicFrame>
      <p:sp>
        <p:nvSpPr>
          <p:cNvPr id="8" name="CaixaDeTexto 7">
            <a:extLst>
              <a:ext uri="{FF2B5EF4-FFF2-40B4-BE49-F238E27FC236}">
                <a16:creationId xmlns:a16="http://schemas.microsoft.com/office/drawing/2014/main" id="{C06E49A0-B2BD-4DF5-A2D7-DF9C24AEA767}"/>
              </a:ext>
            </a:extLst>
          </p:cNvPr>
          <p:cNvSpPr txBox="1"/>
          <p:nvPr/>
        </p:nvSpPr>
        <p:spPr>
          <a:xfrm>
            <a:off x="9940834" y="99528"/>
            <a:ext cx="2390503" cy="646331"/>
          </a:xfrm>
          <a:prstGeom prst="rect">
            <a:avLst/>
          </a:prstGeom>
          <a:noFill/>
        </p:spPr>
        <p:txBody>
          <a:bodyPr wrap="square" rtlCol="0">
            <a:spAutoFit/>
          </a:bodyPr>
          <a:lstStyle/>
          <a:p>
            <a:pPr algn="ctr"/>
            <a:r>
              <a:rPr lang="pt-BR" i="1" dirty="0">
                <a:solidFill>
                  <a:schemeClr val="bg1"/>
                </a:solidFill>
              </a:rPr>
              <a:t>PME </a:t>
            </a:r>
          </a:p>
          <a:p>
            <a:pPr algn="ctr"/>
            <a:r>
              <a:rPr lang="pt-BR" i="1" dirty="0">
                <a:solidFill>
                  <a:schemeClr val="bg1"/>
                </a:solidFill>
              </a:rPr>
              <a:t>2019-2020</a:t>
            </a:r>
          </a:p>
        </p:txBody>
      </p:sp>
      <p:pic>
        <p:nvPicPr>
          <p:cNvPr id="9" name="Imagem 8">
            <a:extLst>
              <a:ext uri="{FF2B5EF4-FFF2-40B4-BE49-F238E27FC236}">
                <a16:creationId xmlns:a16="http://schemas.microsoft.com/office/drawing/2014/main" id="{0DD9964D-908E-47B6-8085-0CF13F071F1E}"/>
              </a:ext>
            </a:extLst>
          </p:cNvPr>
          <p:cNvPicPr>
            <a:picLocks noChangeAspect="1"/>
          </p:cNvPicPr>
          <p:nvPr/>
        </p:nvPicPr>
        <p:blipFill rotWithShape="1">
          <a:blip r:embed="rId3"/>
          <a:srcRect b="8594"/>
          <a:stretch/>
        </p:blipFill>
        <p:spPr>
          <a:xfrm>
            <a:off x="8665030" y="3530256"/>
            <a:ext cx="3290798" cy="3248613"/>
          </a:xfrm>
          <a:prstGeom prst="flowChartConnector">
            <a:avLst/>
          </a:prstGeom>
        </p:spPr>
      </p:pic>
      <p:sp>
        <p:nvSpPr>
          <p:cNvPr id="11" name="CaixaDeTexto 10">
            <a:extLst>
              <a:ext uri="{FF2B5EF4-FFF2-40B4-BE49-F238E27FC236}">
                <a16:creationId xmlns:a16="http://schemas.microsoft.com/office/drawing/2014/main" id="{BB8C5615-8CEB-4D94-B385-05213BF2C4F0}"/>
              </a:ext>
            </a:extLst>
          </p:cNvPr>
          <p:cNvSpPr txBox="1"/>
          <p:nvPr/>
        </p:nvSpPr>
        <p:spPr>
          <a:xfrm>
            <a:off x="9605554" y="4701177"/>
            <a:ext cx="1776548" cy="1323439"/>
          </a:xfrm>
          <a:prstGeom prst="rect">
            <a:avLst/>
          </a:prstGeom>
          <a:noFill/>
        </p:spPr>
        <p:txBody>
          <a:bodyPr wrap="square" rtlCol="0">
            <a:spAutoFit/>
          </a:bodyPr>
          <a:lstStyle/>
          <a:p>
            <a:pPr algn="ctr"/>
            <a:r>
              <a:rPr lang="pt-BR" sz="1600" b="1" dirty="0"/>
              <a:t>AJUSTAR AO PLANEJAMENTO ESTRATÉGICO VIGENTE DO ESTADO</a:t>
            </a:r>
          </a:p>
        </p:txBody>
      </p:sp>
      <p:pic>
        <p:nvPicPr>
          <p:cNvPr id="12" name="Imagem 11">
            <a:extLst>
              <a:ext uri="{FF2B5EF4-FFF2-40B4-BE49-F238E27FC236}">
                <a16:creationId xmlns:a16="http://schemas.microsoft.com/office/drawing/2014/main" id="{5AD43DFD-FC12-44A1-BFF7-F156CD836D79}"/>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Lst>
          </a:blip>
          <a:srcRect l="17153" t="254" r="17154" b="-254"/>
          <a:stretch/>
        </p:blipFill>
        <p:spPr>
          <a:xfrm>
            <a:off x="275770" y="130628"/>
            <a:ext cx="1074463" cy="1090386"/>
          </a:xfrm>
          <a:prstGeom prst="flowChartConnector">
            <a:avLst/>
          </a:prstGeom>
        </p:spPr>
      </p:pic>
    </p:spTree>
    <p:extLst>
      <p:ext uri="{BB962C8B-B14F-4D97-AF65-F5344CB8AC3E}">
        <p14:creationId xmlns:p14="http://schemas.microsoft.com/office/powerpoint/2010/main" val="19182105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72B2E7F-89D1-4BC0-9739-95AE7C0462DB}"/>
              </a:ext>
            </a:extLst>
          </p:cNvPr>
          <p:cNvSpPr/>
          <p:nvPr/>
        </p:nvSpPr>
        <p:spPr>
          <a:xfrm>
            <a:off x="0" y="0"/>
            <a:ext cx="12192000" cy="854015"/>
          </a:xfrm>
          <a:prstGeom prst="rect">
            <a:avLst/>
          </a:prstGeom>
          <a:solidFill>
            <a:srgbClr val="0A1A2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pt-BR" sz="2500" b="1" dirty="0">
                <a:latin typeface="Arial Black" panose="020B0A04020102020204" pitchFamily="34" charset="0"/>
              </a:rPr>
              <a:t>META 9  </a:t>
            </a:r>
          </a:p>
          <a:p>
            <a:pPr algn="ctr"/>
            <a:r>
              <a:rPr lang="pt-BR" sz="2400" b="1" dirty="0">
                <a:latin typeface="Arial Black" panose="020B0A04020102020204" pitchFamily="34" charset="0"/>
              </a:rPr>
              <a:t>INDICADOR 9B</a:t>
            </a:r>
          </a:p>
        </p:txBody>
      </p:sp>
      <p:sp>
        <p:nvSpPr>
          <p:cNvPr id="10" name="Retângulo: Cantos Arredondados 9">
            <a:extLst>
              <a:ext uri="{FF2B5EF4-FFF2-40B4-BE49-F238E27FC236}">
                <a16:creationId xmlns:a16="http://schemas.microsoft.com/office/drawing/2014/main" id="{80B7441F-F74F-4A48-8F77-F676F3E18493}"/>
              </a:ext>
            </a:extLst>
          </p:cNvPr>
          <p:cNvSpPr/>
          <p:nvPr/>
        </p:nvSpPr>
        <p:spPr>
          <a:xfrm>
            <a:off x="336430" y="923023"/>
            <a:ext cx="11533517" cy="5411102"/>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aphicFrame>
        <p:nvGraphicFramePr>
          <p:cNvPr id="6" name="Tabela 5">
            <a:extLst>
              <a:ext uri="{FF2B5EF4-FFF2-40B4-BE49-F238E27FC236}">
                <a16:creationId xmlns:a16="http://schemas.microsoft.com/office/drawing/2014/main" id="{8EC3347D-1A3C-4D5F-8406-CB6872BBE6C4}"/>
              </a:ext>
            </a:extLst>
          </p:cNvPr>
          <p:cNvGraphicFramePr>
            <a:graphicFrameLocks noGrp="1"/>
          </p:cNvGraphicFramePr>
          <p:nvPr/>
        </p:nvGraphicFramePr>
        <p:xfrm>
          <a:off x="985127" y="1046826"/>
          <a:ext cx="10027328" cy="1303843"/>
        </p:xfrm>
        <a:graphic>
          <a:graphicData uri="http://schemas.openxmlformats.org/drawingml/2006/table">
            <a:tbl>
              <a:tblPr firstRow="1" firstCol="1" bandRow="1"/>
              <a:tblGrid>
                <a:gridCol w="3134815">
                  <a:extLst>
                    <a:ext uri="{9D8B030D-6E8A-4147-A177-3AD203B41FA5}">
                      <a16:colId xmlns:a16="http://schemas.microsoft.com/office/drawing/2014/main" val="582791294"/>
                    </a:ext>
                  </a:extLst>
                </a:gridCol>
                <a:gridCol w="1805176">
                  <a:extLst>
                    <a:ext uri="{9D8B030D-6E8A-4147-A177-3AD203B41FA5}">
                      <a16:colId xmlns:a16="http://schemas.microsoft.com/office/drawing/2014/main" val="2336372504"/>
                    </a:ext>
                  </a:extLst>
                </a:gridCol>
                <a:gridCol w="1541046">
                  <a:extLst>
                    <a:ext uri="{9D8B030D-6E8A-4147-A177-3AD203B41FA5}">
                      <a16:colId xmlns:a16="http://schemas.microsoft.com/office/drawing/2014/main" val="860415474"/>
                    </a:ext>
                  </a:extLst>
                </a:gridCol>
                <a:gridCol w="3546291">
                  <a:extLst>
                    <a:ext uri="{9D8B030D-6E8A-4147-A177-3AD203B41FA5}">
                      <a16:colId xmlns:a16="http://schemas.microsoft.com/office/drawing/2014/main" val="4285483102"/>
                    </a:ext>
                  </a:extLst>
                </a:gridCol>
              </a:tblGrid>
              <a:tr h="352402">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INDICADOR 9B</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gridSpan="3">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TAXA DE ANALFABETISMO FUNCIONAL DE PESSOAS DE QUINZE ANOS OU MAIS DE IDADE.</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3241520600"/>
                  </a:ext>
                </a:extLst>
              </a:tr>
              <a:tr h="476387">
                <a:tc>
                  <a:txBody>
                    <a:bodyPr/>
                    <a:lstStyle/>
                    <a:p>
                      <a:pPr algn="ct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PREVISTA PARA O PERÍODO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ALCANÇADA NO PERÍODO</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pt-BR"/>
                    </a:p>
                  </a:txBody>
                  <a:tcPr/>
                </a:tc>
                <a:tc>
                  <a:txBody>
                    <a:bodyPr/>
                    <a:lstStyle/>
                    <a:p>
                      <a:pPr algn="ct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FONTE DO INDICADOR</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79522910"/>
                  </a:ext>
                </a:extLst>
              </a:tr>
              <a:tr h="475054">
                <a:tc>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Reduzir em </a:t>
                      </a: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50,00% </a:t>
                      </a: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até 2025</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Dado oficial</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15,10%</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SIMEC/PNAD 2015* </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84682259"/>
                  </a:ext>
                </a:extLst>
              </a:tr>
            </a:tbl>
          </a:graphicData>
        </a:graphic>
      </p:graphicFrame>
      <p:graphicFrame>
        <p:nvGraphicFramePr>
          <p:cNvPr id="5" name="Chart 43" title="Gráfico"/>
          <p:cNvGraphicFramePr>
            <a:graphicFrameLocks/>
          </p:cNvGraphicFramePr>
          <p:nvPr>
            <p:extLst/>
          </p:nvPr>
        </p:nvGraphicFramePr>
        <p:xfrm>
          <a:off x="2481928" y="2487887"/>
          <a:ext cx="5984048" cy="3700136"/>
        </p:xfrm>
        <a:graphic>
          <a:graphicData uri="http://schemas.openxmlformats.org/drawingml/2006/chart">
            <c:chart xmlns:c="http://schemas.openxmlformats.org/drawingml/2006/chart" xmlns:r="http://schemas.openxmlformats.org/officeDocument/2006/relationships" r:id="rId2"/>
          </a:graphicData>
        </a:graphic>
      </p:graphicFrame>
      <p:sp>
        <p:nvSpPr>
          <p:cNvPr id="8" name="CaixaDeTexto 7">
            <a:extLst>
              <a:ext uri="{FF2B5EF4-FFF2-40B4-BE49-F238E27FC236}">
                <a16:creationId xmlns:a16="http://schemas.microsoft.com/office/drawing/2014/main" id="{D908B10E-CD59-463D-874D-77B21E267575}"/>
              </a:ext>
            </a:extLst>
          </p:cNvPr>
          <p:cNvSpPr txBox="1"/>
          <p:nvPr/>
        </p:nvSpPr>
        <p:spPr>
          <a:xfrm>
            <a:off x="9940834" y="99528"/>
            <a:ext cx="2390503" cy="646331"/>
          </a:xfrm>
          <a:prstGeom prst="rect">
            <a:avLst/>
          </a:prstGeom>
          <a:noFill/>
        </p:spPr>
        <p:txBody>
          <a:bodyPr wrap="square" rtlCol="0">
            <a:spAutoFit/>
          </a:bodyPr>
          <a:lstStyle/>
          <a:p>
            <a:pPr algn="ctr"/>
            <a:r>
              <a:rPr lang="pt-BR" i="1" dirty="0">
                <a:solidFill>
                  <a:schemeClr val="bg1"/>
                </a:solidFill>
              </a:rPr>
              <a:t>PME </a:t>
            </a:r>
          </a:p>
          <a:p>
            <a:pPr algn="ctr"/>
            <a:r>
              <a:rPr lang="pt-BR" i="1" dirty="0">
                <a:solidFill>
                  <a:schemeClr val="bg1"/>
                </a:solidFill>
              </a:rPr>
              <a:t>2019-2020</a:t>
            </a:r>
          </a:p>
        </p:txBody>
      </p:sp>
      <p:pic>
        <p:nvPicPr>
          <p:cNvPr id="13" name="Imagem 12">
            <a:extLst>
              <a:ext uri="{FF2B5EF4-FFF2-40B4-BE49-F238E27FC236}">
                <a16:creationId xmlns:a16="http://schemas.microsoft.com/office/drawing/2014/main" id="{CBE5FACF-B0F6-49FA-972B-743205A37ED1}"/>
              </a:ext>
            </a:extLst>
          </p:cNvPr>
          <p:cNvPicPr>
            <a:picLocks noChangeAspect="1"/>
          </p:cNvPicPr>
          <p:nvPr/>
        </p:nvPicPr>
        <p:blipFill>
          <a:blip r:embed="rId3"/>
          <a:stretch>
            <a:fillRect/>
          </a:stretch>
        </p:blipFill>
        <p:spPr>
          <a:xfrm>
            <a:off x="188685" y="0"/>
            <a:ext cx="1324429" cy="1324429"/>
          </a:xfrm>
          <a:prstGeom prst="rect">
            <a:avLst/>
          </a:prstGeom>
        </p:spPr>
      </p:pic>
    </p:spTree>
    <p:extLst>
      <p:ext uri="{BB962C8B-B14F-4D97-AF65-F5344CB8AC3E}">
        <p14:creationId xmlns:p14="http://schemas.microsoft.com/office/powerpoint/2010/main" val="19912194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C4771E15-72AC-4DD5-8F87-36621EE77E0E}"/>
              </a:ext>
            </a:extLst>
          </p:cNvPr>
          <p:cNvPicPr>
            <a:picLocks noChangeAspect="1"/>
          </p:cNvPicPr>
          <p:nvPr/>
        </p:nvPicPr>
        <p:blipFill rotWithShape="1">
          <a:blip r:embed="rId2">
            <a:extLst>
              <a:ext uri="{28A0092B-C50C-407E-A947-70E740481C1C}">
                <a14:useLocalDpi xmlns:a14="http://schemas.microsoft.com/office/drawing/2010/main" val="0"/>
              </a:ext>
            </a:extLst>
          </a:blip>
          <a:srcRect b="74519"/>
          <a:stretch/>
        </p:blipFill>
        <p:spPr>
          <a:xfrm>
            <a:off x="0" y="0"/>
            <a:ext cx="12192000" cy="3209026"/>
          </a:xfrm>
          <a:prstGeom prst="rect">
            <a:avLst/>
          </a:prstGeom>
        </p:spPr>
      </p:pic>
      <p:pic>
        <p:nvPicPr>
          <p:cNvPr id="6" name="Imagem 5">
            <a:extLst>
              <a:ext uri="{FF2B5EF4-FFF2-40B4-BE49-F238E27FC236}">
                <a16:creationId xmlns:a16="http://schemas.microsoft.com/office/drawing/2014/main" id="{CBE9D8CB-FFEF-4B87-89D4-69D9CCE185D3}"/>
              </a:ext>
            </a:extLst>
          </p:cNvPr>
          <p:cNvPicPr>
            <a:picLocks noChangeAspect="1"/>
          </p:cNvPicPr>
          <p:nvPr/>
        </p:nvPicPr>
        <p:blipFill rotWithShape="1">
          <a:blip r:embed="rId2">
            <a:extLst>
              <a:ext uri="{28A0092B-C50C-407E-A947-70E740481C1C}">
                <a14:useLocalDpi xmlns:a14="http://schemas.microsoft.com/office/drawing/2010/main" val="0"/>
              </a:ext>
            </a:extLst>
          </a:blip>
          <a:srcRect t="78291" b="540"/>
          <a:stretch/>
        </p:blipFill>
        <p:spPr>
          <a:xfrm>
            <a:off x="0" y="4804913"/>
            <a:ext cx="12192000" cy="2053087"/>
          </a:xfrm>
          <a:prstGeom prst="rect">
            <a:avLst/>
          </a:prstGeom>
        </p:spPr>
      </p:pic>
      <p:sp>
        <p:nvSpPr>
          <p:cNvPr id="3" name="Retângulo: Cantos Arredondados 2">
            <a:extLst>
              <a:ext uri="{FF2B5EF4-FFF2-40B4-BE49-F238E27FC236}">
                <a16:creationId xmlns:a16="http://schemas.microsoft.com/office/drawing/2014/main" id="{4D46732E-B57D-4E62-BDDF-272A3C65F968}"/>
              </a:ext>
            </a:extLst>
          </p:cNvPr>
          <p:cNvSpPr/>
          <p:nvPr/>
        </p:nvSpPr>
        <p:spPr>
          <a:xfrm>
            <a:off x="1885949" y="2133599"/>
            <a:ext cx="8524875" cy="2771776"/>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Retângulo 4">
            <a:extLst>
              <a:ext uri="{FF2B5EF4-FFF2-40B4-BE49-F238E27FC236}">
                <a16:creationId xmlns:a16="http://schemas.microsoft.com/office/drawing/2014/main" id="{512023F2-6FB5-4F7D-9C28-9DA257F323DC}"/>
              </a:ext>
            </a:extLst>
          </p:cNvPr>
          <p:cNvSpPr/>
          <p:nvPr/>
        </p:nvSpPr>
        <p:spPr>
          <a:xfrm>
            <a:off x="2203509" y="2323201"/>
            <a:ext cx="7873941" cy="2622431"/>
          </a:xfrm>
          <a:prstGeom prst="rect">
            <a:avLst/>
          </a:prstGeom>
          <a:noFill/>
          <a:ln>
            <a:noFill/>
          </a:ln>
          <a:effectLst>
            <a:softEdge rad="0"/>
          </a:effectLst>
        </p:spPr>
        <p:style>
          <a:lnRef idx="0">
            <a:scrgbClr r="0" g="0" b="0"/>
          </a:lnRef>
          <a:fillRef idx="0">
            <a:scrgbClr r="0" g="0" b="0"/>
          </a:fillRef>
          <a:effectRef idx="0">
            <a:scrgbClr r="0" g="0" b="0"/>
          </a:effectRef>
          <a:fontRef idx="minor">
            <a:schemeClr val="lt1"/>
          </a:fontRef>
        </p:style>
        <p:txBody>
          <a:bodyPr rtlCol="0" anchor="t"/>
          <a:lstStyle/>
          <a:p>
            <a:pPr algn="ctr"/>
            <a:r>
              <a:rPr lang="pt-BR" sz="2500" b="1" dirty="0">
                <a:solidFill>
                  <a:srgbClr val="0088CB"/>
                </a:solidFill>
                <a:latin typeface="Arial Black" panose="020B0A04020102020204" pitchFamily="34" charset="0"/>
              </a:rPr>
              <a:t>EJA Integrada à Educação Profissional</a:t>
            </a:r>
          </a:p>
          <a:p>
            <a:pPr algn="ctr"/>
            <a:r>
              <a:rPr lang="pt-BR" sz="2500" b="1" dirty="0">
                <a:solidFill>
                  <a:srgbClr val="0088CB"/>
                </a:solidFill>
                <a:latin typeface="Arial Black" panose="020B0A04020102020204" pitchFamily="34" charset="0"/>
              </a:rPr>
              <a:t>META 10 </a:t>
            </a:r>
          </a:p>
          <a:p>
            <a:pPr algn="ctr"/>
            <a:endParaRPr lang="pt-BR" sz="2500" b="1" dirty="0">
              <a:solidFill>
                <a:srgbClr val="0088CB"/>
              </a:solidFill>
              <a:latin typeface="Arial Black" panose="020B0A04020102020204" pitchFamily="34" charset="0"/>
            </a:endParaRPr>
          </a:p>
          <a:p>
            <a:pPr algn="just"/>
            <a:r>
              <a:rPr lang="pt-BR" sz="2200" dirty="0">
                <a:solidFill>
                  <a:schemeClr val="tx1"/>
                </a:solidFill>
              </a:rPr>
              <a:t>Oferecer, no mínimo, 25% (vinte e cinco por cento) das matrículas de educação de jovens e adultos, nos ensinos fundamental e médio, na forma integrada à educação profissional.</a:t>
            </a:r>
          </a:p>
        </p:txBody>
      </p:sp>
      <p:sp>
        <p:nvSpPr>
          <p:cNvPr id="8" name="CaixaDeTexto 7">
            <a:extLst>
              <a:ext uri="{FF2B5EF4-FFF2-40B4-BE49-F238E27FC236}">
                <a16:creationId xmlns:a16="http://schemas.microsoft.com/office/drawing/2014/main" id="{57243090-4FCC-409A-B70B-012B890C4F6E}"/>
              </a:ext>
            </a:extLst>
          </p:cNvPr>
          <p:cNvSpPr txBox="1"/>
          <p:nvPr/>
        </p:nvSpPr>
        <p:spPr>
          <a:xfrm>
            <a:off x="4451229" y="5964084"/>
            <a:ext cx="5997696" cy="692497"/>
          </a:xfrm>
          <a:prstGeom prst="rect">
            <a:avLst/>
          </a:prstGeom>
          <a:noFill/>
        </p:spPr>
        <p:txBody>
          <a:bodyPr wrap="square" rtlCol="0">
            <a:spAutoFit/>
          </a:bodyPr>
          <a:lstStyle/>
          <a:p>
            <a:pPr algn="just"/>
            <a:r>
              <a:rPr lang="pt-BR" sz="1300" b="1" dirty="0">
                <a:solidFill>
                  <a:schemeClr val="bg1"/>
                </a:solidFill>
              </a:rPr>
              <a:t>ODS 4 – META 4.4: </a:t>
            </a:r>
            <a:r>
              <a:rPr lang="pt-BR" sz="1300" dirty="0">
                <a:solidFill>
                  <a:schemeClr val="bg1"/>
                </a:solidFill>
              </a:rPr>
              <a:t>Até 2030, aumentar substancialmente o número de jovens e adultos que tenham as competências necessárias, sobretudo técnicas e profissionais, para o emprego, trabalho decente e empreendedorismo. +</a:t>
            </a:r>
            <a:endParaRPr lang="pt-BR" sz="1300" dirty="0"/>
          </a:p>
        </p:txBody>
      </p:sp>
      <p:sp>
        <p:nvSpPr>
          <p:cNvPr id="7" name="Retângulo: Cantos Arredondados 6">
            <a:extLst>
              <a:ext uri="{FF2B5EF4-FFF2-40B4-BE49-F238E27FC236}">
                <a16:creationId xmlns:a16="http://schemas.microsoft.com/office/drawing/2014/main" id="{59385180-8ABB-4DEA-84A7-6A7FF428BB7D}"/>
              </a:ext>
            </a:extLst>
          </p:cNvPr>
          <p:cNvSpPr/>
          <p:nvPr/>
        </p:nvSpPr>
        <p:spPr>
          <a:xfrm>
            <a:off x="3452545" y="5335258"/>
            <a:ext cx="6953250" cy="809625"/>
          </a:xfrm>
          <a:prstGeom prst="roundRect">
            <a:avLst/>
          </a:prstGeom>
          <a:solidFill>
            <a:srgbClr val="E87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9" name="CaixaDeTexto 8">
            <a:extLst>
              <a:ext uri="{FF2B5EF4-FFF2-40B4-BE49-F238E27FC236}">
                <a16:creationId xmlns:a16="http://schemas.microsoft.com/office/drawing/2014/main" id="{57243090-4FCC-409A-B70B-012B890C4F6E}"/>
              </a:ext>
            </a:extLst>
          </p:cNvPr>
          <p:cNvSpPr txBox="1"/>
          <p:nvPr/>
        </p:nvSpPr>
        <p:spPr>
          <a:xfrm>
            <a:off x="4408099" y="5403367"/>
            <a:ext cx="5997696" cy="692497"/>
          </a:xfrm>
          <a:prstGeom prst="rect">
            <a:avLst/>
          </a:prstGeom>
          <a:noFill/>
        </p:spPr>
        <p:txBody>
          <a:bodyPr wrap="square" rtlCol="0">
            <a:spAutoFit/>
          </a:bodyPr>
          <a:lstStyle/>
          <a:p>
            <a:pPr algn="just"/>
            <a:r>
              <a:rPr lang="pt-BR" sz="1300" b="1" dirty="0">
                <a:solidFill>
                  <a:schemeClr val="bg1"/>
                </a:solidFill>
              </a:rPr>
              <a:t>ODS 4 – META 4.4: </a:t>
            </a:r>
            <a:r>
              <a:rPr lang="pt-BR" sz="1300" dirty="0">
                <a:solidFill>
                  <a:schemeClr val="bg1"/>
                </a:solidFill>
              </a:rPr>
              <a:t>Até 2030, aumentar substancialmente o número de jovens e adultos que tenham as competências necessárias, sobretudo técnicas e profissionais, para o emprego, trabalho decente e empreendedorismo. +</a:t>
            </a:r>
            <a:endParaRPr lang="pt-BR" sz="1300" dirty="0"/>
          </a:p>
        </p:txBody>
      </p:sp>
      <p:pic>
        <p:nvPicPr>
          <p:cNvPr id="10" name="Imagem 9">
            <a:extLst>
              <a:ext uri="{FF2B5EF4-FFF2-40B4-BE49-F238E27FC236}">
                <a16:creationId xmlns:a16="http://schemas.microsoft.com/office/drawing/2014/main" id="{0773DC38-36E5-4EB3-940F-0A8A33229273}"/>
              </a:ext>
            </a:extLst>
          </p:cNvPr>
          <p:cNvPicPr>
            <a:picLocks noChangeAspect="1"/>
          </p:cNvPicPr>
          <p:nvPr/>
        </p:nvPicPr>
        <p:blipFill>
          <a:blip r:embed="rId3"/>
          <a:stretch>
            <a:fillRect/>
          </a:stretch>
        </p:blipFill>
        <p:spPr>
          <a:xfrm>
            <a:off x="3556331" y="5423316"/>
            <a:ext cx="782039" cy="638767"/>
          </a:xfrm>
          <a:prstGeom prst="roundRect">
            <a:avLst/>
          </a:prstGeom>
        </p:spPr>
      </p:pic>
    </p:spTree>
    <p:extLst>
      <p:ext uri="{BB962C8B-B14F-4D97-AF65-F5344CB8AC3E}">
        <p14:creationId xmlns:p14="http://schemas.microsoft.com/office/powerpoint/2010/main" val="9827156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72B2E7F-89D1-4BC0-9739-95AE7C0462DB}"/>
              </a:ext>
            </a:extLst>
          </p:cNvPr>
          <p:cNvSpPr/>
          <p:nvPr/>
        </p:nvSpPr>
        <p:spPr>
          <a:xfrm>
            <a:off x="0" y="0"/>
            <a:ext cx="12192000" cy="854015"/>
          </a:xfrm>
          <a:prstGeom prst="rect">
            <a:avLst/>
          </a:prstGeom>
          <a:solidFill>
            <a:srgbClr val="0A1A2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pt-BR" sz="2500" b="1" dirty="0">
                <a:latin typeface="Arial Black" panose="020B0A04020102020204" pitchFamily="34" charset="0"/>
              </a:rPr>
              <a:t>META 10  </a:t>
            </a:r>
          </a:p>
          <a:p>
            <a:pPr algn="ctr"/>
            <a:r>
              <a:rPr lang="pt-BR" sz="2400" b="1" dirty="0">
                <a:latin typeface="Arial Black" panose="020B0A04020102020204" pitchFamily="34" charset="0"/>
              </a:rPr>
              <a:t>INDICADOR 10</a:t>
            </a:r>
          </a:p>
        </p:txBody>
      </p:sp>
      <p:sp>
        <p:nvSpPr>
          <p:cNvPr id="10" name="Retângulo: Cantos Arredondados 9">
            <a:extLst>
              <a:ext uri="{FF2B5EF4-FFF2-40B4-BE49-F238E27FC236}">
                <a16:creationId xmlns:a16="http://schemas.microsoft.com/office/drawing/2014/main" id="{80B7441F-F74F-4A48-8F77-F676F3E18493}"/>
              </a:ext>
            </a:extLst>
          </p:cNvPr>
          <p:cNvSpPr/>
          <p:nvPr/>
        </p:nvSpPr>
        <p:spPr>
          <a:xfrm>
            <a:off x="336430" y="923023"/>
            <a:ext cx="11533517" cy="5420627"/>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aphicFrame>
        <p:nvGraphicFramePr>
          <p:cNvPr id="2" name="Tabela 1">
            <a:extLst>
              <a:ext uri="{FF2B5EF4-FFF2-40B4-BE49-F238E27FC236}">
                <a16:creationId xmlns:a16="http://schemas.microsoft.com/office/drawing/2014/main" id="{1256A576-23BE-4570-A45C-4F1E767DB04C}"/>
              </a:ext>
            </a:extLst>
          </p:cNvPr>
          <p:cNvGraphicFramePr>
            <a:graphicFrameLocks noGrp="1"/>
          </p:cNvGraphicFramePr>
          <p:nvPr/>
        </p:nvGraphicFramePr>
        <p:xfrm>
          <a:off x="1052403" y="1314452"/>
          <a:ext cx="10101372" cy="1022808"/>
        </p:xfrm>
        <a:graphic>
          <a:graphicData uri="http://schemas.openxmlformats.org/drawingml/2006/table">
            <a:tbl>
              <a:tblPr firstRow="1" firstCol="1" bandRow="1"/>
              <a:tblGrid>
                <a:gridCol w="3323820">
                  <a:extLst>
                    <a:ext uri="{9D8B030D-6E8A-4147-A177-3AD203B41FA5}">
                      <a16:colId xmlns:a16="http://schemas.microsoft.com/office/drawing/2014/main" val="3925377257"/>
                    </a:ext>
                  </a:extLst>
                </a:gridCol>
                <a:gridCol w="1613587">
                  <a:extLst>
                    <a:ext uri="{9D8B030D-6E8A-4147-A177-3AD203B41FA5}">
                      <a16:colId xmlns:a16="http://schemas.microsoft.com/office/drawing/2014/main" val="3884131431"/>
                    </a:ext>
                  </a:extLst>
                </a:gridCol>
                <a:gridCol w="1902867">
                  <a:extLst>
                    <a:ext uri="{9D8B030D-6E8A-4147-A177-3AD203B41FA5}">
                      <a16:colId xmlns:a16="http://schemas.microsoft.com/office/drawing/2014/main" val="2202910397"/>
                    </a:ext>
                  </a:extLst>
                </a:gridCol>
                <a:gridCol w="3261098">
                  <a:extLst>
                    <a:ext uri="{9D8B030D-6E8A-4147-A177-3AD203B41FA5}">
                      <a16:colId xmlns:a16="http://schemas.microsoft.com/office/drawing/2014/main" val="1564428832"/>
                    </a:ext>
                  </a:extLst>
                </a:gridCol>
              </a:tblGrid>
              <a:tr h="321532">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INDICADOR 10</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gridSpan="3">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PERCENTUAL DE MATRÍCULAS NA EDUCAÇÃO DE JOVENS E ADULTOS NA FORMA INTEGRADA À EDUCAÇÃO PROFISSIONAL </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3382168239"/>
                  </a:ext>
                </a:extLst>
              </a:tr>
              <a:tr h="327713">
                <a:tc>
                  <a:txBody>
                    <a:bodyPr/>
                    <a:lstStyle/>
                    <a:p>
                      <a:pPr algn="ct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PREVISTA PARA O PERÍODO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ALCANÇADA NO PERÍODO</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pt-BR"/>
                    </a:p>
                  </a:txBody>
                  <a:tcPr/>
                </a:tc>
                <a:tc>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FONTE DO INDICADOR</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06245303"/>
                  </a:ext>
                </a:extLst>
              </a:tr>
              <a:tr h="326795">
                <a:tc>
                  <a:txBody>
                    <a:bodyPr/>
                    <a:lstStyle/>
                    <a:p>
                      <a:pPr algn="ctr">
                        <a:lnSpc>
                          <a:spcPct val="107000"/>
                        </a:lnSpc>
                        <a:spcAft>
                          <a:spcPts val="800"/>
                        </a:spcAft>
                      </a:pPr>
                      <a:r>
                        <a:rPr lang="pt-BR"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Dado oficial</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8,29% </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Aft>
                          <a:spcPts val="800"/>
                        </a:spcAft>
                      </a:pPr>
                      <a:r>
                        <a:rPr lang="pt-BR" sz="11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Microdados do Censo da Educação 2020 / SDECT</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85047012"/>
                  </a:ext>
                </a:extLst>
              </a:tr>
            </a:tbl>
          </a:graphicData>
        </a:graphic>
      </p:graphicFrame>
      <p:graphicFrame>
        <p:nvGraphicFramePr>
          <p:cNvPr id="8" name="Chart 45" title="Gráfico"/>
          <p:cNvGraphicFramePr>
            <a:graphicFrameLocks/>
          </p:cNvGraphicFramePr>
          <p:nvPr/>
        </p:nvGraphicFramePr>
        <p:xfrm>
          <a:off x="3142952" y="2573567"/>
          <a:ext cx="5715000" cy="3533775"/>
        </p:xfrm>
        <a:graphic>
          <a:graphicData uri="http://schemas.openxmlformats.org/drawingml/2006/chart">
            <c:chart xmlns:c="http://schemas.openxmlformats.org/drawingml/2006/chart" xmlns:r="http://schemas.openxmlformats.org/officeDocument/2006/relationships" r:id="rId2"/>
          </a:graphicData>
        </a:graphic>
      </p:graphicFrame>
      <p:sp>
        <p:nvSpPr>
          <p:cNvPr id="6" name="CaixaDeTexto 5">
            <a:extLst>
              <a:ext uri="{FF2B5EF4-FFF2-40B4-BE49-F238E27FC236}">
                <a16:creationId xmlns:a16="http://schemas.microsoft.com/office/drawing/2014/main" id="{3C4F233B-944B-4616-940F-EEB0141BC01C}"/>
              </a:ext>
            </a:extLst>
          </p:cNvPr>
          <p:cNvSpPr txBox="1"/>
          <p:nvPr/>
        </p:nvSpPr>
        <p:spPr>
          <a:xfrm>
            <a:off x="9940834" y="99528"/>
            <a:ext cx="2390503" cy="646331"/>
          </a:xfrm>
          <a:prstGeom prst="rect">
            <a:avLst/>
          </a:prstGeom>
          <a:noFill/>
        </p:spPr>
        <p:txBody>
          <a:bodyPr wrap="square" rtlCol="0">
            <a:spAutoFit/>
          </a:bodyPr>
          <a:lstStyle/>
          <a:p>
            <a:pPr algn="ctr"/>
            <a:r>
              <a:rPr lang="pt-BR" i="1" dirty="0">
                <a:solidFill>
                  <a:schemeClr val="bg1"/>
                </a:solidFill>
              </a:rPr>
              <a:t>PME </a:t>
            </a:r>
          </a:p>
          <a:p>
            <a:pPr algn="ctr"/>
            <a:r>
              <a:rPr lang="pt-BR" i="1" dirty="0">
                <a:solidFill>
                  <a:schemeClr val="bg1"/>
                </a:solidFill>
              </a:rPr>
              <a:t>2019-2020</a:t>
            </a:r>
          </a:p>
        </p:txBody>
      </p:sp>
      <p:pic>
        <p:nvPicPr>
          <p:cNvPr id="9" name="Imagem 8">
            <a:extLst>
              <a:ext uri="{FF2B5EF4-FFF2-40B4-BE49-F238E27FC236}">
                <a16:creationId xmlns:a16="http://schemas.microsoft.com/office/drawing/2014/main" id="{C2D21D07-1DE1-4D48-89E0-871361A717F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17153" t="254" r="17154" b="-254"/>
          <a:stretch/>
        </p:blipFill>
        <p:spPr>
          <a:xfrm>
            <a:off x="275770" y="130628"/>
            <a:ext cx="1074463" cy="1090386"/>
          </a:xfrm>
          <a:prstGeom prst="flowChartConnector">
            <a:avLst/>
          </a:prstGeom>
        </p:spPr>
      </p:pic>
    </p:spTree>
    <p:extLst>
      <p:ext uri="{BB962C8B-B14F-4D97-AF65-F5344CB8AC3E}">
        <p14:creationId xmlns:p14="http://schemas.microsoft.com/office/powerpoint/2010/main" val="2665843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e 3">
            <a:extLst>
              <a:ext uri="{FF2B5EF4-FFF2-40B4-BE49-F238E27FC236}">
                <a16:creationId xmlns:a16="http://schemas.microsoft.com/office/drawing/2014/main" id="{7CC3CD10-82B5-4909-9C67-097BC1E36E30}"/>
              </a:ext>
            </a:extLst>
          </p:cNvPr>
          <p:cNvSpPr/>
          <p:nvPr/>
        </p:nvSpPr>
        <p:spPr>
          <a:xfrm>
            <a:off x="3944316" y="812762"/>
            <a:ext cx="4320000" cy="4320000"/>
          </a:xfrm>
          <a:prstGeom prst="ellipse">
            <a:avLst/>
          </a:prstGeom>
          <a:solidFill>
            <a:srgbClr val="0088CB"/>
          </a:solidFill>
          <a:ln>
            <a:solidFill>
              <a:srgbClr val="008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000" b="1" dirty="0"/>
          </a:p>
          <a:p>
            <a:pPr algn="ctr"/>
            <a:endParaRPr lang="pt-BR" sz="2000" b="1" dirty="0"/>
          </a:p>
          <a:p>
            <a:pPr algn="ctr"/>
            <a:endParaRPr lang="pt-BR" sz="2000" b="1" dirty="0"/>
          </a:p>
        </p:txBody>
      </p:sp>
      <p:sp>
        <p:nvSpPr>
          <p:cNvPr id="5" name="Elipse 4">
            <a:extLst>
              <a:ext uri="{FF2B5EF4-FFF2-40B4-BE49-F238E27FC236}">
                <a16:creationId xmlns:a16="http://schemas.microsoft.com/office/drawing/2014/main" id="{481D1B51-DD59-4BAF-8037-32C235CFF0DC}"/>
              </a:ext>
            </a:extLst>
          </p:cNvPr>
          <p:cNvSpPr/>
          <p:nvPr/>
        </p:nvSpPr>
        <p:spPr>
          <a:xfrm>
            <a:off x="3762109" y="640042"/>
            <a:ext cx="4680000" cy="4680000"/>
          </a:xfrm>
          <a:prstGeom prst="ellipse">
            <a:avLst/>
          </a:prstGeom>
          <a:noFill/>
          <a:ln w="76200">
            <a:solidFill>
              <a:srgbClr val="008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1" dirty="0"/>
          </a:p>
        </p:txBody>
      </p:sp>
      <p:sp>
        <p:nvSpPr>
          <p:cNvPr id="6" name="Elipse 5">
            <a:extLst>
              <a:ext uri="{FF2B5EF4-FFF2-40B4-BE49-F238E27FC236}">
                <a16:creationId xmlns:a16="http://schemas.microsoft.com/office/drawing/2014/main" id="{23791A1C-305C-4267-A002-AAABCB883206}"/>
              </a:ext>
            </a:extLst>
          </p:cNvPr>
          <p:cNvSpPr/>
          <p:nvPr/>
        </p:nvSpPr>
        <p:spPr>
          <a:xfrm>
            <a:off x="1806814" y="4123413"/>
            <a:ext cx="1440000" cy="1440000"/>
          </a:xfrm>
          <a:prstGeom prst="ellipse">
            <a:avLst/>
          </a:prstGeom>
          <a:noFill/>
          <a:ln w="38100">
            <a:solidFill>
              <a:srgbClr val="DB90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Elipse 7">
            <a:extLst>
              <a:ext uri="{FF2B5EF4-FFF2-40B4-BE49-F238E27FC236}">
                <a16:creationId xmlns:a16="http://schemas.microsoft.com/office/drawing/2014/main" id="{B547B9FE-73F1-40C3-895A-04FE0502BDBE}"/>
              </a:ext>
            </a:extLst>
          </p:cNvPr>
          <p:cNvSpPr/>
          <p:nvPr/>
        </p:nvSpPr>
        <p:spPr>
          <a:xfrm>
            <a:off x="1786423" y="612765"/>
            <a:ext cx="1440000" cy="1440000"/>
          </a:xfrm>
          <a:prstGeom prst="ellipse">
            <a:avLst/>
          </a:prstGeom>
          <a:noFill/>
          <a:ln w="38100">
            <a:solidFill>
              <a:srgbClr val="DB90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9" name="Conector reto 8">
            <a:extLst>
              <a:ext uri="{FF2B5EF4-FFF2-40B4-BE49-F238E27FC236}">
                <a16:creationId xmlns:a16="http://schemas.microsoft.com/office/drawing/2014/main" id="{E7C23ACE-9014-4E6D-98F0-C1B746DE6630}"/>
              </a:ext>
            </a:extLst>
          </p:cNvPr>
          <p:cNvCxnSpPr>
            <a:cxnSpLocks/>
          </p:cNvCxnSpPr>
          <p:nvPr/>
        </p:nvCxnSpPr>
        <p:spPr>
          <a:xfrm flipH="1" flipV="1">
            <a:off x="3226290" y="1652117"/>
            <a:ext cx="899940" cy="451003"/>
          </a:xfrm>
          <a:prstGeom prst="line">
            <a:avLst/>
          </a:prstGeom>
          <a:noFill/>
          <a:ln w="38100">
            <a:solidFill>
              <a:srgbClr val="DB9033"/>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15" name="Conector reto 14">
            <a:extLst>
              <a:ext uri="{FF2B5EF4-FFF2-40B4-BE49-F238E27FC236}">
                <a16:creationId xmlns:a16="http://schemas.microsoft.com/office/drawing/2014/main" id="{5F97C2AD-C06C-42FA-9293-91CFB60EF70B}"/>
              </a:ext>
            </a:extLst>
          </p:cNvPr>
          <p:cNvCxnSpPr>
            <a:cxnSpLocks/>
          </p:cNvCxnSpPr>
          <p:nvPr/>
        </p:nvCxnSpPr>
        <p:spPr>
          <a:xfrm flipH="1">
            <a:off x="3200402" y="4000500"/>
            <a:ext cx="1028698" cy="480060"/>
          </a:xfrm>
          <a:prstGeom prst="line">
            <a:avLst/>
          </a:prstGeom>
          <a:noFill/>
          <a:ln w="38100">
            <a:solidFill>
              <a:srgbClr val="DB9033"/>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16" name="Elipse 15">
            <a:extLst>
              <a:ext uri="{FF2B5EF4-FFF2-40B4-BE49-F238E27FC236}">
                <a16:creationId xmlns:a16="http://schemas.microsoft.com/office/drawing/2014/main" id="{21929F33-4458-42E2-A0F9-5033F9511537}"/>
              </a:ext>
            </a:extLst>
          </p:cNvPr>
          <p:cNvSpPr/>
          <p:nvPr/>
        </p:nvSpPr>
        <p:spPr>
          <a:xfrm>
            <a:off x="9015051" y="513865"/>
            <a:ext cx="1440000" cy="1440000"/>
          </a:xfrm>
          <a:prstGeom prst="ellipse">
            <a:avLst/>
          </a:prstGeom>
          <a:noFill/>
          <a:ln w="38100">
            <a:solidFill>
              <a:srgbClr val="DB90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9" name="Conector reto 18">
            <a:extLst>
              <a:ext uri="{FF2B5EF4-FFF2-40B4-BE49-F238E27FC236}">
                <a16:creationId xmlns:a16="http://schemas.microsoft.com/office/drawing/2014/main" id="{36AE990B-11A3-4A04-9BCD-A9D3C153708A}"/>
              </a:ext>
            </a:extLst>
          </p:cNvPr>
          <p:cNvCxnSpPr>
            <a:cxnSpLocks/>
          </p:cNvCxnSpPr>
          <p:nvPr/>
        </p:nvCxnSpPr>
        <p:spPr>
          <a:xfrm flipH="1" flipV="1">
            <a:off x="8138160" y="3874770"/>
            <a:ext cx="1040131" cy="582931"/>
          </a:xfrm>
          <a:prstGeom prst="line">
            <a:avLst/>
          </a:prstGeom>
          <a:noFill/>
          <a:ln w="38100">
            <a:solidFill>
              <a:srgbClr val="DB9033"/>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25" name="Espaço Reservado para Texto 153">
            <a:extLst>
              <a:ext uri="{FF2B5EF4-FFF2-40B4-BE49-F238E27FC236}">
                <a16:creationId xmlns:a16="http://schemas.microsoft.com/office/drawing/2014/main" id="{E3E88790-7579-4076-B292-BB3F741611DD}"/>
              </a:ext>
            </a:extLst>
          </p:cNvPr>
          <p:cNvSpPr txBox="1">
            <a:spLocks/>
          </p:cNvSpPr>
          <p:nvPr/>
        </p:nvSpPr>
        <p:spPr>
          <a:xfrm>
            <a:off x="1481080" y="226984"/>
            <a:ext cx="2291508" cy="408780"/>
          </a:xfrm>
          <a:prstGeom prst="rect">
            <a:avLst/>
          </a:prstGeom>
        </p:spPr>
        <p:txBody>
          <a:bodyPr rtlCol="0"/>
          <a:lstStyle>
            <a:defPPr>
              <a:defRPr lang="pt-BR"/>
            </a:defPPr>
            <a:lvl1pPr indent="0" algn="ctr">
              <a:lnSpc>
                <a:spcPct val="90000"/>
              </a:lnSpc>
              <a:spcBef>
                <a:spcPts val="1000"/>
              </a:spcBef>
              <a:buFont typeface="Arial" panose="020B0604020202020204" pitchFamily="34" charset="0"/>
              <a:buNone/>
              <a:defRPr sz="2000" b="1">
                <a:solidFill>
                  <a:schemeClr val="tx1">
                    <a:lumMod val="65000"/>
                    <a:lumOff val="35000"/>
                  </a:schemeClr>
                </a:solidFill>
                <a:latin typeface="Arial Black" panose="020B0A040201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BR" dirty="0"/>
              <a:t>PERMANÊNCIA</a:t>
            </a:r>
          </a:p>
        </p:txBody>
      </p:sp>
      <p:sp>
        <p:nvSpPr>
          <p:cNvPr id="27" name="Espaço Reservado para Texto 153">
            <a:extLst>
              <a:ext uri="{FF2B5EF4-FFF2-40B4-BE49-F238E27FC236}">
                <a16:creationId xmlns:a16="http://schemas.microsoft.com/office/drawing/2014/main" id="{F80F8506-2472-4491-8A79-8DDA2F8377D6}"/>
              </a:ext>
            </a:extLst>
          </p:cNvPr>
          <p:cNvSpPr txBox="1">
            <a:spLocks/>
          </p:cNvSpPr>
          <p:nvPr/>
        </p:nvSpPr>
        <p:spPr>
          <a:xfrm>
            <a:off x="1411674" y="3605122"/>
            <a:ext cx="2324558" cy="1105553"/>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2000" b="1" dirty="0">
                <a:solidFill>
                  <a:schemeClr val="tx1">
                    <a:lumMod val="65000"/>
                    <a:lumOff val="35000"/>
                  </a:schemeClr>
                </a:solidFill>
                <a:latin typeface="Arial Black" panose="020B0A04020102020204" pitchFamily="34" charset="0"/>
              </a:rPr>
              <a:t> ACESSO</a:t>
            </a:r>
            <a:endParaRPr lang="pt-BR" sz="2000" i="1" dirty="0">
              <a:solidFill>
                <a:schemeClr val="tx1">
                  <a:lumMod val="65000"/>
                  <a:lumOff val="35000"/>
                </a:schemeClr>
              </a:solidFill>
              <a:latin typeface="Arial Black" panose="020B0A04020102020204" pitchFamily="34" charset="0"/>
            </a:endParaRPr>
          </a:p>
        </p:txBody>
      </p:sp>
      <p:sp>
        <p:nvSpPr>
          <p:cNvPr id="24" name="Espaço Reservado para Texto 153">
            <a:extLst>
              <a:ext uri="{FF2B5EF4-FFF2-40B4-BE49-F238E27FC236}">
                <a16:creationId xmlns:a16="http://schemas.microsoft.com/office/drawing/2014/main" id="{A54908FB-B67F-4F2D-BD8A-7CB3E7092085}"/>
              </a:ext>
            </a:extLst>
          </p:cNvPr>
          <p:cNvSpPr txBox="1">
            <a:spLocks/>
          </p:cNvSpPr>
          <p:nvPr/>
        </p:nvSpPr>
        <p:spPr>
          <a:xfrm>
            <a:off x="8556456" y="-168941"/>
            <a:ext cx="2490754" cy="975188"/>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buNone/>
            </a:pPr>
            <a:r>
              <a:rPr lang="pt-BR" sz="1500" b="1" dirty="0">
                <a:solidFill>
                  <a:schemeClr val="tx1">
                    <a:lumMod val="65000"/>
                    <a:lumOff val="35000"/>
                  </a:schemeClr>
                </a:solidFill>
              </a:rPr>
              <a:t> </a:t>
            </a:r>
            <a:r>
              <a:rPr lang="pt-BR" sz="2000" b="1" dirty="0">
                <a:solidFill>
                  <a:schemeClr val="tx1">
                    <a:lumMod val="65000"/>
                    <a:lumOff val="35000"/>
                  </a:schemeClr>
                </a:solidFill>
                <a:latin typeface="Arial Black" panose="020B0A04020102020204" pitchFamily="34" charset="0"/>
              </a:rPr>
              <a:t>APRENDIZAGEM</a:t>
            </a:r>
          </a:p>
        </p:txBody>
      </p:sp>
      <p:sp>
        <p:nvSpPr>
          <p:cNvPr id="41" name="Elipse 40">
            <a:extLst>
              <a:ext uri="{FF2B5EF4-FFF2-40B4-BE49-F238E27FC236}">
                <a16:creationId xmlns:a16="http://schemas.microsoft.com/office/drawing/2014/main" id="{05673C6D-0B50-4E30-AC1F-12C0C787B65B}"/>
              </a:ext>
            </a:extLst>
          </p:cNvPr>
          <p:cNvSpPr/>
          <p:nvPr/>
        </p:nvSpPr>
        <p:spPr>
          <a:xfrm>
            <a:off x="9153162" y="4038879"/>
            <a:ext cx="1440000" cy="1440000"/>
          </a:xfrm>
          <a:prstGeom prst="ellipse">
            <a:avLst/>
          </a:prstGeom>
          <a:noFill/>
          <a:ln w="38100">
            <a:solidFill>
              <a:srgbClr val="DB90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45" name="Conector reto 44">
            <a:extLst>
              <a:ext uri="{FF2B5EF4-FFF2-40B4-BE49-F238E27FC236}">
                <a16:creationId xmlns:a16="http://schemas.microsoft.com/office/drawing/2014/main" id="{50788603-4DA9-4933-AEB4-ACAEA9F225A0}"/>
              </a:ext>
            </a:extLst>
          </p:cNvPr>
          <p:cNvCxnSpPr>
            <a:cxnSpLocks/>
          </p:cNvCxnSpPr>
          <p:nvPr/>
        </p:nvCxnSpPr>
        <p:spPr>
          <a:xfrm flipH="1">
            <a:off x="8023860" y="1531345"/>
            <a:ext cx="1098107" cy="491765"/>
          </a:xfrm>
          <a:prstGeom prst="line">
            <a:avLst/>
          </a:prstGeom>
          <a:noFill/>
          <a:ln w="38100">
            <a:solidFill>
              <a:srgbClr val="DB9033"/>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48" name="Espaço Reservado para Texto 153">
            <a:extLst>
              <a:ext uri="{FF2B5EF4-FFF2-40B4-BE49-F238E27FC236}">
                <a16:creationId xmlns:a16="http://schemas.microsoft.com/office/drawing/2014/main" id="{A34550D8-B5C3-4FC4-9747-C455EB89E858}"/>
              </a:ext>
            </a:extLst>
          </p:cNvPr>
          <p:cNvSpPr txBox="1">
            <a:spLocks/>
          </p:cNvSpPr>
          <p:nvPr/>
        </p:nvSpPr>
        <p:spPr>
          <a:xfrm>
            <a:off x="8598626" y="3313194"/>
            <a:ext cx="2842804" cy="975188"/>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buNone/>
            </a:pPr>
            <a:r>
              <a:rPr lang="pt-BR" sz="1500" b="1" dirty="0">
                <a:solidFill>
                  <a:schemeClr val="tx1">
                    <a:lumMod val="65000"/>
                    <a:lumOff val="35000"/>
                  </a:schemeClr>
                </a:solidFill>
              </a:rPr>
              <a:t> </a:t>
            </a:r>
            <a:r>
              <a:rPr lang="pt-BR" sz="2000" b="1" dirty="0">
                <a:solidFill>
                  <a:schemeClr val="tx1">
                    <a:lumMod val="65000"/>
                    <a:lumOff val="35000"/>
                  </a:schemeClr>
                </a:solidFill>
                <a:latin typeface="Arial Black" panose="020B0A04020102020204" pitchFamily="34" charset="0"/>
              </a:rPr>
              <a:t>CONCLUSÃO NA IDADE CERTA</a:t>
            </a:r>
          </a:p>
        </p:txBody>
      </p:sp>
      <p:pic>
        <p:nvPicPr>
          <p:cNvPr id="3" name="Imagem 2">
            <a:extLst>
              <a:ext uri="{FF2B5EF4-FFF2-40B4-BE49-F238E27FC236}">
                <a16:creationId xmlns:a16="http://schemas.microsoft.com/office/drawing/2014/main" id="{429785D8-97B1-45F8-BA00-AA50F6996B27}"/>
              </a:ext>
            </a:extLst>
          </p:cNvPr>
          <p:cNvPicPr>
            <a:picLocks noChangeAspect="1"/>
          </p:cNvPicPr>
          <p:nvPr/>
        </p:nvPicPr>
        <p:blipFill>
          <a:blip r:embed="rId2"/>
          <a:stretch>
            <a:fillRect/>
          </a:stretch>
        </p:blipFill>
        <p:spPr>
          <a:xfrm>
            <a:off x="1567903" y="5926513"/>
            <a:ext cx="1871054" cy="673040"/>
          </a:xfrm>
          <a:prstGeom prst="rect">
            <a:avLst/>
          </a:prstGeom>
        </p:spPr>
      </p:pic>
      <p:pic>
        <p:nvPicPr>
          <p:cNvPr id="26" name="Imagem 25">
            <a:extLst>
              <a:ext uri="{FF2B5EF4-FFF2-40B4-BE49-F238E27FC236}">
                <a16:creationId xmlns:a16="http://schemas.microsoft.com/office/drawing/2014/main" id="{E6042C26-360D-43B6-980B-E2ECE9369E19}"/>
              </a:ext>
            </a:extLst>
          </p:cNvPr>
          <p:cNvPicPr>
            <a:picLocks noChangeAspect="1"/>
          </p:cNvPicPr>
          <p:nvPr/>
        </p:nvPicPr>
        <p:blipFill>
          <a:blip r:embed="rId3"/>
          <a:stretch>
            <a:fillRect/>
          </a:stretch>
        </p:blipFill>
        <p:spPr>
          <a:xfrm>
            <a:off x="328555" y="5926512"/>
            <a:ext cx="1152525" cy="673040"/>
          </a:xfrm>
          <a:prstGeom prst="rect">
            <a:avLst/>
          </a:prstGeom>
        </p:spPr>
      </p:pic>
      <p:pic>
        <p:nvPicPr>
          <p:cNvPr id="29" name="Imagem 28">
            <a:extLst>
              <a:ext uri="{FF2B5EF4-FFF2-40B4-BE49-F238E27FC236}">
                <a16:creationId xmlns:a16="http://schemas.microsoft.com/office/drawing/2014/main" id="{C5F27660-9589-4BFF-9D35-80B95BA983FF}"/>
              </a:ext>
            </a:extLst>
          </p:cNvPr>
          <p:cNvPicPr>
            <a:picLocks noChangeAspect="1"/>
          </p:cNvPicPr>
          <p:nvPr/>
        </p:nvPicPr>
        <p:blipFill>
          <a:blip r:embed="rId4"/>
          <a:stretch>
            <a:fillRect/>
          </a:stretch>
        </p:blipFill>
        <p:spPr>
          <a:xfrm>
            <a:off x="3966210" y="833978"/>
            <a:ext cx="4297679" cy="4286250"/>
          </a:xfrm>
          <a:prstGeom prst="flowChartConnector">
            <a:avLst/>
          </a:prstGeom>
        </p:spPr>
      </p:pic>
      <p:sp>
        <p:nvSpPr>
          <p:cNvPr id="30" name="CaixaDeTexto 29">
            <a:extLst>
              <a:ext uri="{FF2B5EF4-FFF2-40B4-BE49-F238E27FC236}">
                <a16:creationId xmlns:a16="http://schemas.microsoft.com/office/drawing/2014/main" id="{6732797F-D118-457E-87D6-D3E6BA6DB471}"/>
              </a:ext>
            </a:extLst>
          </p:cNvPr>
          <p:cNvSpPr txBox="1"/>
          <p:nvPr/>
        </p:nvSpPr>
        <p:spPr>
          <a:xfrm>
            <a:off x="3429000" y="5897880"/>
            <a:ext cx="8763000" cy="769441"/>
          </a:xfrm>
          <a:prstGeom prst="rect">
            <a:avLst/>
          </a:prstGeom>
          <a:noFill/>
        </p:spPr>
        <p:txBody>
          <a:bodyPr wrap="square" rtlCol="0">
            <a:spAutoFit/>
          </a:bodyPr>
          <a:lstStyle/>
          <a:p>
            <a:r>
              <a:rPr lang="pt-BR" sz="2200" dirty="0">
                <a:solidFill>
                  <a:srgbClr val="DB9033"/>
                </a:solidFill>
                <a:latin typeface="Arial Black" panose="020B0A04020102020204" pitchFamily="34" charset="0"/>
              </a:rPr>
              <a:t>DIREITO DE TODAS E DE CADA UMA DAS CRIANÇAS E DOS ADOLESCENTES</a:t>
            </a:r>
          </a:p>
        </p:txBody>
      </p:sp>
      <p:pic>
        <p:nvPicPr>
          <p:cNvPr id="32" name="Imagem 31">
            <a:extLst>
              <a:ext uri="{FF2B5EF4-FFF2-40B4-BE49-F238E27FC236}">
                <a16:creationId xmlns:a16="http://schemas.microsoft.com/office/drawing/2014/main" id="{F6DCC7FC-D0F2-4C05-B609-3173E6DD2674}"/>
              </a:ext>
            </a:extLst>
          </p:cNvPr>
          <p:cNvPicPr>
            <a:picLocks noChangeAspect="1"/>
          </p:cNvPicPr>
          <p:nvPr/>
        </p:nvPicPr>
        <p:blipFill>
          <a:blip r:embed="rId5"/>
          <a:stretch>
            <a:fillRect/>
          </a:stretch>
        </p:blipFill>
        <p:spPr>
          <a:xfrm>
            <a:off x="1905000" y="4232910"/>
            <a:ext cx="1440000" cy="1440000"/>
          </a:xfrm>
          <a:prstGeom prst="rect">
            <a:avLst/>
          </a:prstGeom>
        </p:spPr>
      </p:pic>
      <p:pic>
        <p:nvPicPr>
          <p:cNvPr id="33" name="Imagem 32">
            <a:extLst>
              <a:ext uri="{FF2B5EF4-FFF2-40B4-BE49-F238E27FC236}">
                <a16:creationId xmlns:a16="http://schemas.microsoft.com/office/drawing/2014/main" id="{B54E1517-EB23-45C5-B683-A800C3EF2779}"/>
              </a:ext>
            </a:extLst>
          </p:cNvPr>
          <p:cNvPicPr>
            <a:picLocks noChangeAspect="1"/>
          </p:cNvPicPr>
          <p:nvPr/>
        </p:nvPicPr>
        <p:blipFill>
          <a:blip r:embed="rId6"/>
          <a:stretch>
            <a:fillRect/>
          </a:stretch>
        </p:blipFill>
        <p:spPr>
          <a:xfrm>
            <a:off x="9292590" y="4191000"/>
            <a:ext cx="1152000" cy="1152000"/>
          </a:xfrm>
          <a:prstGeom prst="rect">
            <a:avLst/>
          </a:prstGeom>
        </p:spPr>
      </p:pic>
      <p:pic>
        <p:nvPicPr>
          <p:cNvPr id="34" name="Imagem 33">
            <a:extLst>
              <a:ext uri="{FF2B5EF4-FFF2-40B4-BE49-F238E27FC236}">
                <a16:creationId xmlns:a16="http://schemas.microsoft.com/office/drawing/2014/main" id="{C5576FE5-0A80-4BB0-805E-089D98DC18EB}"/>
              </a:ext>
            </a:extLst>
          </p:cNvPr>
          <p:cNvPicPr>
            <a:picLocks noChangeAspect="1"/>
          </p:cNvPicPr>
          <p:nvPr/>
        </p:nvPicPr>
        <p:blipFill rotWithShape="1">
          <a:blip r:embed="rId7"/>
          <a:srcRect l="4884" t="166" r="4823" b="17333"/>
          <a:stretch/>
        </p:blipFill>
        <p:spPr>
          <a:xfrm>
            <a:off x="9178290" y="651510"/>
            <a:ext cx="1147346" cy="1152000"/>
          </a:xfrm>
          <a:prstGeom prst="flowChartConnector">
            <a:avLst/>
          </a:prstGeom>
        </p:spPr>
      </p:pic>
      <p:pic>
        <p:nvPicPr>
          <p:cNvPr id="35" name="Imagem 34">
            <a:extLst>
              <a:ext uri="{FF2B5EF4-FFF2-40B4-BE49-F238E27FC236}">
                <a16:creationId xmlns:a16="http://schemas.microsoft.com/office/drawing/2014/main" id="{24A16964-FB89-49B3-BBAB-860F09CC37AA}"/>
              </a:ext>
            </a:extLst>
          </p:cNvPr>
          <p:cNvPicPr>
            <a:picLocks noChangeAspect="1"/>
          </p:cNvPicPr>
          <p:nvPr/>
        </p:nvPicPr>
        <p:blipFill rotWithShape="1">
          <a:blip r:embed="rId8"/>
          <a:srcRect l="6429" r="6538"/>
          <a:stretch/>
        </p:blipFill>
        <p:spPr>
          <a:xfrm>
            <a:off x="1908810" y="772910"/>
            <a:ext cx="1143000" cy="1147330"/>
          </a:xfrm>
          <a:prstGeom prst="flowChartConnector">
            <a:avLst/>
          </a:prstGeom>
        </p:spPr>
      </p:pic>
    </p:spTree>
    <p:extLst>
      <p:ext uri="{BB962C8B-B14F-4D97-AF65-F5344CB8AC3E}">
        <p14:creationId xmlns:p14="http://schemas.microsoft.com/office/powerpoint/2010/main" val="206600119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72B2E7F-89D1-4BC0-9739-95AE7C0462DB}"/>
              </a:ext>
            </a:extLst>
          </p:cNvPr>
          <p:cNvSpPr/>
          <p:nvPr/>
        </p:nvSpPr>
        <p:spPr>
          <a:xfrm>
            <a:off x="0" y="0"/>
            <a:ext cx="12192000" cy="888521"/>
          </a:xfrm>
          <a:prstGeom prst="rect">
            <a:avLst/>
          </a:prstGeom>
          <a:solidFill>
            <a:srgbClr val="0A1A2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pt-BR" sz="2400" b="1" dirty="0">
                <a:latin typeface="Arial Black" panose="020B0A04020102020204" pitchFamily="34" charset="0"/>
              </a:rPr>
              <a:t>META 10 </a:t>
            </a:r>
          </a:p>
          <a:p>
            <a:pPr algn="ctr"/>
            <a:r>
              <a:rPr lang="pt-BR" sz="2400" b="1" dirty="0">
                <a:latin typeface="Arial Black" panose="020B0A04020102020204" pitchFamily="34" charset="0"/>
              </a:rPr>
              <a:t>INDICADOR 10</a:t>
            </a:r>
          </a:p>
        </p:txBody>
      </p:sp>
      <p:sp>
        <p:nvSpPr>
          <p:cNvPr id="10" name="Retângulo: Cantos Arredondados 9">
            <a:extLst>
              <a:ext uri="{FF2B5EF4-FFF2-40B4-BE49-F238E27FC236}">
                <a16:creationId xmlns:a16="http://schemas.microsoft.com/office/drawing/2014/main" id="{80B7441F-F74F-4A48-8F77-F676F3E18493}"/>
              </a:ext>
            </a:extLst>
          </p:cNvPr>
          <p:cNvSpPr/>
          <p:nvPr/>
        </p:nvSpPr>
        <p:spPr>
          <a:xfrm>
            <a:off x="400375" y="1218658"/>
            <a:ext cx="11533517" cy="5314585"/>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9" name="Retângulo 8">
            <a:extLst>
              <a:ext uri="{FF2B5EF4-FFF2-40B4-BE49-F238E27FC236}">
                <a16:creationId xmlns:a16="http://schemas.microsoft.com/office/drawing/2014/main" id="{58A21539-931A-4416-B495-DEFE3671ED9B}"/>
              </a:ext>
            </a:extLst>
          </p:cNvPr>
          <p:cNvSpPr/>
          <p:nvPr/>
        </p:nvSpPr>
        <p:spPr>
          <a:xfrm>
            <a:off x="1074057" y="1549408"/>
            <a:ext cx="10072915" cy="4807849"/>
          </a:xfrm>
          <a:prstGeom prst="rect">
            <a:avLst/>
          </a:prstGeom>
          <a:noFill/>
          <a:ln>
            <a:noFill/>
          </a:ln>
          <a:effectLst>
            <a:softEdge rad="0"/>
          </a:effectLst>
        </p:spPr>
        <p:style>
          <a:lnRef idx="0">
            <a:scrgbClr r="0" g="0" b="0"/>
          </a:lnRef>
          <a:fillRef idx="0">
            <a:scrgbClr r="0" g="0" b="0"/>
          </a:fillRef>
          <a:effectRef idx="0">
            <a:scrgbClr r="0" g="0" b="0"/>
          </a:effectRef>
          <a:fontRef idx="minor">
            <a:schemeClr val="lt1"/>
          </a:fontRef>
        </p:style>
        <p:txBody>
          <a:bodyPr rtlCol="0" anchor="t"/>
          <a:lstStyle/>
          <a:p>
            <a:pPr algn="ctr"/>
            <a:r>
              <a:rPr lang="pt-BR" sz="2500" b="1" dirty="0">
                <a:solidFill>
                  <a:srgbClr val="0088CB"/>
                </a:solidFill>
                <a:latin typeface="Arial Black" panose="020B0A04020102020204" pitchFamily="34" charset="0"/>
              </a:rPr>
              <a:t>Ponderações</a:t>
            </a:r>
          </a:p>
          <a:p>
            <a:pPr algn="ctr"/>
            <a:endParaRPr lang="pt-BR" sz="2500" b="1" dirty="0">
              <a:solidFill>
                <a:srgbClr val="0088CB"/>
              </a:solidFill>
              <a:latin typeface="Arial Black" panose="020B0A04020102020204" pitchFamily="34" charset="0"/>
            </a:endParaRPr>
          </a:p>
          <a:p>
            <a:pPr marL="457200" indent="-457200">
              <a:buFont typeface="Arial" panose="020B0604020202020204" pitchFamily="34" charset="0"/>
              <a:buChar char="•"/>
            </a:pPr>
            <a:r>
              <a:rPr lang="pt-BR" sz="2500" b="1" dirty="0">
                <a:solidFill>
                  <a:schemeClr val="tx1"/>
                </a:solidFill>
                <a:latin typeface="Calibri" panose="020F0502020204030204"/>
              </a:rPr>
              <a:t>Integração EJA com Ensino Fundamental</a:t>
            </a:r>
          </a:p>
          <a:p>
            <a:pPr marL="457200" indent="-457200">
              <a:buFont typeface="Arial" panose="020B0604020202020204" pitchFamily="34" charset="0"/>
              <a:buChar char="•"/>
            </a:pPr>
            <a:endParaRPr lang="pt-BR" sz="2500" b="1" dirty="0">
              <a:solidFill>
                <a:schemeClr val="tx1"/>
              </a:solidFill>
              <a:latin typeface="Calibri" panose="020F0502020204030204"/>
            </a:endParaRPr>
          </a:p>
          <a:p>
            <a:pPr marL="457200" indent="-457200">
              <a:buFont typeface="Arial" panose="020B0604020202020204" pitchFamily="34" charset="0"/>
              <a:buChar char="•"/>
            </a:pPr>
            <a:r>
              <a:rPr lang="pt-BR" sz="2500" b="1" dirty="0">
                <a:solidFill>
                  <a:schemeClr val="tx1"/>
                </a:solidFill>
                <a:latin typeface="Calibri" panose="020F0502020204030204"/>
              </a:rPr>
              <a:t>BNCC</a:t>
            </a:r>
          </a:p>
          <a:p>
            <a:pPr marL="457200" indent="-457200">
              <a:buFont typeface="Arial" panose="020B0604020202020204" pitchFamily="34" charset="0"/>
              <a:buChar char="•"/>
            </a:pPr>
            <a:endParaRPr lang="pt-BR" sz="2500" b="1" dirty="0">
              <a:solidFill>
                <a:schemeClr val="tx1"/>
              </a:solidFill>
              <a:latin typeface="Calibri" panose="020F0502020204030204"/>
            </a:endParaRPr>
          </a:p>
          <a:p>
            <a:pPr marL="457200" indent="-457200">
              <a:buFont typeface="Arial" panose="020B0604020202020204" pitchFamily="34" charset="0"/>
              <a:buChar char="•"/>
            </a:pPr>
            <a:r>
              <a:rPr lang="pt-BR" sz="2500" b="1" dirty="0">
                <a:solidFill>
                  <a:schemeClr val="tx1"/>
                </a:solidFill>
                <a:latin typeface="Calibri" panose="020F0502020204030204"/>
              </a:rPr>
              <a:t>Mudanças na Legislação</a:t>
            </a:r>
          </a:p>
          <a:p>
            <a:pPr marL="457200" indent="-457200">
              <a:buFont typeface="Arial" panose="020B0604020202020204" pitchFamily="34" charset="0"/>
              <a:buChar char="•"/>
            </a:pPr>
            <a:endParaRPr lang="pt-BR" sz="2500" b="1" dirty="0">
              <a:solidFill>
                <a:schemeClr val="tx1"/>
              </a:solidFill>
              <a:latin typeface="Calibri" panose="020F0502020204030204"/>
            </a:endParaRPr>
          </a:p>
          <a:p>
            <a:pPr marL="457200" indent="-457200">
              <a:buFont typeface="Arial" panose="020B0604020202020204" pitchFamily="34" charset="0"/>
              <a:buChar char="•"/>
            </a:pPr>
            <a:r>
              <a:rPr lang="pt-BR" sz="2500" b="1" dirty="0">
                <a:solidFill>
                  <a:schemeClr val="tx1"/>
                </a:solidFill>
                <a:latin typeface="Calibri" panose="020F0502020204030204"/>
              </a:rPr>
              <a:t>Novo Ensino Médio/</a:t>
            </a:r>
            <a:r>
              <a:rPr lang="pt-BR" sz="2500" b="1" dirty="0" err="1">
                <a:solidFill>
                  <a:schemeClr val="tx1"/>
                </a:solidFill>
                <a:latin typeface="Calibri" panose="020F0502020204030204"/>
              </a:rPr>
              <a:t>Novotec</a:t>
            </a:r>
            <a:endParaRPr lang="pt-BR" sz="2500" b="1" dirty="0">
              <a:solidFill>
                <a:schemeClr val="tx1"/>
              </a:solidFill>
              <a:latin typeface="Calibri" panose="020F0502020204030204"/>
            </a:endParaRPr>
          </a:p>
          <a:p>
            <a:pPr marL="914400" lvl="1" indent="-457200">
              <a:buFont typeface="Wingdings" panose="05000000000000000000" pitchFamily="2" charset="2"/>
              <a:buChar char="ü"/>
            </a:pPr>
            <a:r>
              <a:rPr lang="pt-BR" sz="2000" dirty="0">
                <a:solidFill>
                  <a:schemeClr val="tx1"/>
                </a:solidFill>
                <a:latin typeface="Calibri" panose="020F0502020204030204"/>
              </a:rPr>
              <a:t>Alteração da Lei de Diretrizes e Bases da Educação Nacional (LDB) em 2017 e da homologação da BNCC, a Base Nacional Comum Curricular, de 2018</a:t>
            </a:r>
          </a:p>
        </p:txBody>
      </p:sp>
      <p:sp>
        <p:nvSpPr>
          <p:cNvPr id="5" name="CaixaDeTexto 4">
            <a:extLst>
              <a:ext uri="{FF2B5EF4-FFF2-40B4-BE49-F238E27FC236}">
                <a16:creationId xmlns:a16="http://schemas.microsoft.com/office/drawing/2014/main" id="{FB3E16D6-54D2-49AA-AFFF-AC6571022265}"/>
              </a:ext>
            </a:extLst>
          </p:cNvPr>
          <p:cNvSpPr txBox="1"/>
          <p:nvPr/>
        </p:nvSpPr>
        <p:spPr>
          <a:xfrm>
            <a:off x="9940834" y="99528"/>
            <a:ext cx="2390503" cy="646331"/>
          </a:xfrm>
          <a:prstGeom prst="rect">
            <a:avLst/>
          </a:prstGeom>
          <a:noFill/>
        </p:spPr>
        <p:txBody>
          <a:bodyPr wrap="square" rtlCol="0">
            <a:spAutoFit/>
          </a:bodyPr>
          <a:lstStyle/>
          <a:p>
            <a:pPr algn="ctr"/>
            <a:r>
              <a:rPr lang="pt-BR" i="1" dirty="0">
                <a:solidFill>
                  <a:schemeClr val="bg1"/>
                </a:solidFill>
              </a:rPr>
              <a:t>PME </a:t>
            </a:r>
          </a:p>
          <a:p>
            <a:pPr algn="ctr"/>
            <a:r>
              <a:rPr lang="pt-BR" i="1" dirty="0">
                <a:solidFill>
                  <a:schemeClr val="bg1"/>
                </a:solidFill>
              </a:rPr>
              <a:t>2019-2020</a:t>
            </a:r>
          </a:p>
        </p:txBody>
      </p:sp>
    </p:spTree>
    <p:extLst>
      <p:ext uri="{BB962C8B-B14F-4D97-AF65-F5344CB8AC3E}">
        <p14:creationId xmlns:p14="http://schemas.microsoft.com/office/powerpoint/2010/main" val="50604930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C4771E15-72AC-4DD5-8F87-36621EE77E0E}"/>
              </a:ext>
            </a:extLst>
          </p:cNvPr>
          <p:cNvPicPr>
            <a:picLocks noChangeAspect="1"/>
          </p:cNvPicPr>
          <p:nvPr/>
        </p:nvPicPr>
        <p:blipFill rotWithShape="1">
          <a:blip r:embed="rId2">
            <a:extLst>
              <a:ext uri="{28A0092B-C50C-407E-A947-70E740481C1C}">
                <a14:useLocalDpi xmlns:a14="http://schemas.microsoft.com/office/drawing/2010/main" val="0"/>
              </a:ext>
            </a:extLst>
          </a:blip>
          <a:srcRect b="74519"/>
          <a:stretch/>
        </p:blipFill>
        <p:spPr>
          <a:xfrm>
            <a:off x="0" y="0"/>
            <a:ext cx="12192000" cy="3209026"/>
          </a:xfrm>
          <a:prstGeom prst="rect">
            <a:avLst/>
          </a:prstGeom>
        </p:spPr>
      </p:pic>
      <p:pic>
        <p:nvPicPr>
          <p:cNvPr id="6" name="Imagem 5">
            <a:extLst>
              <a:ext uri="{FF2B5EF4-FFF2-40B4-BE49-F238E27FC236}">
                <a16:creationId xmlns:a16="http://schemas.microsoft.com/office/drawing/2014/main" id="{CBE9D8CB-FFEF-4B87-89D4-69D9CCE185D3}"/>
              </a:ext>
            </a:extLst>
          </p:cNvPr>
          <p:cNvPicPr>
            <a:picLocks noChangeAspect="1"/>
          </p:cNvPicPr>
          <p:nvPr/>
        </p:nvPicPr>
        <p:blipFill rotWithShape="1">
          <a:blip r:embed="rId2">
            <a:extLst>
              <a:ext uri="{28A0092B-C50C-407E-A947-70E740481C1C}">
                <a14:useLocalDpi xmlns:a14="http://schemas.microsoft.com/office/drawing/2010/main" val="0"/>
              </a:ext>
            </a:extLst>
          </a:blip>
          <a:srcRect t="78291" b="540"/>
          <a:stretch/>
        </p:blipFill>
        <p:spPr>
          <a:xfrm>
            <a:off x="0" y="4804913"/>
            <a:ext cx="12192000" cy="2053087"/>
          </a:xfrm>
          <a:prstGeom prst="rect">
            <a:avLst/>
          </a:prstGeom>
        </p:spPr>
      </p:pic>
      <p:sp>
        <p:nvSpPr>
          <p:cNvPr id="3" name="Retângulo: Cantos Arredondados 2">
            <a:extLst>
              <a:ext uri="{FF2B5EF4-FFF2-40B4-BE49-F238E27FC236}">
                <a16:creationId xmlns:a16="http://schemas.microsoft.com/office/drawing/2014/main" id="{4D46732E-B57D-4E62-BDDF-272A3C65F968}"/>
              </a:ext>
            </a:extLst>
          </p:cNvPr>
          <p:cNvSpPr/>
          <p:nvPr/>
        </p:nvSpPr>
        <p:spPr>
          <a:xfrm>
            <a:off x="1905000" y="2105024"/>
            <a:ext cx="8496300" cy="2771776"/>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Retângulo 4">
            <a:extLst>
              <a:ext uri="{FF2B5EF4-FFF2-40B4-BE49-F238E27FC236}">
                <a16:creationId xmlns:a16="http://schemas.microsoft.com/office/drawing/2014/main" id="{512023F2-6FB5-4F7D-9C28-9DA257F323DC}"/>
              </a:ext>
            </a:extLst>
          </p:cNvPr>
          <p:cNvSpPr/>
          <p:nvPr/>
        </p:nvSpPr>
        <p:spPr>
          <a:xfrm>
            <a:off x="2203509" y="2323201"/>
            <a:ext cx="7873941" cy="2622431"/>
          </a:xfrm>
          <a:prstGeom prst="rect">
            <a:avLst/>
          </a:prstGeom>
          <a:noFill/>
          <a:ln>
            <a:noFill/>
          </a:ln>
          <a:effectLst>
            <a:softEdge rad="0"/>
          </a:effectLst>
        </p:spPr>
        <p:style>
          <a:lnRef idx="0">
            <a:scrgbClr r="0" g="0" b="0"/>
          </a:lnRef>
          <a:fillRef idx="0">
            <a:scrgbClr r="0" g="0" b="0"/>
          </a:fillRef>
          <a:effectRef idx="0">
            <a:scrgbClr r="0" g="0" b="0"/>
          </a:effectRef>
          <a:fontRef idx="minor">
            <a:schemeClr val="lt1"/>
          </a:fontRef>
        </p:style>
        <p:txBody>
          <a:bodyPr rtlCol="0" anchor="t"/>
          <a:lstStyle/>
          <a:p>
            <a:pPr algn="ctr"/>
            <a:r>
              <a:rPr lang="pt-BR" sz="2500" b="1" dirty="0">
                <a:solidFill>
                  <a:srgbClr val="0088CB"/>
                </a:solidFill>
                <a:latin typeface="Arial Black" panose="020B0A04020102020204" pitchFamily="34" charset="0"/>
              </a:rPr>
              <a:t>Educação Profissional </a:t>
            </a:r>
          </a:p>
          <a:p>
            <a:pPr algn="ctr"/>
            <a:r>
              <a:rPr lang="pt-BR" sz="2500" b="1" dirty="0">
                <a:solidFill>
                  <a:srgbClr val="0088CB"/>
                </a:solidFill>
                <a:latin typeface="Arial Black" panose="020B0A04020102020204" pitchFamily="34" charset="0"/>
              </a:rPr>
              <a:t>META 11 </a:t>
            </a:r>
          </a:p>
          <a:p>
            <a:pPr algn="ctr"/>
            <a:endParaRPr lang="pt-BR" sz="2500" b="1" dirty="0">
              <a:solidFill>
                <a:srgbClr val="0088CB"/>
              </a:solidFill>
              <a:latin typeface="Arial Black" panose="020B0A04020102020204" pitchFamily="34" charset="0"/>
            </a:endParaRPr>
          </a:p>
          <a:p>
            <a:pPr algn="just"/>
            <a:r>
              <a:rPr lang="pt-BR" sz="2200" dirty="0">
                <a:solidFill>
                  <a:schemeClr val="tx1"/>
                </a:solidFill>
              </a:rPr>
              <a:t>Triplicar as matrículas da educação profissional técnica de nível médio, assegurando a qualidade da oferta e pelo menos 50% (cinquenta por cento) da expansão no segmento público.</a:t>
            </a:r>
          </a:p>
        </p:txBody>
      </p:sp>
      <p:sp>
        <p:nvSpPr>
          <p:cNvPr id="8" name="CaixaDeTexto 7">
            <a:extLst>
              <a:ext uri="{FF2B5EF4-FFF2-40B4-BE49-F238E27FC236}">
                <a16:creationId xmlns:a16="http://schemas.microsoft.com/office/drawing/2014/main" id="{57B3EB39-904B-46B3-8810-C58B44912ED7}"/>
              </a:ext>
            </a:extLst>
          </p:cNvPr>
          <p:cNvSpPr txBox="1"/>
          <p:nvPr/>
        </p:nvSpPr>
        <p:spPr>
          <a:xfrm>
            <a:off x="5486756" y="5819232"/>
            <a:ext cx="5200293" cy="892552"/>
          </a:xfrm>
          <a:prstGeom prst="rect">
            <a:avLst/>
          </a:prstGeom>
          <a:noFill/>
        </p:spPr>
        <p:txBody>
          <a:bodyPr wrap="square" rtlCol="0">
            <a:spAutoFit/>
          </a:bodyPr>
          <a:lstStyle/>
          <a:p>
            <a:r>
              <a:rPr lang="pt-BR" sz="1300" b="1" dirty="0">
                <a:solidFill>
                  <a:schemeClr val="bg1"/>
                </a:solidFill>
              </a:rPr>
              <a:t>ODS 4 – META 4.4: </a:t>
            </a:r>
            <a:r>
              <a:rPr lang="pt-BR" sz="1300" dirty="0">
                <a:solidFill>
                  <a:schemeClr val="bg1"/>
                </a:solidFill>
              </a:rPr>
              <a:t>Até 2030, aumentar substancialmente o número de jovens e adultos que tenham as competências necessárias, sobretudo técnicas e profissionais, para o emprego, trabalho decente e empreendedorismo. +</a:t>
            </a:r>
            <a:endParaRPr lang="pt-BR" sz="1300" dirty="0"/>
          </a:p>
        </p:txBody>
      </p:sp>
      <p:sp>
        <p:nvSpPr>
          <p:cNvPr id="7" name="Retângulo: Cantos Arredondados 6">
            <a:extLst>
              <a:ext uri="{FF2B5EF4-FFF2-40B4-BE49-F238E27FC236}">
                <a16:creationId xmlns:a16="http://schemas.microsoft.com/office/drawing/2014/main" id="{8C52A248-56A9-4486-B64B-3DE659DA4F92}"/>
              </a:ext>
            </a:extLst>
          </p:cNvPr>
          <p:cNvSpPr/>
          <p:nvPr/>
        </p:nvSpPr>
        <p:spPr>
          <a:xfrm>
            <a:off x="4289845" y="5368868"/>
            <a:ext cx="6105525" cy="981075"/>
          </a:xfrm>
          <a:prstGeom prst="roundRect">
            <a:avLst/>
          </a:prstGeom>
          <a:solidFill>
            <a:srgbClr val="E87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00" dirty="0"/>
          </a:p>
        </p:txBody>
      </p:sp>
      <p:sp>
        <p:nvSpPr>
          <p:cNvPr id="9" name="CaixaDeTexto 8">
            <a:extLst>
              <a:ext uri="{FF2B5EF4-FFF2-40B4-BE49-F238E27FC236}">
                <a16:creationId xmlns:a16="http://schemas.microsoft.com/office/drawing/2014/main" id="{57B3EB39-904B-46B3-8810-C58B44912ED7}"/>
              </a:ext>
            </a:extLst>
          </p:cNvPr>
          <p:cNvSpPr txBox="1"/>
          <p:nvPr/>
        </p:nvSpPr>
        <p:spPr>
          <a:xfrm>
            <a:off x="5347309" y="5454050"/>
            <a:ext cx="5019488" cy="892552"/>
          </a:xfrm>
          <a:prstGeom prst="rect">
            <a:avLst/>
          </a:prstGeom>
          <a:noFill/>
        </p:spPr>
        <p:txBody>
          <a:bodyPr wrap="square" rtlCol="0">
            <a:spAutoFit/>
          </a:bodyPr>
          <a:lstStyle/>
          <a:p>
            <a:r>
              <a:rPr lang="pt-BR" sz="1300" b="1" dirty="0">
                <a:solidFill>
                  <a:schemeClr val="bg1"/>
                </a:solidFill>
              </a:rPr>
              <a:t>ODS 4 – META 4.4: </a:t>
            </a:r>
            <a:r>
              <a:rPr lang="pt-BR" sz="1300" dirty="0">
                <a:solidFill>
                  <a:schemeClr val="bg1"/>
                </a:solidFill>
              </a:rPr>
              <a:t>Até 2030, aumentar substancialmente o número de jovens e adultos que tenham as competências necessárias, sobretudo técnicas e profissionais, para o emprego, trabalho decente e empreendedorismo. +</a:t>
            </a:r>
            <a:endParaRPr lang="pt-BR" sz="1300" dirty="0"/>
          </a:p>
        </p:txBody>
      </p:sp>
      <p:pic>
        <p:nvPicPr>
          <p:cNvPr id="10" name="Imagem 9">
            <a:extLst>
              <a:ext uri="{FF2B5EF4-FFF2-40B4-BE49-F238E27FC236}">
                <a16:creationId xmlns:a16="http://schemas.microsoft.com/office/drawing/2014/main" id="{63969FF8-5196-4CCF-AB67-2A0C2DC624A3}"/>
              </a:ext>
            </a:extLst>
          </p:cNvPr>
          <p:cNvPicPr>
            <a:picLocks noChangeAspect="1"/>
          </p:cNvPicPr>
          <p:nvPr/>
        </p:nvPicPr>
        <p:blipFill>
          <a:blip r:embed="rId3"/>
          <a:stretch>
            <a:fillRect/>
          </a:stretch>
        </p:blipFill>
        <p:spPr>
          <a:xfrm>
            <a:off x="4363143" y="5502574"/>
            <a:ext cx="910868" cy="710717"/>
          </a:xfrm>
          <a:prstGeom prst="roundRect">
            <a:avLst/>
          </a:prstGeom>
        </p:spPr>
      </p:pic>
    </p:spTree>
    <p:extLst>
      <p:ext uri="{BB962C8B-B14F-4D97-AF65-F5344CB8AC3E}">
        <p14:creationId xmlns:p14="http://schemas.microsoft.com/office/powerpoint/2010/main" val="25536403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72B2E7F-89D1-4BC0-9739-95AE7C0462DB}"/>
              </a:ext>
            </a:extLst>
          </p:cNvPr>
          <p:cNvSpPr/>
          <p:nvPr/>
        </p:nvSpPr>
        <p:spPr>
          <a:xfrm>
            <a:off x="0" y="0"/>
            <a:ext cx="12192000" cy="854015"/>
          </a:xfrm>
          <a:prstGeom prst="rect">
            <a:avLst/>
          </a:prstGeom>
          <a:solidFill>
            <a:srgbClr val="0A1A2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pt-BR" sz="2500" b="1" dirty="0">
                <a:latin typeface="Arial Black" panose="020B0A04020102020204" pitchFamily="34" charset="0"/>
              </a:rPr>
              <a:t>META 11  </a:t>
            </a:r>
          </a:p>
          <a:p>
            <a:pPr algn="ctr"/>
            <a:r>
              <a:rPr lang="pt-BR" sz="2400" b="1" dirty="0">
                <a:latin typeface="Arial Black" panose="020B0A04020102020204" pitchFamily="34" charset="0"/>
              </a:rPr>
              <a:t>INDICADOR 11</a:t>
            </a:r>
          </a:p>
        </p:txBody>
      </p:sp>
      <p:sp>
        <p:nvSpPr>
          <p:cNvPr id="10" name="Retângulo: Cantos Arredondados 9">
            <a:extLst>
              <a:ext uri="{FF2B5EF4-FFF2-40B4-BE49-F238E27FC236}">
                <a16:creationId xmlns:a16="http://schemas.microsoft.com/office/drawing/2014/main" id="{80B7441F-F74F-4A48-8F77-F676F3E18493}"/>
              </a:ext>
            </a:extLst>
          </p:cNvPr>
          <p:cNvSpPr/>
          <p:nvPr/>
        </p:nvSpPr>
        <p:spPr>
          <a:xfrm>
            <a:off x="336430" y="923023"/>
            <a:ext cx="11533517" cy="5401577"/>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aphicFrame>
        <p:nvGraphicFramePr>
          <p:cNvPr id="3" name="Tabela 2">
            <a:extLst>
              <a:ext uri="{FF2B5EF4-FFF2-40B4-BE49-F238E27FC236}">
                <a16:creationId xmlns:a16="http://schemas.microsoft.com/office/drawing/2014/main" id="{F93F587F-A5D5-471A-9875-1702A38C0595}"/>
              </a:ext>
            </a:extLst>
          </p:cNvPr>
          <p:cNvGraphicFramePr>
            <a:graphicFrameLocks noGrp="1"/>
          </p:cNvGraphicFramePr>
          <p:nvPr/>
        </p:nvGraphicFramePr>
        <p:xfrm>
          <a:off x="1057275" y="1279588"/>
          <a:ext cx="10077450" cy="1482861"/>
        </p:xfrm>
        <a:graphic>
          <a:graphicData uri="http://schemas.openxmlformats.org/drawingml/2006/table">
            <a:tbl>
              <a:tblPr firstRow="1" firstCol="1" bandRow="1"/>
              <a:tblGrid>
                <a:gridCol w="3589252">
                  <a:extLst>
                    <a:ext uri="{9D8B030D-6E8A-4147-A177-3AD203B41FA5}">
                      <a16:colId xmlns:a16="http://schemas.microsoft.com/office/drawing/2014/main" val="1409397668"/>
                    </a:ext>
                  </a:extLst>
                </a:gridCol>
                <a:gridCol w="1955105">
                  <a:extLst>
                    <a:ext uri="{9D8B030D-6E8A-4147-A177-3AD203B41FA5}">
                      <a16:colId xmlns:a16="http://schemas.microsoft.com/office/drawing/2014/main" val="1182762588"/>
                    </a:ext>
                  </a:extLst>
                </a:gridCol>
                <a:gridCol w="2013730">
                  <a:extLst>
                    <a:ext uri="{9D8B030D-6E8A-4147-A177-3AD203B41FA5}">
                      <a16:colId xmlns:a16="http://schemas.microsoft.com/office/drawing/2014/main" val="2786687234"/>
                    </a:ext>
                  </a:extLst>
                </a:gridCol>
                <a:gridCol w="2519363">
                  <a:extLst>
                    <a:ext uri="{9D8B030D-6E8A-4147-A177-3AD203B41FA5}">
                      <a16:colId xmlns:a16="http://schemas.microsoft.com/office/drawing/2014/main" val="1938223818"/>
                    </a:ext>
                  </a:extLst>
                </a:gridCol>
              </a:tblGrid>
              <a:tr h="463487">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INDICADOR 11</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gridSpan="3">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RELAÇÃO DE MATRÍCULAS NA EDUCAÇÃO PROFISSIONAL TÉCNICA DE NÍVEL MÉDIO, EM REDE PÚBLICA. </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2705159141"/>
                  </a:ext>
                </a:extLst>
              </a:tr>
              <a:tr h="510401">
                <a:tc>
                  <a:txBody>
                    <a:bodyPr/>
                    <a:lstStyle/>
                    <a:p>
                      <a:pPr algn="ct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PREVISTA PARA O PERÍODO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ALCANÇADA NO PERÍODO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pt-BR"/>
                    </a:p>
                  </a:txBody>
                  <a:tcPr/>
                </a:tc>
                <a:tc>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FONTE DO INDICADOR</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3273449"/>
                  </a:ext>
                </a:extLst>
              </a:tr>
              <a:tr h="508973">
                <a:tc>
                  <a:txBody>
                    <a:bodyPr/>
                    <a:lstStyle/>
                    <a:p>
                      <a:pPr algn="ct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Triplicar</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Dado oficial</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a:t>
                      </a:r>
                      <a:r>
                        <a:rPr lang="pt-BR" sz="1100" b="1" baseline="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6,56 %</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Aft>
                          <a:spcPts val="800"/>
                        </a:spcAft>
                      </a:pPr>
                      <a:r>
                        <a:rPr lang="pt-BR" sz="11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Microdados do Censo da Educação 2020</a:t>
                      </a:r>
                      <a:endParaRPr lang="pt-BR"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10523687"/>
                  </a:ext>
                </a:extLst>
              </a:tr>
            </a:tbl>
          </a:graphicData>
        </a:graphic>
      </p:graphicFrame>
      <p:graphicFrame>
        <p:nvGraphicFramePr>
          <p:cNvPr id="8" name="Chart 47" title="Gráfico"/>
          <p:cNvGraphicFramePr>
            <a:graphicFrameLocks/>
          </p:cNvGraphicFramePr>
          <p:nvPr/>
        </p:nvGraphicFramePr>
        <p:xfrm>
          <a:off x="2118826" y="2762449"/>
          <a:ext cx="5715000" cy="3533775"/>
        </p:xfrm>
        <a:graphic>
          <a:graphicData uri="http://schemas.openxmlformats.org/drawingml/2006/chart">
            <c:chart xmlns:c="http://schemas.openxmlformats.org/drawingml/2006/chart" xmlns:r="http://schemas.openxmlformats.org/officeDocument/2006/relationships" r:id="rId2"/>
          </a:graphicData>
        </a:graphic>
      </p:graphicFrame>
      <p:pic>
        <p:nvPicPr>
          <p:cNvPr id="9" name="Imagem 8">
            <a:extLst>
              <a:ext uri="{FF2B5EF4-FFF2-40B4-BE49-F238E27FC236}">
                <a16:creationId xmlns:a16="http://schemas.microsoft.com/office/drawing/2014/main" id="{06DBB327-629B-4764-859A-D222D295DF0E}"/>
              </a:ext>
            </a:extLst>
          </p:cNvPr>
          <p:cNvPicPr>
            <a:picLocks noChangeAspect="1"/>
          </p:cNvPicPr>
          <p:nvPr/>
        </p:nvPicPr>
        <p:blipFill rotWithShape="1">
          <a:blip r:embed="rId3"/>
          <a:srcRect b="8594"/>
          <a:stretch/>
        </p:blipFill>
        <p:spPr>
          <a:xfrm>
            <a:off x="9204231" y="4074103"/>
            <a:ext cx="2656061" cy="2622013"/>
          </a:xfrm>
          <a:prstGeom prst="flowChartConnector">
            <a:avLst/>
          </a:prstGeom>
        </p:spPr>
      </p:pic>
      <p:sp>
        <p:nvSpPr>
          <p:cNvPr id="2" name="CaixaDeTexto 1"/>
          <p:cNvSpPr txBox="1"/>
          <p:nvPr/>
        </p:nvSpPr>
        <p:spPr>
          <a:xfrm>
            <a:off x="9894589" y="4988758"/>
            <a:ext cx="1733303" cy="1077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pt-BR" sz="1600" dirty="0">
                <a:solidFill>
                  <a:schemeClr val="tx1"/>
                </a:solidFill>
                <a:latin typeface="Times New Roman" panose="02020603050405020304" pitchFamily="18" charset="0"/>
                <a:cs typeface="Times New Roman" panose="02020603050405020304" pitchFamily="18" charset="0"/>
              </a:rPr>
              <a:t>A rede Publica oferece 3378 vagas na ETEC Lauro Gomes</a:t>
            </a:r>
          </a:p>
        </p:txBody>
      </p:sp>
      <p:sp>
        <p:nvSpPr>
          <p:cNvPr id="11" name="CaixaDeTexto 10">
            <a:extLst>
              <a:ext uri="{FF2B5EF4-FFF2-40B4-BE49-F238E27FC236}">
                <a16:creationId xmlns:a16="http://schemas.microsoft.com/office/drawing/2014/main" id="{4129D066-83E6-4ABE-804D-D3807C90019A}"/>
              </a:ext>
            </a:extLst>
          </p:cNvPr>
          <p:cNvSpPr txBox="1"/>
          <p:nvPr/>
        </p:nvSpPr>
        <p:spPr>
          <a:xfrm>
            <a:off x="9940834" y="99528"/>
            <a:ext cx="2390503" cy="646331"/>
          </a:xfrm>
          <a:prstGeom prst="rect">
            <a:avLst/>
          </a:prstGeom>
          <a:noFill/>
        </p:spPr>
        <p:txBody>
          <a:bodyPr wrap="square" rtlCol="0">
            <a:spAutoFit/>
          </a:bodyPr>
          <a:lstStyle/>
          <a:p>
            <a:pPr algn="ctr"/>
            <a:r>
              <a:rPr lang="pt-BR" i="1" dirty="0">
                <a:solidFill>
                  <a:schemeClr val="bg1"/>
                </a:solidFill>
              </a:rPr>
              <a:t>PME </a:t>
            </a:r>
          </a:p>
          <a:p>
            <a:pPr algn="ctr"/>
            <a:r>
              <a:rPr lang="pt-BR" i="1" dirty="0">
                <a:solidFill>
                  <a:schemeClr val="bg1"/>
                </a:solidFill>
              </a:rPr>
              <a:t>2019-2020</a:t>
            </a:r>
          </a:p>
        </p:txBody>
      </p:sp>
      <p:pic>
        <p:nvPicPr>
          <p:cNvPr id="12" name="Imagem 11">
            <a:extLst>
              <a:ext uri="{FF2B5EF4-FFF2-40B4-BE49-F238E27FC236}">
                <a16:creationId xmlns:a16="http://schemas.microsoft.com/office/drawing/2014/main" id="{9E443732-675A-44EC-A39B-985FE6CF9552}"/>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a14:imgEffect>
                  </a14:imgLayer>
                </a14:imgProps>
              </a:ext>
            </a:extLst>
          </a:blip>
          <a:srcRect l="17153" t="254" r="17154" b="-254"/>
          <a:stretch/>
        </p:blipFill>
        <p:spPr>
          <a:xfrm>
            <a:off x="275770" y="130628"/>
            <a:ext cx="1074463" cy="1090386"/>
          </a:xfrm>
          <a:prstGeom prst="flowChartConnector">
            <a:avLst/>
          </a:prstGeom>
        </p:spPr>
      </p:pic>
    </p:spTree>
    <p:extLst>
      <p:ext uri="{BB962C8B-B14F-4D97-AF65-F5344CB8AC3E}">
        <p14:creationId xmlns:p14="http://schemas.microsoft.com/office/powerpoint/2010/main" val="51107360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C4771E15-72AC-4DD5-8F87-36621EE77E0E}"/>
              </a:ext>
            </a:extLst>
          </p:cNvPr>
          <p:cNvPicPr>
            <a:picLocks noChangeAspect="1"/>
          </p:cNvPicPr>
          <p:nvPr/>
        </p:nvPicPr>
        <p:blipFill rotWithShape="1">
          <a:blip r:embed="rId2">
            <a:extLst>
              <a:ext uri="{28A0092B-C50C-407E-A947-70E740481C1C}">
                <a14:useLocalDpi xmlns:a14="http://schemas.microsoft.com/office/drawing/2010/main" val="0"/>
              </a:ext>
            </a:extLst>
          </a:blip>
          <a:srcRect b="74519"/>
          <a:stretch/>
        </p:blipFill>
        <p:spPr>
          <a:xfrm>
            <a:off x="0" y="0"/>
            <a:ext cx="12192000" cy="3209026"/>
          </a:xfrm>
          <a:prstGeom prst="rect">
            <a:avLst/>
          </a:prstGeom>
        </p:spPr>
      </p:pic>
      <p:pic>
        <p:nvPicPr>
          <p:cNvPr id="6" name="Imagem 5">
            <a:extLst>
              <a:ext uri="{FF2B5EF4-FFF2-40B4-BE49-F238E27FC236}">
                <a16:creationId xmlns:a16="http://schemas.microsoft.com/office/drawing/2014/main" id="{CBE9D8CB-FFEF-4B87-89D4-69D9CCE185D3}"/>
              </a:ext>
            </a:extLst>
          </p:cNvPr>
          <p:cNvPicPr>
            <a:picLocks noChangeAspect="1"/>
          </p:cNvPicPr>
          <p:nvPr/>
        </p:nvPicPr>
        <p:blipFill rotWithShape="1">
          <a:blip r:embed="rId2">
            <a:extLst>
              <a:ext uri="{28A0092B-C50C-407E-A947-70E740481C1C}">
                <a14:useLocalDpi xmlns:a14="http://schemas.microsoft.com/office/drawing/2010/main" val="0"/>
              </a:ext>
            </a:extLst>
          </a:blip>
          <a:srcRect t="78291" b="540"/>
          <a:stretch/>
        </p:blipFill>
        <p:spPr>
          <a:xfrm>
            <a:off x="0" y="4804913"/>
            <a:ext cx="12192000" cy="2053087"/>
          </a:xfrm>
          <a:prstGeom prst="rect">
            <a:avLst/>
          </a:prstGeom>
        </p:spPr>
      </p:pic>
      <p:sp>
        <p:nvSpPr>
          <p:cNvPr id="3" name="Retângulo: Cantos Arredondados 2">
            <a:extLst>
              <a:ext uri="{FF2B5EF4-FFF2-40B4-BE49-F238E27FC236}">
                <a16:creationId xmlns:a16="http://schemas.microsoft.com/office/drawing/2014/main" id="{4D46732E-B57D-4E62-BDDF-272A3C65F968}"/>
              </a:ext>
            </a:extLst>
          </p:cNvPr>
          <p:cNvSpPr/>
          <p:nvPr/>
        </p:nvSpPr>
        <p:spPr>
          <a:xfrm>
            <a:off x="1914523" y="2225790"/>
            <a:ext cx="8943976" cy="2699889"/>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Retângulo 4">
            <a:extLst>
              <a:ext uri="{FF2B5EF4-FFF2-40B4-BE49-F238E27FC236}">
                <a16:creationId xmlns:a16="http://schemas.microsoft.com/office/drawing/2014/main" id="{512023F2-6FB5-4F7D-9C28-9DA257F323DC}"/>
              </a:ext>
            </a:extLst>
          </p:cNvPr>
          <p:cNvSpPr/>
          <p:nvPr/>
        </p:nvSpPr>
        <p:spPr>
          <a:xfrm>
            <a:off x="2449540" y="2259443"/>
            <a:ext cx="7873941" cy="2622431"/>
          </a:xfrm>
          <a:prstGeom prst="rect">
            <a:avLst/>
          </a:prstGeom>
          <a:noFill/>
          <a:ln>
            <a:noFill/>
          </a:ln>
          <a:effectLst>
            <a:softEdge rad="0"/>
          </a:effectLst>
        </p:spPr>
        <p:style>
          <a:lnRef idx="0">
            <a:scrgbClr r="0" g="0" b="0"/>
          </a:lnRef>
          <a:fillRef idx="0">
            <a:scrgbClr r="0" g="0" b="0"/>
          </a:fillRef>
          <a:effectRef idx="0">
            <a:scrgbClr r="0" g="0" b="0"/>
          </a:effectRef>
          <a:fontRef idx="minor">
            <a:schemeClr val="lt1"/>
          </a:fontRef>
        </p:style>
        <p:txBody>
          <a:bodyPr rtlCol="0" anchor="t"/>
          <a:lstStyle/>
          <a:p>
            <a:pPr algn="ctr"/>
            <a:r>
              <a:rPr lang="pt-BR" sz="2500" b="1" dirty="0">
                <a:solidFill>
                  <a:srgbClr val="0088CB"/>
                </a:solidFill>
                <a:latin typeface="Arial Black" panose="020B0A04020102020204" pitchFamily="34" charset="0"/>
              </a:rPr>
              <a:t>Educação Superior </a:t>
            </a:r>
          </a:p>
          <a:p>
            <a:pPr algn="ctr"/>
            <a:r>
              <a:rPr lang="pt-BR" sz="2500" b="1" dirty="0">
                <a:solidFill>
                  <a:srgbClr val="0088CB"/>
                </a:solidFill>
                <a:latin typeface="Arial Black" panose="020B0A04020102020204" pitchFamily="34" charset="0"/>
              </a:rPr>
              <a:t>META 12 </a:t>
            </a:r>
          </a:p>
          <a:p>
            <a:pPr algn="ctr"/>
            <a:endParaRPr lang="pt-BR" sz="2500" b="1" dirty="0">
              <a:solidFill>
                <a:srgbClr val="0088CB"/>
              </a:solidFill>
              <a:latin typeface="Arial Black" panose="020B0A04020102020204" pitchFamily="34" charset="0"/>
            </a:endParaRPr>
          </a:p>
          <a:p>
            <a:pPr algn="just"/>
            <a:r>
              <a:rPr lang="pt-BR" sz="2200" dirty="0">
                <a:solidFill>
                  <a:schemeClr val="tx1"/>
                </a:solidFill>
              </a:rPr>
              <a:t>Estimular e fomentar, em regime de colaboração com o Estado de São Paulo e a União, a expansão das vagas nas instituições de ensino superior pública no Município de São Bernardo do Campo, considerando suas vocações econômicas, sociais e culturais.</a:t>
            </a:r>
          </a:p>
        </p:txBody>
      </p:sp>
      <p:sp>
        <p:nvSpPr>
          <p:cNvPr id="7" name="Retângulo: Cantos Arredondados 6">
            <a:extLst>
              <a:ext uri="{FF2B5EF4-FFF2-40B4-BE49-F238E27FC236}">
                <a16:creationId xmlns:a16="http://schemas.microsoft.com/office/drawing/2014/main" id="{A449FA4A-0344-4FE5-AAA9-B72851C72A49}"/>
              </a:ext>
            </a:extLst>
          </p:cNvPr>
          <p:cNvSpPr/>
          <p:nvPr/>
        </p:nvSpPr>
        <p:spPr>
          <a:xfrm>
            <a:off x="3324224" y="5323565"/>
            <a:ext cx="7534275" cy="1244540"/>
          </a:xfrm>
          <a:prstGeom prst="roundRect">
            <a:avLst/>
          </a:prstGeom>
          <a:solidFill>
            <a:srgbClr val="E87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9" name="CaixaDeTexto 8">
            <a:extLst>
              <a:ext uri="{FF2B5EF4-FFF2-40B4-BE49-F238E27FC236}">
                <a16:creationId xmlns:a16="http://schemas.microsoft.com/office/drawing/2014/main" id="{17515365-BAB6-4A8F-BDC0-23E6C1F18C4E}"/>
              </a:ext>
            </a:extLst>
          </p:cNvPr>
          <p:cNvSpPr txBox="1"/>
          <p:nvPr/>
        </p:nvSpPr>
        <p:spPr>
          <a:xfrm>
            <a:off x="4419600" y="5319248"/>
            <a:ext cx="6400800" cy="1292662"/>
          </a:xfrm>
          <a:prstGeom prst="rect">
            <a:avLst/>
          </a:prstGeom>
          <a:noFill/>
        </p:spPr>
        <p:txBody>
          <a:bodyPr wrap="square" rtlCol="0">
            <a:spAutoFit/>
          </a:bodyPr>
          <a:lstStyle/>
          <a:p>
            <a:pPr algn="just"/>
            <a:r>
              <a:rPr lang="pt-BR" sz="1300" b="1" dirty="0">
                <a:solidFill>
                  <a:schemeClr val="bg1"/>
                </a:solidFill>
              </a:rPr>
              <a:t>ODS 4 – META 4.B: </a:t>
            </a:r>
            <a:r>
              <a:rPr lang="pt-BR" sz="1300" dirty="0">
                <a:solidFill>
                  <a:schemeClr val="bg1"/>
                </a:solidFill>
              </a:rPr>
              <a:t>Até 2020, ampliar em 50% o número de vagas efetivamente preenchidas por alunos dos países em desenvolvimento, em particular os países de menor desenvolvimento relativo, tais como os países africanos de língua portuguesa e países latino-americanos, para o ensino superior, incluindo programas de formação profissional, de tecnologia da informação e da comunicação, programas técnicos, de engenharia e científicos no Brasil</a:t>
            </a:r>
            <a:endParaRPr lang="pt-BR" sz="1300" dirty="0"/>
          </a:p>
        </p:txBody>
      </p:sp>
      <p:pic>
        <p:nvPicPr>
          <p:cNvPr id="10" name="Imagem 9">
            <a:extLst>
              <a:ext uri="{FF2B5EF4-FFF2-40B4-BE49-F238E27FC236}">
                <a16:creationId xmlns:a16="http://schemas.microsoft.com/office/drawing/2014/main" id="{53EF960D-D701-4662-B26E-CC93871E37E7}"/>
              </a:ext>
            </a:extLst>
          </p:cNvPr>
          <p:cNvPicPr>
            <a:picLocks noChangeAspect="1"/>
          </p:cNvPicPr>
          <p:nvPr/>
        </p:nvPicPr>
        <p:blipFill>
          <a:blip r:embed="rId3"/>
          <a:stretch>
            <a:fillRect/>
          </a:stretch>
        </p:blipFill>
        <p:spPr>
          <a:xfrm>
            <a:off x="3490734" y="5540480"/>
            <a:ext cx="919342" cy="799025"/>
          </a:xfrm>
          <a:prstGeom prst="roundRect">
            <a:avLst/>
          </a:prstGeom>
        </p:spPr>
      </p:pic>
    </p:spTree>
    <p:extLst>
      <p:ext uri="{BB962C8B-B14F-4D97-AF65-F5344CB8AC3E}">
        <p14:creationId xmlns:p14="http://schemas.microsoft.com/office/powerpoint/2010/main" val="1300814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72B2E7F-89D1-4BC0-9739-95AE7C0462DB}"/>
              </a:ext>
            </a:extLst>
          </p:cNvPr>
          <p:cNvSpPr/>
          <p:nvPr/>
        </p:nvSpPr>
        <p:spPr>
          <a:xfrm>
            <a:off x="0" y="0"/>
            <a:ext cx="12192000" cy="854015"/>
          </a:xfrm>
          <a:prstGeom prst="rect">
            <a:avLst/>
          </a:prstGeom>
          <a:solidFill>
            <a:srgbClr val="0A1A2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pt-BR" sz="2500" b="1" dirty="0">
                <a:latin typeface="Arial Black" panose="020B0A04020102020204" pitchFamily="34" charset="0"/>
              </a:rPr>
              <a:t>META 12  </a:t>
            </a:r>
          </a:p>
          <a:p>
            <a:pPr algn="ctr"/>
            <a:r>
              <a:rPr lang="pt-BR" sz="2400" b="1" dirty="0">
                <a:latin typeface="Arial Black" panose="020B0A04020102020204" pitchFamily="34" charset="0"/>
              </a:rPr>
              <a:t>INDICADOR 12</a:t>
            </a:r>
          </a:p>
        </p:txBody>
      </p:sp>
      <p:sp>
        <p:nvSpPr>
          <p:cNvPr id="10" name="Retângulo: Cantos Arredondados 9">
            <a:extLst>
              <a:ext uri="{FF2B5EF4-FFF2-40B4-BE49-F238E27FC236}">
                <a16:creationId xmlns:a16="http://schemas.microsoft.com/office/drawing/2014/main" id="{80B7441F-F74F-4A48-8F77-F676F3E18493}"/>
              </a:ext>
            </a:extLst>
          </p:cNvPr>
          <p:cNvSpPr/>
          <p:nvPr/>
        </p:nvSpPr>
        <p:spPr>
          <a:xfrm>
            <a:off x="336430" y="923023"/>
            <a:ext cx="11533517" cy="5420627"/>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aphicFrame>
        <p:nvGraphicFramePr>
          <p:cNvPr id="2" name="Tabela 1">
            <a:extLst>
              <a:ext uri="{FF2B5EF4-FFF2-40B4-BE49-F238E27FC236}">
                <a16:creationId xmlns:a16="http://schemas.microsoft.com/office/drawing/2014/main" id="{F6B089EA-F828-4805-9FA2-3EA399634B98}"/>
              </a:ext>
            </a:extLst>
          </p:cNvPr>
          <p:cNvGraphicFramePr>
            <a:graphicFrameLocks noGrp="1"/>
          </p:cNvGraphicFramePr>
          <p:nvPr/>
        </p:nvGraphicFramePr>
        <p:xfrm>
          <a:off x="1052421" y="1288214"/>
          <a:ext cx="10101352" cy="1512135"/>
        </p:xfrm>
        <a:graphic>
          <a:graphicData uri="http://schemas.openxmlformats.org/drawingml/2006/table">
            <a:tbl>
              <a:tblPr firstRow="1" firstCol="1" bandRow="1"/>
              <a:tblGrid>
                <a:gridCol w="3086032">
                  <a:extLst>
                    <a:ext uri="{9D8B030D-6E8A-4147-A177-3AD203B41FA5}">
                      <a16:colId xmlns:a16="http://schemas.microsoft.com/office/drawing/2014/main" val="3208982305"/>
                    </a:ext>
                  </a:extLst>
                </a:gridCol>
                <a:gridCol w="1964644">
                  <a:extLst>
                    <a:ext uri="{9D8B030D-6E8A-4147-A177-3AD203B41FA5}">
                      <a16:colId xmlns:a16="http://schemas.microsoft.com/office/drawing/2014/main" val="3081933793"/>
                    </a:ext>
                  </a:extLst>
                </a:gridCol>
                <a:gridCol w="2525338">
                  <a:extLst>
                    <a:ext uri="{9D8B030D-6E8A-4147-A177-3AD203B41FA5}">
                      <a16:colId xmlns:a16="http://schemas.microsoft.com/office/drawing/2014/main" val="21835274"/>
                    </a:ext>
                  </a:extLst>
                </a:gridCol>
                <a:gridCol w="2525338">
                  <a:extLst>
                    <a:ext uri="{9D8B030D-6E8A-4147-A177-3AD203B41FA5}">
                      <a16:colId xmlns:a16="http://schemas.microsoft.com/office/drawing/2014/main" val="1796707890"/>
                    </a:ext>
                  </a:extLst>
                </a:gridCol>
              </a:tblGrid>
              <a:tr h="408699">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INDICADOR 12</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gridSpan="3">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PERCENTUAL DE MATRÍCULAS DE ALUNOS ENTRE 18 E 24 ANOS EM INSTITUIÇÕES DE ENSINO SUPERIOR. </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3075444980"/>
                  </a:ext>
                </a:extLst>
              </a:tr>
              <a:tr h="552491">
                <a:tc>
                  <a:txBody>
                    <a:bodyPr/>
                    <a:lstStyle/>
                    <a:p>
                      <a:pPr algn="ct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PREVISTA PARA O PERÍODO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ALCANÇADA NO PERÍODO</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pt-BR"/>
                    </a:p>
                  </a:txBody>
                  <a:tcPr/>
                </a:tc>
                <a:tc>
                  <a:txBody>
                    <a:bodyPr/>
                    <a:lstStyle/>
                    <a:p>
                      <a:pPr algn="ct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FONTE DO INDICADOR</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17286754"/>
                  </a:ext>
                </a:extLst>
              </a:tr>
              <a:tr h="550945">
                <a:tc>
                  <a:txBody>
                    <a:bodyPr/>
                    <a:lstStyle/>
                    <a:p>
                      <a:pPr algn="ct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Dado oficial</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23,1 %</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Aft>
                          <a:spcPts val="800"/>
                        </a:spcAft>
                      </a:pPr>
                      <a:r>
                        <a:rPr lang="pt-BR" sz="11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Microdados</a:t>
                      </a: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Censo da Educação 2019</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39091697"/>
                  </a:ext>
                </a:extLst>
              </a:tr>
            </a:tbl>
          </a:graphicData>
        </a:graphic>
      </p:graphicFrame>
      <p:graphicFrame>
        <p:nvGraphicFramePr>
          <p:cNvPr id="8" name="Chart 49" title="Gráfico"/>
          <p:cNvGraphicFramePr>
            <a:graphicFrameLocks/>
          </p:cNvGraphicFramePr>
          <p:nvPr>
            <p:extLst/>
          </p:nvPr>
        </p:nvGraphicFramePr>
        <p:xfrm>
          <a:off x="2687387" y="3165540"/>
          <a:ext cx="4647508" cy="2873709"/>
        </p:xfrm>
        <a:graphic>
          <a:graphicData uri="http://schemas.openxmlformats.org/drawingml/2006/chart">
            <c:chart xmlns:c="http://schemas.openxmlformats.org/drawingml/2006/chart" xmlns:r="http://schemas.openxmlformats.org/officeDocument/2006/relationships" r:id="rId2"/>
          </a:graphicData>
        </a:graphic>
      </p:graphicFrame>
      <p:sp>
        <p:nvSpPr>
          <p:cNvPr id="9" name="CaixaDeTexto 8">
            <a:extLst>
              <a:ext uri="{FF2B5EF4-FFF2-40B4-BE49-F238E27FC236}">
                <a16:creationId xmlns:a16="http://schemas.microsoft.com/office/drawing/2014/main" id="{7BEA1271-FCB7-4938-A20D-771D89C33A7E}"/>
              </a:ext>
            </a:extLst>
          </p:cNvPr>
          <p:cNvSpPr txBox="1"/>
          <p:nvPr/>
        </p:nvSpPr>
        <p:spPr>
          <a:xfrm>
            <a:off x="9940834" y="99528"/>
            <a:ext cx="2390503" cy="646331"/>
          </a:xfrm>
          <a:prstGeom prst="rect">
            <a:avLst/>
          </a:prstGeom>
          <a:noFill/>
        </p:spPr>
        <p:txBody>
          <a:bodyPr wrap="square" rtlCol="0">
            <a:spAutoFit/>
          </a:bodyPr>
          <a:lstStyle/>
          <a:p>
            <a:pPr algn="ctr"/>
            <a:r>
              <a:rPr lang="pt-BR" i="1" dirty="0">
                <a:solidFill>
                  <a:schemeClr val="bg1"/>
                </a:solidFill>
              </a:rPr>
              <a:t>PME </a:t>
            </a:r>
          </a:p>
          <a:p>
            <a:pPr algn="ctr"/>
            <a:r>
              <a:rPr lang="pt-BR" i="1" dirty="0">
                <a:solidFill>
                  <a:schemeClr val="bg1"/>
                </a:solidFill>
              </a:rPr>
              <a:t>2019-2020</a:t>
            </a:r>
          </a:p>
        </p:txBody>
      </p:sp>
    </p:spTree>
    <p:extLst>
      <p:ext uri="{BB962C8B-B14F-4D97-AF65-F5344CB8AC3E}">
        <p14:creationId xmlns:p14="http://schemas.microsoft.com/office/powerpoint/2010/main" val="39216512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72B2E7F-89D1-4BC0-9739-95AE7C0462DB}"/>
              </a:ext>
            </a:extLst>
          </p:cNvPr>
          <p:cNvSpPr/>
          <p:nvPr/>
        </p:nvSpPr>
        <p:spPr>
          <a:xfrm>
            <a:off x="0" y="0"/>
            <a:ext cx="12192000" cy="888521"/>
          </a:xfrm>
          <a:prstGeom prst="rect">
            <a:avLst/>
          </a:prstGeom>
          <a:solidFill>
            <a:srgbClr val="0A1A2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pt-BR" sz="2400" b="1" dirty="0">
                <a:latin typeface="Arial Black" panose="020B0A04020102020204" pitchFamily="34" charset="0"/>
              </a:rPr>
              <a:t>META 12 </a:t>
            </a:r>
          </a:p>
          <a:p>
            <a:pPr algn="ctr"/>
            <a:r>
              <a:rPr lang="pt-BR" sz="2400" b="1" dirty="0">
                <a:latin typeface="Arial Black" panose="020B0A04020102020204" pitchFamily="34" charset="0"/>
              </a:rPr>
              <a:t>INDICADOR 12</a:t>
            </a:r>
          </a:p>
        </p:txBody>
      </p:sp>
      <p:sp>
        <p:nvSpPr>
          <p:cNvPr id="10" name="Retângulo: Cantos Arredondados 9">
            <a:extLst>
              <a:ext uri="{FF2B5EF4-FFF2-40B4-BE49-F238E27FC236}">
                <a16:creationId xmlns:a16="http://schemas.microsoft.com/office/drawing/2014/main" id="{80B7441F-F74F-4A48-8F77-F676F3E18493}"/>
              </a:ext>
            </a:extLst>
          </p:cNvPr>
          <p:cNvSpPr/>
          <p:nvPr/>
        </p:nvSpPr>
        <p:spPr>
          <a:xfrm>
            <a:off x="400375" y="1218658"/>
            <a:ext cx="11533517" cy="5314585"/>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9" name="Retângulo 8">
            <a:extLst>
              <a:ext uri="{FF2B5EF4-FFF2-40B4-BE49-F238E27FC236}">
                <a16:creationId xmlns:a16="http://schemas.microsoft.com/office/drawing/2014/main" id="{58A21539-931A-4416-B495-DEFE3671ED9B}"/>
              </a:ext>
            </a:extLst>
          </p:cNvPr>
          <p:cNvSpPr/>
          <p:nvPr/>
        </p:nvSpPr>
        <p:spPr>
          <a:xfrm>
            <a:off x="1074057" y="1549408"/>
            <a:ext cx="10072915" cy="4807849"/>
          </a:xfrm>
          <a:prstGeom prst="rect">
            <a:avLst/>
          </a:prstGeom>
          <a:noFill/>
          <a:ln>
            <a:noFill/>
          </a:ln>
          <a:effectLst>
            <a:softEdge rad="0"/>
          </a:effectLst>
        </p:spPr>
        <p:style>
          <a:lnRef idx="0">
            <a:scrgbClr r="0" g="0" b="0"/>
          </a:lnRef>
          <a:fillRef idx="0">
            <a:scrgbClr r="0" g="0" b="0"/>
          </a:fillRef>
          <a:effectRef idx="0">
            <a:scrgbClr r="0" g="0" b="0"/>
          </a:effectRef>
          <a:fontRef idx="minor">
            <a:schemeClr val="lt1"/>
          </a:fontRef>
        </p:style>
        <p:txBody>
          <a:bodyPr rtlCol="0" anchor="t"/>
          <a:lstStyle/>
          <a:p>
            <a:pPr algn="ctr"/>
            <a:endParaRPr lang="pt-BR" sz="2500" b="1" dirty="0">
              <a:solidFill>
                <a:srgbClr val="0088CB"/>
              </a:solidFill>
              <a:latin typeface="Arial Black" panose="020B0A04020102020204" pitchFamily="34" charset="0"/>
            </a:endParaRPr>
          </a:p>
          <a:p>
            <a:pPr marL="457200" indent="-457200">
              <a:buFont typeface="Arial" panose="020B0604020202020204" pitchFamily="34" charset="0"/>
              <a:buChar char="•"/>
            </a:pPr>
            <a:r>
              <a:rPr lang="pt-BR" sz="2500" dirty="0">
                <a:solidFill>
                  <a:schemeClr val="tx1"/>
                </a:solidFill>
                <a:latin typeface="Calibri" panose="020F0502020204030204"/>
              </a:rPr>
              <a:t>Aumento de vagas da Rede Pública no ABC</a:t>
            </a:r>
          </a:p>
          <a:p>
            <a:endParaRPr lang="pt-BR" sz="2500" dirty="0">
              <a:solidFill>
                <a:schemeClr val="tx1"/>
              </a:solidFill>
              <a:latin typeface="Calibri" panose="020F0502020204030204"/>
            </a:endParaRPr>
          </a:p>
          <a:p>
            <a:pPr marL="914400" lvl="1" indent="-457200">
              <a:buFont typeface="Wingdings" panose="05000000000000000000" pitchFamily="2" charset="2"/>
              <a:buChar char="ü"/>
            </a:pPr>
            <a:r>
              <a:rPr lang="pt-BR" sz="2500" dirty="0">
                <a:solidFill>
                  <a:schemeClr val="tx1"/>
                </a:solidFill>
                <a:latin typeface="Calibri" panose="020F0502020204030204"/>
              </a:rPr>
              <a:t>UFABC – Universidade Federal do ABC</a:t>
            </a:r>
          </a:p>
          <a:p>
            <a:pPr lvl="1"/>
            <a:endParaRPr lang="pt-BR" sz="2500" dirty="0">
              <a:solidFill>
                <a:schemeClr val="tx1"/>
              </a:solidFill>
              <a:latin typeface="Calibri" panose="020F0502020204030204"/>
            </a:endParaRPr>
          </a:p>
          <a:p>
            <a:pPr marL="914400" lvl="1" indent="-457200">
              <a:buFont typeface="Wingdings" panose="05000000000000000000" pitchFamily="2" charset="2"/>
              <a:buChar char="ü"/>
            </a:pPr>
            <a:r>
              <a:rPr lang="pt-BR" sz="2500" dirty="0">
                <a:solidFill>
                  <a:schemeClr val="tx1"/>
                </a:solidFill>
                <a:latin typeface="Calibri" panose="020F0502020204030204"/>
              </a:rPr>
              <a:t>FATEC</a:t>
            </a:r>
          </a:p>
          <a:p>
            <a:pPr marL="914400" lvl="1" indent="-457200">
              <a:buFont typeface="Wingdings" panose="05000000000000000000" pitchFamily="2" charset="2"/>
              <a:buChar char="ü"/>
            </a:pPr>
            <a:endParaRPr lang="pt-BR" sz="2500" dirty="0">
              <a:solidFill>
                <a:schemeClr val="tx1"/>
              </a:solidFill>
              <a:latin typeface="Calibri" panose="020F0502020204030204"/>
            </a:endParaRPr>
          </a:p>
          <a:p>
            <a:pPr marL="914400" lvl="1" indent="-457200">
              <a:buFont typeface="Wingdings" panose="05000000000000000000" pitchFamily="2" charset="2"/>
              <a:buChar char="ü"/>
            </a:pPr>
            <a:r>
              <a:rPr lang="pt-BR" sz="2500" dirty="0" err="1">
                <a:solidFill>
                  <a:schemeClr val="tx1"/>
                </a:solidFill>
                <a:latin typeface="Calibri" panose="020F0502020204030204"/>
              </a:rPr>
              <a:t>Pólos</a:t>
            </a:r>
            <a:r>
              <a:rPr lang="pt-BR" sz="2500" dirty="0">
                <a:solidFill>
                  <a:schemeClr val="tx1"/>
                </a:solidFill>
                <a:latin typeface="Calibri" panose="020F0502020204030204"/>
              </a:rPr>
              <a:t> de Engenharia - UNIVESP</a:t>
            </a:r>
            <a:endParaRPr lang="pt-BR" sz="2500" dirty="0">
              <a:solidFill>
                <a:srgbClr val="FF0000"/>
              </a:solidFill>
              <a:latin typeface="Arial Black" panose="020B0A04020102020204" pitchFamily="34" charset="0"/>
            </a:endParaRPr>
          </a:p>
        </p:txBody>
      </p:sp>
      <p:sp>
        <p:nvSpPr>
          <p:cNvPr id="5" name="CaixaDeTexto 4">
            <a:extLst>
              <a:ext uri="{FF2B5EF4-FFF2-40B4-BE49-F238E27FC236}">
                <a16:creationId xmlns:a16="http://schemas.microsoft.com/office/drawing/2014/main" id="{4B1D2E7B-E219-4A23-8DC9-E60E6804272E}"/>
              </a:ext>
            </a:extLst>
          </p:cNvPr>
          <p:cNvSpPr txBox="1"/>
          <p:nvPr/>
        </p:nvSpPr>
        <p:spPr>
          <a:xfrm>
            <a:off x="9940834" y="99528"/>
            <a:ext cx="2390503" cy="646331"/>
          </a:xfrm>
          <a:prstGeom prst="rect">
            <a:avLst/>
          </a:prstGeom>
          <a:noFill/>
        </p:spPr>
        <p:txBody>
          <a:bodyPr wrap="square" rtlCol="0">
            <a:spAutoFit/>
          </a:bodyPr>
          <a:lstStyle/>
          <a:p>
            <a:pPr algn="ctr"/>
            <a:r>
              <a:rPr lang="pt-BR" i="1" dirty="0">
                <a:solidFill>
                  <a:schemeClr val="bg1"/>
                </a:solidFill>
              </a:rPr>
              <a:t>PME </a:t>
            </a:r>
          </a:p>
          <a:p>
            <a:pPr algn="ctr"/>
            <a:r>
              <a:rPr lang="pt-BR" i="1" dirty="0">
                <a:solidFill>
                  <a:schemeClr val="bg1"/>
                </a:solidFill>
              </a:rPr>
              <a:t>2019-2020</a:t>
            </a:r>
          </a:p>
        </p:txBody>
      </p:sp>
    </p:spTree>
    <p:extLst>
      <p:ext uri="{BB962C8B-B14F-4D97-AF65-F5344CB8AC3E}">
        <p14:creationId xmlns:p14="http://schemas.microsoft.com/office/powerpoint/2010/main" val="32042879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C4771E15-72AC-4DD5-8F87-36621EE77E0E}"/>
              </a:ext>
            </a:extLst>
          </p:cNvPr>
          <p:cNvPicPr>
            <a:picLocks noChangeAspect="1"/>
          </p:cNvPicPr>
          <p:nvPr/>
        </p:nvPicPr>
        <p:blipFill rotWithShape="1">
          <a:blip r:embed="rId2">
            <a:extLst>
              <a:ext uri="{28A0092B-C50C-407E-A947-70E740481C1C}">
                <a14:useLocalDpi xmlns:a14="http://schemas.microsoft.com/office/drawing/2010/main" val="0"/>
              </a:ext>
            </a:extLst>
          </a:blip>
          <a:srcRect b="74519"/>
          <a:stretch/>
        </p:blipFill>
        <p:spPr>
          <a:xfrm>
            <a:off x="0" y="0"/>
            <a:ext cx="12192000" cy="3209026"/>
          </a:xfrm>
          <a:prstGeom prst="rect">
            <a:avLst/>
          </a:prstGeom>
        </p:spPr>
      </p:pic>
      <p:pic>
        <p:nvPicPr>
          <p:cNvPr id="6" name="Imagem 5">
            <a:extLst>
              <a:ext uri="{FF2B5EF4-FFF2-40B4-BE49-F238E27FC236}">
                <a16:creationId xmlns:a16="http://schemas.microsoft.com/office/drawing/2014/main" id="{CBE9D8CB-FFEF-4B87-89D4-69D9CCE185D3}"/>
              </a:ext>
            </a:extLst>
          </p:cNvPr>
          <p:cNvPicPr>
            <a:picLocks noChangeAspect="1"/>
          </p:cNvPicPr>
          <p:nvPr/>
        </p:nvPicPr>
        <p:blipFill rotWithShape="1">
          <a:blip r:embed="rId2">
            <a:extLst>
              <a:ext uri="{28A0092B-C50C-407E-A947-70E740481C1C}">
                <a14:useLocalDpi xmlns:a14="http://schemas.microsoft.com/office/drawing/2010/main" val="0"/>
              </a:ext>
            </a:extLst>
          </a:blip>
          <a:srcRect t="78291" b="540"/>
          <a:stretch/>
        </p:blipFill>
        <p:spPr>
          <a:xfrm>
            <a:off x="0" y="4804913"/>
            <a:ext cx="12192000" cy="2053087"/>
          </a:xfrm>
          <a:prstGeom prst="rect">
            <a:avLst/>
          </a:prstGeom>
        </p:spPr>
      </p:pic>
      <p:sp>
        <p:nvSpPr>
          <p:cNvPr id="3" name="Retângulo: Cantos Arredondados 2">
            <a:extLst>
              <a:ext uri="{FF2B5EF4-FFF2-40B4-BE49-F238E27FC236}">
                <a16:creationId xmlns:a16="http://schemas.microsoft.com/office/drawing/2014/main" id="{4D46732E-B57D-4E62-BDDF-272A3C65F968}"/>
              </a:ext>
            </a:extLst>
          </p:cNvPr>
          <p:cNvSpPr/>
          <p:nvPr/>
        </p:nvSpPr>
        <p:spPr>
          <a:xfrm>
            <a:off x="1895475" y="1581151"/>
            <a:ext cx="8477250" cy="4000500"/>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Retângulo 4">
            <a:extLst>
              <a:ext uri="{FF2B5EF4-FFF2-40B4-BE49-F238E27FC236}">
                <a16:creationId xmlns:a16="http://schemas.microsoft.com/office/drawing/2014/main" id="{512023F2-6FB5-4F7D-9C28-9DA257F323DC}"/>
              </a:ext>
            </a:extLst>
          </p:cNvPr>
          <p:cNvSpPr/>
          <p:nvPr/>
        </p:nvSpPr>
        <p:spPr>
          <a:xfrm>
            <a:off x="2040327" y="1713422"/>
            <a:ext cx="8212347" cy="2622431"/>
          </a:xfrm>
          <a:prstGeom prst="rect">
            <a:avLst/>
          </a:prstGeom>
          <a:noFill/>
          <a:ln>
            <a:noFill/>
          </a:ln>
          <a:effectLst>
            <a:softEdge rad="0"/>
          </a:effectLst>
        </p:spPr>
        <p:style>
          <a:lnRef idx="0">
            <a:scrgbClr r="0" g="0" b="0"/>
          </a:lnRef>
          <a:fillRef idx="0">
            <a:scrgbClr r="0" g="0" b="0"/>
          </a:fillRef>
          <a:effectRef idx="0">
            <a:scrgbClr r="0" g="0" b="0"/>
          </a:effectRef>
          <a:fontRef idx="minor">
            <a:schemeClr val="lt1"/>
          </a:fontRef>
        </p:style>
        <p:txBody>
          <a:bodyPr rtlCol="0" anchor="t"/>
          <a:lstStyle/>
          <a:p>
            <a:pPr algn="ctr"/>
            <a:r>
              <a:rPr lang="pt-BR" sz="2500" b="1" dirty="0">
                <a:solidFill>
                  <a:srgbClr val="0088CB"/>
                </a:solidFill>
                <a:latin typeface="Arial Black" panose="020B0A04020102020204" pitchFamily="34" charset="0"/>
              </a:rPr>
              <a:t>Titulação de professores da Educação Básica com formação específica em nível superior</a:t>
            </a:r>
          </a:p>
          <a:p>
            <a:pPr algn="ctr"/>
            <a:r>
              <a:rPr lang="pt-BR" sz="2500" b="1" dirty="0">
                <a:solidFill>
                  <a:srgbClr val="0088CB"/>
                </a:solidFill>
                <a:latin typeface="Arial Black" panose="020B0A04020102020204" pitchFamily="34" charset="0"/>
              </a:rPr>
              <a:t>META 13 </a:t>
            </a:r>
          </a:p>
          <a:p>
            <a:pPr algn="ctr"/>
            <a:endParaRPr lang="pt-BR" sz="2500" b="1" dirty="0">
              <a:solidFill>
                <a:srgbClr val="0088CB"/>
              </a:solidFill>
              <a:latin typeface="Arial Black" panose="020B0A04020102020204" pitchFamily="34" charset="0"/>
            </a:endParaRPr>
          </a:p>
          <a:p>
            <a:pPr algn="just"/>
            <a:r>
              <a:rPr lang="pt-BR" sz="2200" dirty="0">
                <a:solidFill>
                  <a:schemeClr val="tx1"/>
                </a:solidFill>
              </a:rPr>
              <a:t>Participar, em regime de colaboração entre a União e o Estado de São Paulo, da política nacional de formação dos profissionais da educação de que tratam os incisos I, II e III do caput do art. 61, da Lei n 9394/96, </a:t>
            </a:r>
            <a:r>
              <a:rPr lang="pt-BR" sz="2200" b="1" dirty="0">
                <a:solidFill>
                  <a:schemeClr val="tx1"/>
                </a:solidFill>
              </a:rPr>
              <a:t>assegurando que todos professores e professoras da Educação Básica possuam formação específica de nível superior, obtida em curso de licenciatura na área de conhecimento em que atuam</a:t>
            </a:r>
            <a:r>
              <a:rPr lang="pt-BR" sz="2200" dirty="0">
                <a:solidFill>
                  <a:schemeClr val="tx1"/>
                </a:solidFill>
              </a:rPr>
              <a:t>.</a:t>
            </a:r>
          </a:p>
        </p:txBody>
      </p:sp>
      <p:sp>
        <p:nvSpPr>
          <p:cNvPr id="8" name="CaixaDeTexto 7">
            <a:extLst>
              <a:ext uri="{FF2B5EF4-FFF2-40B4-BE49-F238E27FC236}">
                <a16:creationId xmlns:a16="http://schemas.microsoft.com/office/drawing/2014/main" id="{63E0570F-F268-40BC-B869-6770F7D8A3D2}"/>
              </a:ext>
            </a:extLst>
          </p:cNvPr>
          <p:cNvSpPr txBox="1"/>
          <p:nvPr/>
        </p:nvSpPr>
        <p:spPr>
          <a:xfrm>
            <a:off x="4528149" y="5765229"/>
            <a:ext cx="5866385" cy="892552"/>
          </a:xfrm>
          <a:prstGeom prst="rect">
            <a:avLst/>
          </a:prstGeom>
          <a:noFill/>
        </p:spPr>
        <p:txBody>
          <a:bodyPr wrap="square" rtlCol="0">
            <a:spAutoFit/>
          </a:bodyPr>
          <a:lstStyle/>
          <a:p>
            <a:pPr algn="just"/>
            <a:r>
              <a:rPr lang="pt-BR" sz="1300" b="1" dirty="0">
                <a:solidFill>
                  <a:schemeClr val="bg1"/>
                </a:solidFill>
              </a:rPr>
              <a:t>ODS 4 – META 4.C: </a:t>
            </a:r>
            <a:r>
              <a:rPr lang="pt-BR" sz="1300" dirty="0">
                <a:solidFill>
                  <a:schemeClr val="bg1"/>
                </a:solidFill>
              </a:rPr>
              <a:t>Até 2030, assegurar que todos os professores da educação básica tenham formação específica na área de conhecimento em que atuam, promovendo a oferta de formação continuada, em regime de colaboração entre União, estados e municípios, inclusive por meio de cooperação internacional.</a:t>
            </a:r>
            <a:endParaRPr lang="pt-BR" sz="1300" dirty="0"/>
          </a:p>
        </p:txBody>
      </p:sp>
      <p:sp>
        <p:nvSpPr>
          <p:cNvPr id="7" name="Retângulo: Cantos Arredondados 6">
            <a:extLst>
              <a:ext uri="{FF2B5EF4-FFF2-40B4-BE49-F238E27FC236}">
                <a16:creationId xmlns:a16="http://schemas.microsoft.com/office/drawing/2014/main" id="{14C94180-1EB7-43CA-9B71-8DC5BC8D2326}"/>
              </a:ext>
            </a:extLst>
          </p:cNvPr>
          <p:cNvSpPr/>
          <p:nvPr/>
        </p:nvSpPr>
        <p:spPr>
          <a:xfrm>
            <a:off x="3438523" y="5699546"/>
            <a:ext cx="6924677" cy="962026"/>
          </a:xfrm>
          <a:prstGeom prst="roundRect">
            <a:avLst/>
          </a:prstGeom>
          <a:solidFill>
            <a:srgbClr val="E87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9" name="CaixaDeTexto 8">
            <a:extLst>
              <a:ext uri="{FF2B5EF4-FFF2-40B4-BE49-F238E27FC236}">
                <a16:creationId xmlns:a16="http://schemas.microsoft.com/office/drawing/2014/main" id="{63E0570F-F268-40BC-B869-6770F7D8A3D2}"/>
              </a:ext>
            </a:extLst>
          </p:cNvPr>
          <p:cNvSpPr txBox="1"/>
          <p:nvPr/>
        </p:nvSpPr>
        <p:spPr>
          <a:xfrm>
            <a:off x="4528149" y="5730725"/>
            <a:ext cx="5866385" cy="892552"/>
          </a:xfrm>
          <a:prstGeom prst="rect">
            <a:avLst/>
          </a:prstGeom>
          <a:noFill/>
        </p:spPr>
        <p:txBody>
          <a:bodyPr wrap="square" rtlCol="0">
            <a:spAutoFit/>
          </a:bodyPr>
          <a:lstStyle/>
          <a:p>
            <a:pPr algn="just"/>
            <a:r>
              <a:rPr lang="pt-BR" sz="1300" b="1" dirty="0">
                <a:solidFill>
                  <a:schemeClr val="bg1"/>
                </a:solidFill>
              </a:rPr>
              <a:t>ODS 4 – META 4.C: </a:t>
            </a:r>
            <a:r>
              <a:rPr lang="pt-BR" sz="1300" dirty="0">
                <a:solidFill>
                  <a:schemeClr val="bg1"/>
                </a:solidFill>
              </a:rPr>
              <a:t>Até 2030, assegurar que todos os professores da educação básica tenham formação específica na área de conhecimento em que atuam, promovendo a oferta de formação continuada, em regime de colaboração entre União, estados e municípios, inclusive por meio de cooperação internacional.</a:t>
            </a:r>
            <a:endParaRPr lang="pt-BR" sz="1300" dirty="0"/>
          </a:p>
        </p:txBody>
      </p:sp>
      <p:pic>
        <p:nvPicPr>
          <p:cNvPr id="10" name="Imagem 9">
            <a:extLst>
              <a:ext uri="{FF2B5EF4-FFF2-40B4-BE49-F238E27FC236}">
                <a16:creationId xmlns:a16="http://schemas.microsoft.com/office/drawing/2014/main" id="{F34BE072-BC28-4A0B-863D-FEAAD4DCEA32}"/>
              </a:ext>
            </a:extLst>
          </p:cNvPr>
          <p:cNvPicPr>
            <a:picLocks noChangeAspect="1"/>
          </p:cNvPicPr>
          <p:nvPr/>
        </p:nvPicPr>
        <p:blipFill>
          <a:blip r:embed="rId3"/>
          <a:stretch>
            <a:fillRect/>
          </a:stretch>
        </p:blipFill>
        <p:spPr>
          <a:xfrm>
            <a:off x="3566933" y="5808836"/>
            <a:ext cx="922205" cy="753255"/>
          </a:xfrm>
          <a:prstGeom prst="roundRect">
            <a:avLst/>
          </a:prstGeom>
        </p:spPr>
      </p:pic>
    </p:spTree>
    <p:extLst>
      <p:ext uri="{BB962C8B-B14F-4D97-AF65-F5344CB8AC3E}">
        <p14:creationId xmlns:p14="http://schemas.microsoft.com/office/powerpoint/2010/main" val="23835098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72B2E7F-89D1-4BC0-9739-95AE7C0462DB}"/>
              </a:ext>
            </a:extLst>
          </p:cNvPr>
          <p:cNvSpPr/>
          <p:nvPr/>
        </p:nvSpPr>
        <p:spPr>
          <a:xfrm>
            <a:off x="0" y="0"/>
            <a:ext cx="12192000" cy="854015"/>
          </a:xfrm>
          <a:prstGeom prst="rect">
            <a:avLst/>
          </a:prstGeom>
          <a:solidFill>
            <a:srgbClr val="0A1A2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500" b="1" dirty="0">
                <a:latin typeface="Arial Black" panose="020B0A04020102020204" pitchFamily="34" charset="0"/>
              </a:rPr>
              <a:t>META </a:t>
            </a:r>
            <a:r>
              <a:rPr lang="pt-BR" sz="2500" b="1" dirty="0" smtClean="0">
                <a:latin typeface="Arial Black" panose="020B0A04020102020204" pitchFamily="34" charset="0"/>
              </a:rPr>
              <a:t>13</a:t>
            </a:r>
            <a:endParaRPr lang="pt-BR" sz="2500" b="1" dirty="0">
              <a:latin typeface="Arial Black" panose="020B0A04020102020204" pitchFamily="34" charset="0"/>
            </a:endParaRPr>
          </a:p>
        </p:txBody>
      </p:sp>
      <p:sp>
        <p:nvSpPr>
          <p:cNvPr id="8" name="Retângulo: Cantos Arredondados 2">
            <a:extLst>
              <a:ext uri="{FF2B5EF4-FFF2-40B4-BE49-F238E27FC236}">
                <a16:creationId xmlns:a16="http://schemas.microsoft.com/office/drawing/2014/main" id="{4D46732E-B57D-4E62-BDDF-272A3C65F968}"/>
              </a:ext>
            </a:extLst>
          </p:cNvPr>
          <p:cNvSpPr/>
          <p:nvPr/>
        </p:nvSpPr>
        <p:spPr>
          <a:xfrm>
            <a:off x="1895475" y="1581151"/>
            <a:ext cx="8477250" cy="4000500"/>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3" name="Imagem 12">
            <a:extLst>
              <a:ext uri="{FF2B5EF4-FFF2-40B4-BE49-F238E27FC236}">
                <a16:creationId xmlns:a16="http://schemas.microsoft.com/office/drawing/2014/main" id="{7724286B-46CD-4712-8301-A08482DEC93A}"/>
              </a:ext>
            </a:extLst>
          </p:cNvPr>
          <p:cNvPicPr>
            <a:picLocks noChangeAspect="1"/>
          </p:cNvPicPr>
          <p:nvPr/>
        </p:nvPicPr>
        <p:blipFill rotWithShape="1">
          <a:blip r:embed="rId2"/>
          <a:srcRect b="8594"/>
          <a:stretch/>
        </p:blipFill>
        <p:spPr>
          <a:xfrm>
            <a:off x="2093343" y="1732001"/>
            <a:ext cx="707007" cy="697944"/>
          </a:xfrm>
          <a:prstGeom prst="flowChartConnector">
            <a:avLst/>
          </a:prstGeom>
        </p:spPr>
      </p:pic>
      <p:sp>
        <p:nvSpPr>
          <p:cNvPr id="14" name="Retângulo 13">
            <a:extLst>
              <a:ext uri="{FF2B5EF4-FFF2-40B4-BE49-F238E27FC236}">
                <a16:creationId xmlns:a16="http://schemas.microsoft.com/office/drawing/2014/main" id="{512023F2-6FB5-4F7D-9C28-9DA257F323DC}"/>
              </a:ext>
            </a:extLst>
          </p:cNvPr>
          <p:cNvSpPr/>
          <p:nvPr/>
        </p:nvSpPr>
        <p:spPr>
          <a:xfrm>
            <a:off x="2259106" y="1713422"/>
            <a:ext cx="7732060" cy="2622431"/>
          </a:xfrm>
          <a:prstGeom prst="rect">
            <a:avLst/>
          </a:prstGeom>
          <a:noFill/>
          <a:ln>
            <a:noFill/>
          </a:ln>
          <a:effectLst>
            <a:softEdge rad="0"/>
          </a:effectLst>
        </p:spPr>
        <p:style>
          <a:lnRef idx="0">
            <a:scrgbClr r="0" g="0" b="0"/>
          </a:lnRef>
          <a:fillRef idx="0">
            <a:scrgbClr r="0" g="0" b="0"/>
          </a:fillRef>
          <a:effectRef idx="0">
            <a:scrgbClr r="0" g="0" b="0"/>
          </a:effectRef>
          <a:fontRef idx="minor">
            <a:schemeClr val="lt1"/>
          </a:fontRef>
        </p:style>
        <p:txBody>
          <a:bodyPr rtlCol="0" anchor="t"/>
          <a:lstStyle/>
          <a:p>
            <a:pPr algn="ctr"/>
            <a:r>
              <a:rPr lang="pt-BR" sz="2500" b="1" dirty="0">
                <a:solidFill>
                  <a:srgbClr val="0088CB"/>
                </a:solidFill>
                <a:latin typeface="Arial Black" panose="020B0A04020102020204" pitchFamily="34" charset="0"/>
              </a:rPr>
              <a:t>Categorias do Censo Escolar</a:t>
            </a:r>
          </a:p>
          <a:p>
            <a:pPr algn="ctr"/>
            <a:r>
              <a:rPr lang="pt-BR" sz="2000" b="1" dirty="0">
                <a:solidFill>
                  <a:srgbClr val="0088CB"/>
                </a:solidFill>
                <a:latin typeface="Arial Black" panose="020B0A04020102020204" pitchFamily="34" charset="0"/>
              </a:rPr>
              <a:t>Docentes: Escolaridade e Formação Acadêmica </a:t>
            </a:r>
          </a:p>
          <a:p>
            <a:pPr algn="ctr"/>
            <a:endParaRPr lang="pt-BR" sz="2500" b="1" dirty="0">
              <a:solidFill>
                <a:srgbClr val="0088CB"/>
              </a:solidFill>
              <a:latin typeface="Arial Black" panose="020B0A04020102020204" pitchFamily="34" charset="0"/>
            </a:endParaRPr>
          </a:p>
          <a:p>
            <a:pPr marL="342900" indent="-342900" algn="just">
              <a:buFont typeface="Arial" panose="020B0604020202020204" pitchFamily="34" charset="0"/>
              <a:buChar char="•"/>
            </a:pPr>
            <a:r>
              <a:rPr lang="pt-BR" sz="2200" dirty="0">
                <a:solidFill>
                  <a:schemeClr val="tx1"/>
                </a:solidFill>
              </a:rPr>
              <a:t>Fundamental</a:t>
            </a:r>
          </a:p>
          <a:p>
            <a:pPr marL="342900" indent="-342900" algn="just">
              <a:buFont typeface="Arial" panose="020B0604020202020204" pitchFamily="34" charset="0"/>
              <a:buChar char="•"/>
            </a:pPr>
            <a:r>
              <a:rPr lang="pt-BR" sz="2200" dirty="0">
                <a:solidFill>
                  <a:schemeClr val="tx1"/>
                </a:solidFill>
              </a:rPr>
              <a:t>Ensino Médio</a:t>
            </a:r>
          </a:p>
          <a:p>
            <a:pPr marL="342900" indent="-342900" algn="just">
              <a:buFont typeface="Arial" panose="020B0604020202020204" pitchFamily="34" charset="0"/>
              <a:buChar char="•"/>
            </a:pPr>
            <a:r>
              <a:rPr lang="pt-BR" sz="2200" dirty="0">
                <a:solidFill>
                  <a:schemeClr val="tx1"/>
                </a:solidFill>
              </a:rPr>
              <a:t>Graduação com Licenciatura</a:t>
            </a:r>
          </a:p>
          <a:p>
            <a:pPr marL="342900" indent="-342900" algn="just">
              <a:buFont typeface="Arial" panose="020B0604020202020204" pitchFamily="34" charset="0"/>
              <a:buChar char="•"/>
            </a:pPr>
            <a:r>
              <a:rPr lang="pt-BR" sz="2200" dirty="0">
                <a:solidFill>
                  <a:schemeClr val="tx1"/>
                </a:solidFill>
              </a:rPr>
              <a:t>Graduação sem Licenciatura</a:t>
            </a:r>
          </a:p>
          <a:p>
            <a:pPr marL="342900" indent="-342900" algn="just">
              <a:buFont typeface="Arial" panose="020B0604020202020204" pitchFamily="34" charset="0"/>
              <a:buChar char="•"/>
            </a:pPr>
            <a:r>
              <a:rPr lang="pt-BR" sz="2200" dirty="0">
                <a:solidFill>
                  <a:schemeClr val="tx1"/>
                </a:solidFill>
              </a:rPr>
              <a:t>Pós-Graduação – Especialização</a:t>
            </a:r>
          </a:p>
          <a:p>
            <a:pPr marL="342900" indent="-342900" algn="just">
              <a:buFont typeface="Arial" panose="020B0604020202020204" pitchFamily="34" charset="0"/>
              <a:buChar char="•"/>
            </a:pPr>
            <a:r>
              <a:rPr lang="pt-BR" sz="2200" dirty="0">
                <a:solidFill>
                  <a:schemeClr val="tx1"/>
                </a:solidFill>
              </a:rPr>
              <a:t>Pós-Graduação – Mestrado</a:t>
            </a:r>
          </a:p>
          <a:p>
            <a:pPr marL="342900" indent="-342900" algn="just">
              <a:buFont typeface="Arial" panose="020B0604020202020204" pitchFamily="34" charset="0"/>
              <a:buChar char="•"/>
            </a:pPr>
            <a:r>
              <a:rPr lang="pt-BR" sz="2200" dirty="0">
                <a:solidFill>
                  <a:schemeClr val="tx1"/>
                </a:solidFill>
              </a:rPr>
              <a:t>Pós-Graduação – Doutorado </a:t>
            </a:r>
          </a:p>
          <a:p>
            <a:pPr marL="342900" indent="-342900" algn="just">
              <a:buFont typeface="Arial" panose="020B0604020202020204" pitchFamily="34" charset="0"/>
              <a:buChar char="•"/>
            </a:pPr>
            <a:endParaRPr lang="pt-BR" sz="2200" dirty="0">
              <a:solidFill>
                <a:schemeClr val="tx1"/>
              </a:solidFill>
            </a:endParaRPr>
          </a:p>
        </p:txBody>
      </p:sp>
    </p:spTree>
    <p:extLst>
      <p:ext uri="{BB962C8B-B14F-4D97-AF65-F5344CB8AC3E}">
        <p14:creationId xmlns:p14="http://schemas.microsoft.com/office/powerpoint/2010/main" val="33091499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72B2E7F-89D1-4BC0-9739-95AE7C0462DB}"/>
              </a:ext>
            </a:extLst>
          </p:cNvPr>
          <p:cNvSpPr/>
          <p:nvPr/>
        </p:nvSpPr>
        <p:spPr>
          <a:xfrm>
            <a:off x="0" y="0"/>
            <a:ext cx="12192000" cy="854015"/>
          </a:xfrm>
          <a:prstGeom prst="rect">
            <a:avLst/>
          </a:prstGeom>
          <a:solidFill>
            <a:srgbClr val="0A1A2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pt-BR" sz="2500" b="1" dirty="0">
                <a:latin typeface="Arial Black" panose="020B0A04020102020204" pitchFamily="34" charset="0"/>
              </a:rPr>
              <a:t>META 13  </a:t>
            </a:r>
          </a:p>
          <a:p>
            <a:pPr algn="ctr"/>
            <a:r>
              <a:rPr lang="pt-BR" sz="2400" b="1" dirty="0">
                <a:latin typeface="Arial Black" panose="020B0A04020102020204" pitchFamily="34" charset="0"/>
              </a:rPr>
              <a:t>INDICADOR 13A</a:t>
            </a:r>
          </a:p>
        </p:txBody>
      </p:sp>
      <p:sp>
        <p:nvSpPr>
          <p:cNvPr id="10" name="Retângulo: Cantos Arredondados 9">
            <a:extLst>
              <a:ext uri="{FF2B5EF4-FFF2-40B4-BE49-F238E27FC236}">
                <a16:creationId xmlns:a16="http://schemas.microsoft.com/office/drawing/2014/main" id="{80B7441F-F74F-4A48-8F77-F676F3E18493}"/>
              </a:ext>
            </a:extLst>
          </p:cNvPr>
          <p:cNvSpPr/>
          <p:nvPr/>
        </p:nvSpPr>
        <p:spPr>
          <a:xfrm>
            <a:off x="336430" y="999223"/>
            <a:ext cx="11533517" cy="5451898"/>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aphicFrame>
        <p:nvGraphicFramePr>
          <p:cNvPr id="11" name="Tabela 10">
            <a:extLst>
              <a:ext uri="{FF2B5EF4-FFF2-40B4-BE49-F238E27FC236}">
                <a16:creationId xmlns:a16="http://schemas.microsoft.com/office/drawing/2014/main" id="{7D5FE4D2-E89A-49C3-9B4B-8FDEB9E6EFDB}"/>
              </a:ext>
            </a:extLst>
          </p:cNvPr>
          <p:cNvGraphicFramePr>
            <a:graphicFrameLocks noGrp="1"/>
          </p:cNvGraphicFramePr>
          <p:nvPr>
            <p:extLst/>
          </p:nvPr>
        </p:nvGraphicFramePr>
        <p:xfrm>
          <a:off x="1047750" y="1266823"/>
          <a:ext cx="10077451" cy="1300108"/>
        </p:xfrm>
        <a:graphic>
          <a:graphicData uri="http://schemas.openxmlformats.org/drawingml/2006/table">
            <a:tbl>
              <a:tblPr firstRow="1" firstCol="1" bandRow="1"/>
              <a:tblGrid>
                <a:gridCol w="2917543">
                  <a:extLst>
                    <a:ext uri="{9D8B030D-6E8A-4147-A177-3AD203B41FA5}">
                      <a16:colId xmlns:a16="http://schemas.microsoft.com/office/drawing/2014/main" val="3314853363"/>
                    </a:ext>
                  </a:extLst>
                </a:gridCol>
                <a:gridCol w="1735734">
                  <a:extLst>
                    <a:ext uri="{9D8B030D-6E8A-4147-A177-3AD203B41FA5}">
                      <a16:colId xmlns:a16="http://schemas.microsoft.com/office/drawing/2014/main" val="1356359943"/>
                    </a:ext>
                  </a:extLst>
                </a:gridCol>
                <a:gridCol w="1824494">
                  <a:extLst>
                    <a:ext uri="{9D8B030D-6E8A-4147-A177-3AD203B41FA5}">
                      <a16:colId xmlns:a16="http://schemas.microsoft.com/office/drawing/2014/main" val="4162932627"/>
                    </a:ext>
                  </a:extLst>
                </a:gridCol>
                <a:gridCol w="3599680">
                  <a:extLst>
                    <a:ext uri="{9D8B030D-6E8A-4147-A177-3AD203B41FA5}">
                      <a16:colId xmlns:a16="http://schemas.microsoft.com/office/drawing/2014/main" val="59509493"/>
                    </a:ext>
                  </a:extLst>
                </a:gridCol>
              </a:tblGrid>
              <a:tr h="468758">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INDICADOR 13 A</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gridSpan="3">
                  <a:txBody>
                    <a:bodyPr/>
                    <a:lstStyle/>
                    <a:p>
                      <a:pPr algn="just">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PROPORÇÃO DE DOCÊNCIAS DA </a:t>
                      </a:r>
                      <a:r>
                        <a:rPr lang="pt-BR" sz="1100" b="1"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rPr>
                        <a:t>EDUCAÇÃO INFANTIL </a:t>
                      </a: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COM PROFESSORES CUJA FORMAÇÃO SUPERIOR ESTÁ ADEQUADA À ÁREA DE CONHECIMENTO QUE LECIONAM.</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716362539"/>
                  </a:ext>
                </a:extLst>
              </a:tr>
              <a:tr h="362592">
                <a:tc>
                  <a:txBody>
                    <a:bodyPr/>
                    <a:lstStyle/>
                    <a:p>
                      <a:pPr algn="ct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PREVISTA PARA O PERÍODO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ALCANÇADA NO PERÍODO</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pt-BR"/>
                    </a:p>
                  </a:txBody>
                  <a:tcPr/>
                </a:tc>
                <a:tc>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FONTE DO INDICADOR</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81495860"/>
                  </a:ext>
                </a:extLst>
              </a:tr>
              <a:tr h="468758">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100,00% </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Dado oficial</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77,0 %</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Adequação da Formação Docente (INEP - CENSO ESCOLAR 2020)</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52647411"/>
                  </a:ext>
                </a:extLst>
              </a:tr>
            </a:tbl>
          </a:graphicData>
        </a:graphic>
      </p:graphicFrame>
      <p:graphicFrame>
        <p:nvGraphicFramePr>
          <p:cNvPr id="8" name="Chart 51" title="Gráfico"/>
          <p:cNvGraphicFramePr>
            <a:graphicFrameLocks/>
          </p:cNvGraphicFramePr>
          <p:nvPr/>
        </p:nvGraphicFramePr>
        <p:xfrm>
          <a:off x="3228975" y="2716471"/>
          <a:ext cx="5715000" cy="3533775"/>
        </p:xfrm>
        <a:graphic>
          <a:graphicData uri="http://schemas.openxmlformats.org/drawingml/2006/chart">
            <c:chart xmlns:c="http://schemas.openxmlformats.org/drawingml/2006/chart" xmlns:r="http://schemas.openxmlformats.org/officeDocument/2006/relationships" r:id="rId2"/>
          </a:graphicData>
        </a:graphic>
      </p:graphicFrame>
      <p:sp>
        <p:nvSpPr>
          <p:cNvPr id="9" name="CaixaDeTexto 8">
            <a:extLst>
              <a:ext uri="{FF2B5EF4-FFF2-40B4-BE49-F238E27FC236}">
                <a16:creationId xmlns:a16="http://schemas.microsoft.com/office/drawing/2014/main" id="{5AD18327-43C8-4F63-B5E4-E77DC8E8CE11}"/>
              </a:ext>
            </a:extLst>
          </p:cNvPr>
          <p:cNvSpPr txBox="1"/>
          <p:nvPr/>
        </p:nvSpPr>
        <p:spPr>
          <a:xfrm>
            <a:off x="9940834" y="99528"/>
            <a:ext cx="2390503" cy="646331"/>
          </a:xfrm>
          <a:prstGeom prst="rect">
            <a:avLst/>
          </a:prstGeom>
          <a:noFill/>
        </p:spPr>
        <p:txBody>
          <a:bodyPr wrap="square" rtlCol="0">
            <a:spAutoFit/>
          </a:bodyPr>
          <a:lstStyle/>
          <a:p>
            <a:pPr algn="ctr"/>
            <a:r>
              <a:rPr lang="pt-BR" i="1" dirty="0">
                <a:solidFill>
                  <a:schemeClr val="bg1"/>
                </a:solidFill>
              </a:rPr>
              <a:t>PME </a:t>
            </a:r>
          </a:p>
          <a:p>
            <a:pPr algn="ctr"/>
            <a:r>
              <a:rPr lang="pt-BR" i="1" dirty="0">
                <a:solidFill>
                  <a:schemeClr val="bg1"/>
                </a:solidFill>
              </a:rPr>
              <a:t>2019-2020</a:t>
            </a:r>
          </a:p>
        </p:txBody>
      </p:sp>
      <p:pic>
        <p:nvPicPr>
          <p:cNvPr id="3" name="Imagem 2">
            <a:extLst>
              <a:ext uri="{FF2B5EF4-FFF2-40B4-BE49-F238E27FC236}">
                <a16:creationId xmlns:a16="http://schemas.microsoft.com/office/drawing/2014/main" id="{D44C020F-B606-446D-A820-AD53328B099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17153" t="254" r="17154" b="-254"/>
          <a:stretch/>
        </p:blipFill>
        <p:spPr>
          <a:xfrm>
            <a:off x="275770" y="130628"/>
            <a:ext cx="1074463" cy="1090386"/>
          </a:xfrm>
          <a:prstGeom prst="flowChartConnector">
            <a:avLst/>
          </a:prstGeom>
        </p:spPr>
      </p:pic>
    </p:spTree>
    <p:extLst>
      <p:ext uri="{BB962C8B-B14F-4D97-AF65-F5344CB8AC3E}">
        <p14:creationId xmlns:p14="http://schemas.microsoft.com/office/powerpoint/2010/main" val="4986382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72B2E7F-89D1-4BC0-9739-95AE7C0462DB}"/>
              </a:ext>
            </a:extLst>
          </p:cNvPr>
          <p:cNvSpPr/>
          <p:nvPr/>
        </p:nvSpPr>
        <p:spPr>
          <a:xfrm>
            <a:off x="0" y="0"/>
            <a:ext cx="12192000" cy="854015"/>
          </a:xfrm>
          <a:prstGeom prst="rect">
            <a:avLst/>
          </a:prstGeom>
          <a:solidFill>
            <a:srgbClr val="0A1A2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pt-BR" sz="2500" b="1" dirty="0">
                <a:latin typeface="Arial Black" panose="020B0A04020102020204" pitchFamily="34" charset="0"/>
              </a:rPr>
              <a:t>META 13  </a:t>
            </a:r>
          </a:p>
          <a:p>
            <a:pPr algn="ctr"/>
            <a:r>
              <a:rPr lang="pt-BR" sz="2400" b="1" dirty="0">
                <a:latin typeface="Arial Black" panose="020B0A04020102020204" pitchFamily="34" charset="0"/>
              </a:rPr>
              <a:t>INDICADOR 13B</a:t>
            </a:r>
          </a:p>
        </p:txBody>
      </p:sp>
      <p:sp>
        <p:nvSpPr>
          <p:cNvPr id="10" name="Retângulo: Cantos Arredondados 9">
            <a:extLst>
              <a:ext uri="{FF2B5EF4-FFF2-40B4-BE49-F238E27FC236}">
                <a16:creationId xmlns:a16="http://schemas.microsoft.com/office/drawing/2014/main" id="{80B7441F-F74F-4A48-8F77-F676F3E18493}"/>
              </a:ext>
            </a:extLst>
          </p:cNvPr>
          <p:cNvSpPr/>
          <p:nvPr/>
        </p:nvSpPr>
        <p:spPr>
          <a:xfrm>
            <a:off x="336430" y="999223"/>
            <a:ext cx="11533517" cy="5451898"/>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aphicFrame>
        <p:nvGraphicFramePr>
          <p:cNvPr id="12" name="Tabela 11">
            <a:extLst>
              <a:ext uri="{FF2B5EF4-FFF2-40B4-BE49-F238E27FC236}">
                <a16:creationId xmlns:a16="http://schemas.microsoft.com/office/drawing/2014/main" id="{2F23B160-42D1-47CB-B941-24E686A61FA6}"/>
              </a:ext>
            </a:extLst>
          </p:cNvPr>
          <p:cNvGraphicFramePr>
            <a:graphicFrameLocks noGrp="1"/>
          </p:cNvGraphicFramePr>
          <p:nvPr>
            <p:extLst/>
          </p:nvPr>
        </p:nvGraphicFramePr>
        <p:xfrm>
          <a:off x="1057275" y="1212979"/>
          <a:ext cx="10077450" cy="1309885"/>
        </p:xfrm>
        <a:graphic>
          <a:graphicData uri="http://schemas.openxmlformats.org/drawingml/2006/table">
            <a:tbl>
              <a:tblPr firstRow="1" firstCol="1" bandRow="1"/>
              <a:tblGrid>
                <a:gridCol w="2933942">
                  <a:extLst>
                    <a:ext uri="{9D8B030D-6E8A-4147-A177-3AD203B41FA5}">
                      <a16:colId xmlns:a16="http://schemas.microsoft.com/office/drawing/2014/main" val="1113973129"/>
                    </a:ext>
                  </a:extLst>
                </a:gridCol>
                <a:gridCol w="1755077">
                  <a:extLst>
                    <a:ext uri="{9D8B030D-6E8A-4147-A177-3AD203B41FA5}">
                      <a16:colId xmlns:a16="http://schemas.microsoft.com/office/drawing/2014/main" val="3389692798"/>
                    </a:ext>
                  </a:extLst>
                </a:gridCol>
                <a:gridCol w="1797052">
                  <a:extLst>
                    <a:ext uri="{9D8B030D-6E8A-4147-A177-3AD203B41FA5}">
                      <a16:colId xmlns:a16="http://schemas.microsoft.com/office/drawing/2014/main" val="4275198535"/>
                    </a:ext>
                  </a:extLst>
                </a:gridCol>
                <a:gridCol w="3591379">
                  <a:extLst>
                    <a:ext uri="{9D8B030D-6E8A-4147-A177-3AD203B41FA5}">
                      <a16:colId xmlns:a16="http://schemas.microsoft.com/office/drawing/2014/main" val="3200481223"/>
                    </a:ext>
                  </a:extLst>
                </a:gridCol>
              </a:tblGrid>
              <a:tr h="495502">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INDICADOR 13 B</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gridSpan="3">
                  <a:txBody>
                    <a:bodyPr/>
                    <a:lstStyle/>
                    <a:p>
                      <a:pPr algn="just">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PROPORÇÃO DE DOCÊNCIAS DOS </a:t>
                      </a:r>
                      <a:r>
                        <a:rPr lang="pt-BR" sz="1100" b="1"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rPr>
                        <a:t>ANOS INICIAIS DO ENSINO FUNDAMENTAL </a:t>
                      </a: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COM PROFESSORES CUJA FORMAÇÃO SUPERIOR ESTÁ ADEQUADA À ÁREA DE CONHECIMENTO QUE LECIONAM.</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632259983"/>
                  </a:ext>
                </a:extLst>
              </a:tr>
              <a:tr h="318881">
                <a:tc>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PREVISTA PARA O PERÍODO</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ALCANÇADA NO PERÍODO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pt-BR"/>
                    </a:p>
                  </a:txBody>
                  <a:tcPr/>
                </a:tc>
                <a:tc>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FONTE DO INDICADOR</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20018974"/>
                  </a:ext>
                </a:extLst>
              </a:tr>
              <a:tr h="495502">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100,00% </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Dado oficial</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86 %</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Adequação da Formação Docente (INEP - CENSO ESCOLAR 2020)</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33264549"/>
                  </a:ext>
                </a:extLst>
              </a:tr>
            </a:tbl>
          </a:graphicData>
        </a:graphic>
      </p:graphicFrame>
      <p:graphicFrame>
        <p:nvGraphicFramePr>
          <p:cNvPr id="13" name="Chart 51" title="Gráfico"/>
          <p:cNvGraphicFramePr>
            <a:graphicFrameLocks/>
          </p:cNvGraphicFramePr>
          <p:nvPr/>
        </p:nvGraphicFramePr>
        <p:xfrm>
          <a:off x="3238500" y="2549132"/>
          <a:ext cx="5715000" cy="3533775"/>
        </p:xfrm>
        <a:graphic>
          <a:graphicData uri="http://schemas.openxmlformats.org/drawingml/2006/chart">
            <c:chart xmlns:c="http://schemas.openxmlformats.org/drawingml/2006/chart" xmlns:r="http://schemas.openxmlformats.org/officeDocument/2006/relationships" r:id="rId2"/>
          </a:graphicData>
        </a:graphic>
      </p:graphicFrame>
      <p:sp>
        <p:nvSpPr>
          <p:cNvPr id="8" name="CaixaDeTexto 7">
            <a:extLst>
              <a:ext uri="{FF2B5EF4-FFF2-40B4-BE49-F238E27FC236}">
                <a16:creationId xmlns:a16="http://schemas.microsoft.com/office/drawing/2014/main" id="{C4A30E4B-40E6-4C8E-AB39-D14E52F44B29}"/>
              </a:ext>
            </a:extLst>
          </p:cNvPr>
          <p:cNvSpPr txBox="1"/>
          <p:nvPr/>
        </p:nvSpPr>
        <p:spPr>
          <a:xfrm>
            <a:off x="9940834" y="99528"/>
            <a:ext cx="2390503" cy="646331"/>
          </a:xfrm>
          <a:prstGeom prst="rect">
            <a:avLst/>
          </a:prstGeom>
          <a:noFill/>
        </p:spPr>
        <p:txBody>
          <a:bodyPr wrap="square" rtlCol="0">
            <a:spAutoFit/>
          </a:bodyPr>
          <a:lstStyle/>
          <a:p>
            <a:pPr algn="ctr"/>
            <a:r>
              <a:rPr lang="pt-BR" i="1" dirty="0">
                <a:solidFill>
                  <a:schemeClr val="bg1"/>
                </a:solidFill>
              </a:rPr>
              <a:t>PME </a:t>
            </a:r>
          </a:p>
          <a:p>
            <a:pPr algn="ctr"/>
            <a:r>
              <a:rPr lang="pt-BR" i="1" dirty="0">
                <a:solidFill>
                  <a:schemeClr val="bg1"/>
                </a:solidFill>
              </a:rPr>
              <a:t>2019-2020</a:t>
            </a:r>
          </a:p>
        </p:txBody>
      </p:sp>
      <p:pic>
        <p:nvPicPr>
          <p:cNvPr id="9" name="Imagem 8">
            <a:extLst>
              <a:ext uri="{FF2B5EF4-FFF2-40B4-BE49-F238E27FC236}">
                <a16:creationId xmlns:a16="http://schemas.microsoft.com/office/drawing/2014/main" id="{8FF8935A-92A3-40CE-A6AC-9DC762A02F5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17153" t="254" r="17154" b="-254"/>
          <a:stretch/>
        </p:blipFill>
        <p:spPr>
          <a:xfrm>
            <a:off x="275770" y="130628"/>
            <a:ext cx="1074463" cy="1090386"/>
          </a:xfrm>
          <a:prstGeom prst="flowChartConnector">
            <a:avLst/>
          </a:prstGeom>
        </p:spPr>
      </p:pic>
    </p:spTree>
    <p:extLst>
      <p:ext uri="{BB962C8B-B14F-4D97-AF65-F5344CB8AC3E}">
        <p14:creationId xmlns:p14="http://schemas.microsoft.com/office/powerpoint/2010/main" val="37339246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72B2E7F-89D1-4BC0-9739-95AE7C0462DB}"/>
              </a:ext>
            </a:extLst>
          </p:cNvPr>
          <p:cNvSpPr/>
          <p:nvPr/>
        </p:nvSpPr>
        <p:spPr>
          <a:xfrm>
            <a:off x="0" y="1"/>
            <a:ext cx="12192000" cy="571499"/>
          </a:xfrm>
          <a:prstGeom prst="rect">
            <a:avLst/>
          </a:prstGeom>
          <a:solidFill>
            <a:srgbClr val="0A1A21"/>
          </a:solidFill>
          <a:ln>
            <a:solidFill>
              <a:srgbClr val="F292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5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2. HISTÓRICO </a:t>
            </a:r>
          </a:p>
        </p:txBody>
      </p:sp>
      <p:grpSp>
        <p:nvGrpSpPr>
          <p:cNvPr id="57" name="Agrupar 56">
            <a:extLst>
              <a:ext uri="{FF2B5EF4-FFF2-40B4-BE49-F238E27FC236}">
                <a16:creationId xmlns:a16="http://schemas.microsoft.com/office/drawing/2014/main" id="{D2671026-D055-4D34-AC45-7D7ABA97F048}"/>
              </a:ext>
            </a:extLst>
          </p:cNvPr>
          <p:cNvGrpSpPr/>
          <p:nvPr/>
        </p:nvGrpSpPr>
        <p:grpSpPr>
          <a:xfrm>
            <a:off x="695325" y="1181100"/>
            <a:ext cx="1676400" cy="2990850"/>
            <a:chOff x="333375" y="438150"/>
            <a:chExt cx="1676400" cy="2990850"/>
          </a:xfrm>
        </p:grpSpPr>
        <p:sp>
          <p:nvSpPr>
            <p:cNvPr id="2" name="Retângulo 1">
              <a:extLst>
                <a:ext uri="{FF2B5EF4-FFF2-40B4-BE49-F238E27FC236}">
                  <a16:creationId xmlns:a16="http://schemas.microsoft.com/office/drawing/2014/main" id="{A9D7F6AD-B7E0-46AB-B8F0-ECC43B2A8E4E}"/>
                </a:ext>
              </a:extLst>
            </p:cNvPr>
            <p:cNvSpPr/>
            <p:nvPr/>
          </p:nvSpPr>
          <p:spPr>
            <a:xfrm>
              <a:off x="333375" y="2695575"/>
              <a:ext cx="1676400" cy="733425"/>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pt-BR" sz="1800" b="1" i="0" u="none" strike="noStrike" kern="1200" cap="none" spc="0" normalizeH="0" baseline="0" noProof="0" dirty="0">
                  <a:ln>
                    <a:noFill/>
                  </a:ln>
                  <a:solidFill>
                    <a:schemeClr val="bg1"/>
                  </a:solidFill>
                  <a:effectLst/>
                  <a:uLnTx/>
                  <a:uFillTx/>
                  <a:latin typeface="Calibri" panose="020F0502020204030204"/>
                  <a:ea typeface="+mn-ea"/>
                  <a:cs typeface="+mn-cs"/>
                </a:rPr>
                <a:t>25/06/2014</a:t>
              </a:r>
              <a:endParaRPr lang="pt-BR" dirty="0">
                <a:solidFill>
                  <a:schemeClr val="bg1"/>
                </a:solidFill>
              </a:endParaRPr>
            </a:p>
          </p:txBody>
        </p:sp>
        <p:cxnSp>
          <p:nvCxnSpPr>
            <p:cNvPr id="55" name="Conector reto 54">
              <a:extLst>
                <a:ext uri="{FF2B5EF4-FFF2-40B4-BE49-F238E27FC236}">
                  <a16:creationId xmlns:a16="http://schemas.microsoft.com/office/drawing/2014/main" id="{318A40D3-A3B9-4368-827D-44C6A3F39084}"/>
                </a:ext>
              </a:extLst>
            </p:cNvPr>
            <p:cNvCxnSpPr>
              <a:cxnSpLocks/>
              <a:endCxn id="2" idx="0"/>
            </p:cNvCxnSpPr>
            <p:nvPr/>
          </p:nvCxnSpPr>
          <p:spPr>
            <a:xfrm>
              <a:off x="1171575" y="2000250"/>
              <a:ext cx="0" cy="695325"/>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6" name="Fluxograma: Conector 55">
              <a:extLst>
                <a:ext uri="{FF2B5EF4-FFF2-40B4-BE49-F238E27FC236}">
                  <a16:creationId xmlns:a16="http://schemas.microsoft.com/office/drawing/2014/main" id="{328047F1-3644-4D68-B292-155FEA4098B4}"/>
                </a:ext>
              </a:extLst>
            </p:cNvPr>
            <p:cNvSpPr/>
            <p:nvPr/>
          </p:nvSpPr>
          <p:spPr>
            <a:xfrm>
              <a:off x="400050" y="438150"/>
              <a:ext cx="1548000" cy="1548000"/>
            </a:xfrm>
            <a:prstGeom prst="flowChartConnector">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60" name="CaixaDeTexto 59">
            <a:extLst>
              <a:ext uri="{FF2B5EF4-FFF2-40B4-BE49-F238E27FC236}">
                <a16:creationId xmlns:a16="http://schemas.microsoft.com/office/drawing/2014/main" id="{A7F6E589-41C3-4CD7-926F-059285A71C1E}"/>
              </a:ext>
            </a:extLst>
          </p:cNvPr>
          <p:cNvSpPr txBox="1"/>
          <p:nvPr/>
        </p:nvSpPr>
        <p:spPr>
          <a:xfrm>
            <a:off x="381000" y="4210050"/>
            <a:ext cx="1828800" cy="784830"/>
          </a:xfrm>
          <a:prstGeom prst="rect">
            <a:avLst/>
          </a:prstGeom>
          <a:noFill/>
        </p:spPr>
        <p:txBody>
          <a:bodyPr wrap="square" rtlCol="0">
            <a:spAutoFit/>
          </a:bodyPr>
          <a:lstStyle/>
          <a:p>
            <a:pPr algn="ctr"/>
            <a:r>
              <a:rPr kumimoji="0" lang="pt-BR" sz="1500" b="1" i="0" u="none" strike="noStrike" kern="1200" cap="none" spc="0" normalizeH="0" baseline="0" noProof="0" dirty="0">
                <a:ln>
                  <a:noFill/>
                </a:ln>
                <a:solidFill>
                  <a:prstClr val="black"/>
                </a:solidFill>
                <a:effectLst/>
                <a:uLnTx/>
                <a:uFillTx/>
                <a:latin typeface="Calibri" panose="020F0502020204030204"/>
                <a:ea typeface="+mn-ea"/>
                <a:cs typeface="+mn-cs"/>
              </a:rPr>
              <a:t>Aprovação PNE </a:t>
            </a:r>
          </a:p>
          <a:p>
            <a:pPr algn="ctr"/>
            <a:r>
              <a:rPr kumimoji="0" lang="pt-BR" sz="1500" i="0" u="none" strike="noStrike" kern="1200" cap="none" spc="0" normalizeH="0" baseline="0" noProof="0" dirty="0">
                <a:ln>
                  <a:noFill/>
                </a:ln>
                <a:solidFill>
                  <a:prstClr val="black"/>
                </a:solidFill>
                <a:effectLst/>
                <a:uLnTx/>
                <a:uFillTx/>
                <a:latin typeface="Calibri" panose="020F0502020204030204"/>
                <a:ea typeface="+mn-ea"/>
                <a:cs typeface="+mn-cs"/>
              </a:rPr>
              <a:t> LEI Nº 13.005/2014</a:t>
            </a:r>
          </a:p>
          <a:p>
            <a:pPr algn="ctr"/>
            <a:endParaRPr lang="pt-BR" sz="1500" dirty="0"/>
          </a:p>
        </p:txBody>
      </p:sp>
      <p:pic>
        <p:nvPicPr>
          <p:cNvPr id="61" name="Imagem 60">
            <a:extLst>
              <a:ext uri="{FF2B5EF4-FFF2-40B4-BE49-F238E27FC236}">
                <a16:creationId xmlns:a16="http://schemas.microsoft.com/office/drawing/2014/main" id="{F9825A18-A767-48C2-9B02-48B15D95D32B}"/>
              </a:ext>
            </a:extLst>
          </p:cNvPr>
          <p:cNvPicPr>
            <a:picLocks noChangeAspect="1"/>
          </p:cNvPicPr>
          <p:nvPr/>
        </p:nvPicPr>
        <p:blipFill>
          <a:blip r:embed="rId2"/>
          <a:stretch>
            <a:fillRect/>
          </a:stretch>
        </p:blipFill>
        <p:spPr>
          <a:xfrm>
            <a:off x="814388" y="1541757"/>
            <a:ext cx="1338262" cy="925218"/>
          </a:xfrm>
          <a:prstGeom prst="rect">
            <a:avLst/>
          </a:prstGeom>
        </p:spPr>
      </p:pic>
      <p:grpSp>
        <p:nvGrpSpPr>
          <p:cNvPr id="62" name="Agrupar 61">
            <a:extLst>
              <a:ext uri="{FF2B5EF4-FFF2-40B4-BE49-F238E27FC236}">
                <a16:creationId xmlns:a16="http://schemas.microsoft.com/office/drawing/2014/main" id="{9F005A56-12E5-4C72-A5A9-A984E9D94DD2}"/>
              </a:ext>
            </a:extLst>
          </p:cNvPr>
          <p:cNvGrpSpPr/>
          <p:nvPr/>
        </p:nvGrpSpPr>
        <p:grpSpPr>
          <a:xfrm>
            <a:off x="7786009" y="1181101"/>
            <a:ext cx="1847849" cy="2990850"/>
            <a:chOff x="123826" y="438150"/>
            <a:chExt cx="1847849" cy="2990850"/>
          </a:xfrm>
        </p:grpSpPr>
        <p:sp>
          <p:nvSpPr>
            <p:cNvPr id="63" name="Retângulo 62">
              <a:extLst>
                <a:ext uri="{FF2B5EF4-FFF2-40B4-BE49-F238E27FC236}">
                  <a16:creationId xmlns:a16="http://schemas.microsoft.com/office/drawing/2014/main" id="{C840CB18-850F-4268-B2AF-3E5A52AAA83C}"/>
                </a:ext>
              </a:extLst>
            </p:cNvPr>
            <p:cNvSpPr/>
            <p:nvPr/>
          </p:nvSpPr>
          <p:spPr>
            <a:xfrm>
              <a:off x="123826" y="2695575"/>
              <a:ext cx="1847849" cy="733425"/>
            </a:xfrm>
            <a:prstGeom prst="rect">
              <a:avLst/>
            </a:prstGeom>
            <a:solidFill>
              <a:srgbClr val="30A84E"/>
            </a:solidFill>
            <a:ln>
              <a:solidFill>
                <a:srgbClr val="30A8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pt-BR" sz="1800" b="1" i="0" u="none" strike="noStrike" kern="1200" cap="none" spc="0" normalizeH="0" baseline="0" noProof="0" dirty="0">
                  <a:ln>
                    <a:noFill/>
                  </a:ln>
                  <a:solidFill>
                    <a:schemeClr val="bg1"/>
                  </a:solidFill>
                  <a:effectLst/>
                  <a:uLnTx/>
                  <a:uFillTx/>
                  <a:latin typeface="Calibri" panose="020F0502020204030204"/>
                  <a:ea typeface="+mn-ea"/>
                  <a:cs typeface="+mn-cs"/>
                </a:rPr>
                <a:t>28/12/2015</a:t>
              </a:r>
              <a:endParaRPr lang="pt-BR" dirty="0">
                <a:solidFill>
                  <a:schemeClr val="bg1"/>
                </a:solidFill>
              </a:endParaRPr>
            </a:p>
          </p:txBody>
        </p:sp>
        <p:cxnSp>
          <p:nvCxnSpPr>
            <p:cNvPr id="64" name="Conector reto 63">
              <a:extLst>
                <a:ext uri="{FF2B5EF4-FFF2-40B4-BE49-F238E27FC236}">
                  <a16:creationId xmlns:a16="http://schemas.microsoft.com/office/drawing/2014/main" id="{77F460CC-51A0-4A7F-AAA4-CF5D6F35C525}"/>
                </a:ext>
              </a:extLst>
            </p:cNvPr>
            <p:cNvCxnSpPr>
              <a:cxnSpLocks/>
              <a:endCxn id="63" idx="0"/>
            </p:cNvCxnSpPr>
            <p:nvPr/>
          </p:nvCxnSpPr>
          <p:spPr>
            <a:xfrm>
              <a:off x="1047750" y="1981200"/>
              <a:ext cx="1" cy="714375"/>
            </a:xfrm>
            <a:prstGeom prst="line">
              <a:avLst/>
            </a:prstGeom>
            <a:ln w="76200">
              <a:solidFill>
                <a:srgbClr val="30A84E"/>
              </a:solidFill>
            </a:ln>
          </p:spPr>
          <p:style>
            <a:lnRef idx="1">
              <a:schemeClr val="accent1"/>
            </a:lnRef>
            <a:fillRef idx="0">
              <a:schemeClr val="accent1"/>
            </a:fillRef>
            <a:effectRef idx="0">
              <a:schemeClr val="accent1"/>
            </a:effectRef>
            <a:fontRef idx="minor">
              <a:schemeClr val="tx1"/>
            </a:fontRef>
          </p:style>
        </p:cxnSp>
        <p:sp>
          <p:nvSpPr>
            <p:cNvPr id="65" name="Fluxograma: Conector 64">
              <a:extLst>
                <a:ext uri="{FF2B5EF4-FFF2-40B4-BE49-F238E27FC236}">
                  <a16:creationId xmlns:a16="http://schemas.microsoft.com/office/drawing/2014/main" id="{1DE64AFD-2B0A-45E4-8353-DBD239EFDEC8}"/>
                </a:ext>
              </a:extLst>
            </p:cNvPr>
            <p:cNvSpPr/>
            <p:nvPr/>
          </p:nvSpPr>
          <p:spPr>
            <a:xfrm>
              <a:off x="257175" y="438150"/>
              <a:ext cx="1548000" cy="1548000"/>
            </a:xfrm>
            <a:prstGeom prst="flowChartConnector">
              <a:avLst/>
            </a:prstGeom>
            <a:solidFill>
              <a:srgbClr val="30A84E"/>
            </a:solidFill>
            <a:ln>
              <a:solidFill>
                <a:srgbClr val="30A8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66" name="CaixaDeTexto 65">
            <a:extLst>
              <a:ext uri="{FF2B5EF4-FFF2-40B4-BE49-F238E27FC236}">
                <a16:creationId xmlns:a16="http://schemas.microsoft.com/office/drawing/2014/main" id="{6E5ED576-5113-4174-9185-372E4633CCAD}"/>
              </a:ext>
            </a:extLst>
          </p:cNvPr>
          <p:cNvSpPr txBox="1"/>
          <p:nvPr/>
        </p:nvSpPr>
        <p:spPr>
          <a:xfrm>
            <a:off x="7723868" y="4162425"/>
            <a:ext cx="1952626" cy="1246495"/>
          </a:xfrm>
          <a:prstGeom prst="rect">
            <a:avLst/>
          </a:prstGeom>
          <a:noFill/>
        </p:spPr>
        <p:txBody>
          <a:bodyPr wrap="square" rtlCol="0">
            <a:spAutoFit/>
          </a:bodyPr>
          <a:lstStyle>
            <a:defPPr>
              <a:defRPr lang="pt-BR"/>
            </a:defPPr>
            <a:lvl1pPr algn="ctr">
              <a:defRPr kumimoji="0" sz="1500" b="1" i="0" u="none" strike="noStrike" cap="none" spc="0" normalizeH="0" baseline="0">
                <a:ln>
                  <a:noFill/>
                </a:ln>
                <a:solidFill>
                  <a:prstClr val="black"/>
                </a:solidFill>
                <a:effectLst/>
                <a:uLnTx/>
                <a:uFillTx/>
                <a:latin typeface="Calibri" panose="020F0502020204030204"/>
              </a:defRPr>
            </a:lvl1pPr>
          </a:lstStyle>
          <a:p>
            <a:r>
              <a:rPr lang="pt-BR" dirty="0"/>
              <a:t>CME Constitui </a:t>
            </a:r>
          </a:p>
          <a:p>
            <a:r>
              <a:rPr lang="pt-BR" dirty="0"/>
              <a:t>a Comissão Ampliada</a:t>
            </a:r>
          </a:p>
          <a:p>
            <a:r>
              <a:rPr lang="pt-BR" b="0" dirty="0"/>
              <a:t>Lei Municipal nº 6.447, art.5º </a:t>
            </a:r>
          </a:p>
          <a:p>
            <a:endParaRPr lang="pt-BR" dirty="0"/>
          </a:p>
        </p:txBody>
      </p:sp>
      <p:sp>
        <p:nvSpPr>
          <p:cNvPr id="71" name="CaixaDeTexto 70">
            <a:extLst>
              <a:ext uri="{FF2B5EF4-FFF2-40B4-BE49-F238E27FC236}">
                <a16:creationId xmlns:a16="http://schemas.microsoft.com/office/drawing/2014/main" id="{B0A88FA7-F73A-459F-80E1-79150492D284}"/>
              </a:ext>
            </a:extLst>
          </p:cNvPr>
          <p:cNvSpPr txBox="1"/>
          <p:nvPr/>
        </p:nvSpPr>
        <p:spPr>
          <a:xfrm>
            <a:off x="9543143" y="2581275"/>
            <a:ext cx="2105026" cy="1015663"/>
          </a:xfrm>
          <a:prstGeom prst="rect">
            <a:avLst/>
          </a:prstGeom>
          <a:noFill/>
        </p:spPr>
        <p:txBody>
          <a:bodyPr wrap="square" rtlCol="0">
            <a:spAutoFit/>
          </a:bodyPr>
          <a:lstStyle>
            <a:defPPr>
              <a:defRPr lang="pt-BR"/>
            </a:defPPr>
            <a:lvl1pPr algn="ctr">
              <a:defRPr kumimoji="0" sz="1500" b="1" i="0" u="none" strike="noStrike" cap="none" spc="0" normalizeH="0" baseline="0">
                <a:ln>
                  <a:noFill/>
                </a:ln>
                <a:solidFill>
                  <a:prstClr val="black"/>
                </a:solidFill>
                <a:effectLst/>
                <a:uLnTx/>
                <a:uFillTx/>
                <a:latin typeface="Calibri" panose="020F0502020204030204"/>
              </a:defRPr>
            </a:lvl1pPr>
          </a:lstStyle>
          <a:p>
            <a:r>
              <a:rPr lang="pt-BR" dirty="0"/>
              <a:t>Início dos Estudos de  Diagnóstico Da Real Situação Do Município</a:t>
            </a:r>
          </a:p>
          <a:p>
            <a:endParaRPr lang="pt-BR" dirty="0"/>
          </a:p>
        </p:txBody>
      </p:sp>
      <p:sp>
        <p:nvSpPr>
          <p:cNvPr id="72" name="CaixaDeTexto 71">
            <a:extLst>
              <a:ext uri="{FF2B5EF4-FFF2-40B4-BE49-F238E27FC236}">
                <a16:creationId xmlns:a16="http://schemas.microsoft.com/office/drawing/2014/main" id="{8EB13CDF-874C-4862-B9AA-47FD8C21756F}"/>
              </a:ext>
            </a:extLst>
          </p:cNvPr>
          <p:cNvSpPr txBox="1"/>
          <p:nvPr/>
        </p:nvSpPr>
        <p:spPr>
          <a:xfrm>
            <a:off x="2310491" y="2608489"/>
            <a:ext cx="2105026" cy="1015663"/>
          </a:xfrm>
          <a:prstGeom prst="rect">
            <a:avLst/>
          </a:prstGeom>
          <a:noFill/>
        </p:spPr>
        <p:txBody>
          <a:bodyPr wrap="square" rtlCol="0">
            <a:spAutoFit/>
          </a:bodyPr>
          <a:lstStyle>
            <a:defPPr>
              <a:defRPr lang="pt-BR"/>
            </a:defPPr>
            <a:lvl1pPr algn="ctr">
              <a:defRPr sz="1500" b="1"/>
            </a:lvl1pPr>
          </a:lstStyle>
          <a:p>
            <a:r>
              <a:rPr lang="pt-BR" dirty="0"/>
              <a:t>Debates Com A Sociedade </a:t>
            </a:r>
          </a:p>
          <a:p>
            <a:r>
              <a:rPr lang="pt-BR" dirty="0"/>
              <a:t>(Pré-conferências)</a:t>
            </a:r>
          </a:p>
          <a:p>
            <a:endParaRPr lang="pt-BR" dirty="0"/>
          </a:p>
        </p:txBody>
      </p:sp>
      <p:sp>
        <p:nvSpPr>
          <p:cNvPr id="73" name="CaixaDeTexto 72">
            <a:extLst>
              <a:ext uri="{FF2B5EF4-FFF2-40B4-BE49-F238E27FC236}">
                <a16:creationId xmlns:a16="http://schemas.microsoft.com/office/drawing/2014/main" id="{C394B0B7-3677-482D-AA66-D5DB40FBC71B}"/>
              </a:ext>
            </a:extLst>
          </p:cNvPr>
          <p:cNvSpPr txBox="1"/>
          <p:nvPr/>
        </p:nvSpPr>
        <p:spPr>
          <a:xfrm>
            <a:off x="4094389" y="4221842"/>
            <a:ext cx="2105026" cy="553998"/>
          </a:xfrm>
          <a:prstGeom prst="rect">
            <a:avLst/>
          </a:prstGeom>
          <a:noFill/>
        </p:spPr>
        <p:txBody>
          <a:bodyPr wrap="square" rtlCol="0">
            <a:spAutoFit/>
          </a:bodyPr>
          <a:lstStyle/>
          <a:p>
            <a:pPr algn="ctr"/>
            <a:r>
              <a:rPr lang="pt-BR" sz="1500" b="1" dirty="0"/>
              <a:t>Conferência Municipal De Educação</a:t>
            </a:r>
          </a:p>
        </p:txBody>
      </p:sp>
      <p:grpSp>
        <p:nvGrpSpPr>
          <p:cNvPr id="74" name="Agrupar 73">
            <a:extLst>
              <a:ext uri="{FF2B5EF4-FFF2-40B4-BE49-F238E27FC236}">
                <a16:creationId xmlns:a16="http://schemas.microsoft.com/office/drawing/2014/main" id="{8E662173-F8EA-4B54-9754-205192E0911D}"/>
              </a:ext>
            </a:extLst>
          </p:cNvPr>
          <p:cNvGrpSpPr/>
          <p:nvPr/>
        </p:nvGrpSpPr>
        <p:grpSpPr>
          <a:xfrm flipV="1">
            <a:off x="2384425" y="3430814"/>
            <a:ext cx="1885949" cy="2990850"/>
            <a:chOff x="104776" y="438150"/>
            <a:chExt cx="1885949" cy="2990850"/>
          </a:xfrm>
        </p:grpSpPr>
        <p:sp>
          <p:nvSpPr>
            <p:cNvPr id="75" name="Retângulo 74">
              <a:extLst>
                <a:ext uri="{FF2B5EF4-FFF2-40B4-BE49-F238E27FC236}">
                  <a16:creationId xmlns:a16="http://schemas.microsoft.com/office/drawing/2014/main" id="{A0128F18-DCBC-4588-A63D-F2F3CFD0D2FA}"/>
                </a:ext>
              </a:extLst>
            </p:cNvPr>
            <p:cNvSpPr/>
            <p:nvPr/>
          </p:nvSpPr>
          <p:spPr>
            <a:xfrm>
              <a:off x="104776" y="2695575"/>
              <a:ext cx="1885949" cy="73342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bg1"/>
                </a:solidFill>
              </a:endParaRPr>
            </a:p>
          </p:txBody>
        </p:sp>
        <p:cxnSp>
          <p:nvCxnSpPr>
            <p:cNvPr id="76" name="Conector reto 75">
              <a:extLst>
                <a:ext uri="{FF2B5EF4-FFF2-40B4-BE49-F238E27FC236}">
                  <a16:creationId xmlns:a16="http://schemas.microsoft.com/office/drawing/2014/main" id="{7E55013F-4F3A-40CD-B1F3-4F6342E013A4}"/>
                </a:ext>
              </a:extLst>
            </p:cNvPr>
            <p:cNvCxnSpPr>
              <a:cxnSpLocks/>
              <a:endCxn id="75" idx="0"/>
            </p:cNvCxnSpPr>
            <p:nvPr/>
          </p:nvCxnSpPr>
          <p:spPr>
            <a:xfrm>
              <a:off x="1047751" y="1981200"/>
              <a:ext cx="0" cy="71437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77" name="Fluxograma: Conector 76">
              <a:extLst>
                <a:ext uri="{FF2B5EF4-FFF2-40B4-BE49-F238E27FC236}">
                  <a16:creationId xmlns:a16="http://schemas.microsoft.com/office/drawing/2014/main" id="{FD69D195-5702-4E53-A2FD-9915A98EC9B3}"/>
                </a:ext>
              </a:extLst>
            </p:cNvPr>
            <p:cNvSpPr/>
            <p:nvPr/>
          </p:nvSpPr>
          <p:spPr>
            <a:xfrm>
              <a:off x="257175" y="438150"/>
              <a:ext cx="1548000" cy="1548000"/>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nvGrpSpPr>
          <p:cNvPr id="82" name="Agrupar 81">
            <a:extLst>
              <a:ext uri="{FF2B5EF4-FFF2-40B4-BE49-F238E27FC236}">
                <a16:creationId xmlns:a16="http://schemas.microsoft.com/office/drawing/2014/main" id="{4B49806F-E456-44AF-96E9-558C51F6DAB3}"/>
              </a:ext>
            </a:extLst>
          </p:cNvPr>
          <p:cNvGrpSpPr/>
          <p:nvPr/>
        </p:nvGrpSpPr>
        <p:grpSpPr>
          <a:xfrm flipV="1">
            <a:off x="6076040" y="3438525"/>
            <a:ext cx="1704977" cy="3000375"/>
            <a:chOff x="228597" y="438150"/>
            <a:chExt cx="1704977" cy="3000375"/>
          </a:xfrm>
        </p:grpSpPr>
        <p:sp>
          <p:nvSpPr>
            <p:cNvPr id="83" name="Retângulo 82">
              <a:extLst>
                <a:ext uri="{FF2B5EF4-FFF2-40B4-BE49-F238E27FC236}">
                  <a16:creationId xmlns:a16="http://schemas.microsoft.com/office/drawing/2014/main" id="{1540A6E9-9960-44E8-8660-11B61D9C81EE}"/>
                </a:ext>
              </a:extLst>
            </p:cNvPr>
            <p:cNvSpPr/>
            <p:nvPr/>
          </p:nvSpPr>
          <p:spPr>
            <a:xfrm rot="10800000">
              <a:off x="228597" y="2695575"/>
              <a:ext cx="1704977" cy="7429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rPr>
                <a:t>28/12/2015</a:t>
              </a:r>
            </a:p>
          </p:txBody>
        </p:sp>
        <p:cxnSp>
          <p:nvCxnSpPr>
            <p:cNvPr id="84" name="Conector reto 83">
              <a:extLst>
                <a:ext uri="{FF2B5EF4-FFF2-40B4-BE49-F238E27FC236}">
                  <a16:creationId xmlns:a16="http://schemas.microsoft.com/office/drawing/2014/main" id="{0D902887-D89F-483F-9F25-9E585BD7BB89}"/>
                </a:ext>
              </a:extLst>
            </p:cNvPr>
            <p:cNvCxnSpPr>
              <a:cxnSpLocks/>
            </p:cNvCxnSpPr>
            <p:nvPr/>
          </p:nvCxnSpPr>
          <p:spPr>
            <a:xfrm>
              <a:off x="1066800" y="1990725"/>
              <a:ext cx="14288" cy="714375"/>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85" name="Fluxograma: Conector 84">
              <a:extLst>
                <a:ext uri="{FF2B5EF4-FFF2-40B4-BE49-F238E27FC236}">
                  <a16:creationId xmlns:a16="http://schemas.microsoft.com/office/drawing/2014/main" id="{AD349F0F-CDD6-4517-BE24-CAD48A2682AA}"/>
                </a:ext>
              </a:extLst>
            </p:cNvPr>
            <p:cNvSpPr/>
            <p:nvPr/>
          </p:nvSpPr>
          <p:spPr>
            <a:xfrm>
              <a:off x="257175" y="438150"/>
              <a:ext cx="1548000" cy="1548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86" name="CaixaDeTexto 85">
            <a:extLst>
              <a:ext uri="{FF2B5EF4-FFF2-40B4-BE49-F238E27FC236}">
                <a16:creationId xmlns:a16="http://schemas.microsoft.com/office/drawing/2014/main" id="{70B6CD7C-CC6B-4D5A-A6C9-57EDF73A8E21}"/>
              </a:ext>
            </a:extLst>
          </p:cNvPr>
          <p:cNvSpPr txBox="1"/>
          <p:nvPr/>
        </p:nvSpPr>
        <p:spPr>
          <a:xfrm>
            <a:off x="6056994" y="2895600"/>
            <a:ext cx="1828800" cy="784830"/>
          </a:xfrm>
          <a:prstGeom prst="rect">
            <a:avLst/>
          </a:prstGeom>
          <a:noFill/>
        </p:spPr>
        <p:txBody>
          <a:bodyPr wrap="square" rtlCol="0">
            <a:spAutoFit/>
          </a:bodyPr>
          <a:lstStyle/>
          <a:p>
            <a:pPr algn="ctr"/>
            <a:r>
              <a:rPr kumimoji="0" lang="pt-BR" sz="1500" b="1" i="0" u="none" strike="noStrike" kern="1200" cap="none" spc="0" normalizeH="0" baseline="0" noProof="0" dirty="0">
                <a:ln>
                  <a:noFill/>
                </a:ln>
                <a:solidFill>
                  <a:prstClr val="black"/>
                </a:solidFill>
                <a:effectLst/>
                <a:uLnTx/>
                <a:uFillTx/>
                <a:latin typeface="Calibri" panose="020F0502020204030204"/>
                <a:ea typeface="+mn-ea"/>
                <a:cs typeface="+mn-cs"/>
              </a:rPr>
              <a:t>Aprovação </a:t>
            </a:r>
            <a:r>
              <a:rPr lang="pt-BR" sz="1500" b="1" dirty="0">
                <a:solidFill>
                  <a:prstClr val="black"/>
                </a:solidFill>
                <a:latin typeface="Calibri" panose="020F0502020204030204"/>
              </a:rPr>
              <a:t>d</a:t>
            </a:r>
            <a:r>
              <a:rPr kumimoji="0" lang="pt-BR" sz="1500" b="1" i="0" u="none" strike="noStrike" kern="1200" cap="none" spc="0" normalizeH="0" baseline="0" noProof="0" dirty="0">
                <a:ln>
                  <a:noFill/>
                </a:ln>
                <a:solidFill>
                  <a:prstClr val="black"/>
                </a:solidFill>
                <a:effectLst/>
                <a:uLnTx/>
                <a:uFillTx/>
                <a:latin typeface="Calibri" panose="020F0502020204030204"/>
                <a:ea typeface="+mn-ea"/>
                <a:cs typeface="+mn-cs"/>
              </a:rPr>
              <a:t>o PME</a:t>
            </a:r>
            <a:r>
              <a:rPr kumimoji="0" lang="pt-BR" sz="1500" i="0" u="none" strike="noStrike" kern="1200" cap="none" spc="0" normalizeH="0" baseline="0" noProof="0" dirty="0">
                <a:ln>
                  <a:noFill/>
                </a:ln>
                <a:solidFill>
                  <a:prstClr val="black"/>
                </a:solidFill>
                <a:effectLst/>
                <a:uLnTx/>
                <a:uFillTx/>
                <a:latin typeface="Calibri" panose="020F0502020204030204"/>
                <a:ea typeface="+mn-ea"/>
                <a:cs typeface="+mn-cs"/>
              </a:rPr>
              <a:t> LEI Nº 6.447/2015</a:t>
            </a:r>
          </a:p>
          <a:p>
            <a:pPr algn="ctr"/>
            <a:endParaRPr lang="pt-BR" sz="1500" dirty="0"/>
          </a:p>
        </p:txBody>
      </p:sp>
      <p:pic>
        <p:nvPicPr>
          <p:cNvPr id="88" name="Imagem 87">
            <a:extLst>
              <a:ext uri="{FF2B5EF4-FFF2-40B4-BE49-F238E27FC236}">
                <a16:creationId xmlns:a16="http://schemas.microsoft.com/office/drawing/2014/main" id="{652E7B07-9768-44E5-9514-A1D61E2D34DF}"/>
              </a:ext>
            </a:extLst>
          </p:cNvPr>
          <p:cNvPicPr>
            <a:picLocks noChangeAspect="1"/>
          </p:cNvPicPr>
          <p:nvPr/>
        </p:nvPicPr>
        <p:blipFill>
          <a:blip r:embed="rId3"/>
          <a:stretch>
            <a:fillRect/>
          </a:stretch>
        </p:blipFill>
        <p:spPr>
          <a:xfrm>
            <a:off x="6299971" y="5105399"/>
            <a:ext cx="1153675" cy="1190525"/>
          </a:xfrm>
          <a:prstGeom prst="rect">
            <a:avLst/>
          </a:prstGeom>
        </p:spPr>
      </p:pic>
      <p:grpSp>
        <p:nvGrpSpPr>
          <p:cNvPr id="89" name="Agrupar 88">
            <a:extLst>
              <a:ext uri="{FF2B5EF4-FFF2-40B4-BE49-F238E27FC236}">
                <a16:creationId xmlns:a16="http://schemas.microsoft.com/office/drawing/2014/main" id="{048B32AE-8C03-40D8-8E1C-91245EDB69A0}"/>
              </a:ext>
            </a:extLst>
          </p:cNvPr>
          <p:cNvGrpSpPr/>
          <p:nvPr/>
        </p:nvGrpSpPr>
        <p:grpSpPr>
          <a:xfrm flipV="1">
            <a:off x="9619341" y="3438525"/>
            <a:ext cx="1962151" cy="3000375"/>
            <a:chOff x="114298" y="438150"/>
            <a:chExt cx="1962151" cy="3000375"/>
          </a:xfrm>
        </p:grpSpPr>
        <p:sp>
          <p:nvSpPr>
            <p:cNvPr id="90" name="Retângulo 89">
              <a:extLst>
                <a:ext uri="{FF2B5EF4-FFF2-40B4-BE49-F238E27FC236}">
                  <a16:creationId xmlns:a16="http://schemas.microsoft.com/office/drawing/2014/main" id="{5D82E12B-C50A-4254-B46A-65792B4E2C97}"/>
                </a:ext>
              </a:extLst>
            </p:cNvPr>
            <p:cNvSpPr/>
            <p:nvPr/>
          </p:nvSpPr>
          <p:spPr>
            <a:xfrm rot="10800000">
              <a:off x="114298" y="2695575"/>
              <a:ext cx="1962151" cy="7429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rPr>
                <a:t>28/12/2015</a:t>
              </a:r>
            </a:p>
          </p:txBody>
        </p:sp>
        <p:cxnSp>
          <p:nvCxnSpPr>
            <p:cNvPr id="91" name="Conector reto 90">
              <a:extLst>
                <a:ext uri="{FF2B5EF4-FFF2-40B4-BE49-F238E27FC236}">
                  <a16:creationId xmlns:a16="http://schemas.microsoft.com/office/drawing/2014/main" id="{FC442A25-F6E6-419F-8A6A-21C869A7434C}"/>
                </a:ext>
              </a:extLst>
            </p:cNvPr>
            <p:cNvCxnSpPr>
              <a:cxnSpLocks/>
            </p:cNvCxnSpPr>
            <p:nvPr/>
          </p:nvCxnSpPr>
          <p:spPr>
            <a:xfrm>
              <a:off x="1066800" y="1990725"/>
              <a:ext cx="14288" cy="714375"/>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2" name="Fluxograma: Conector 91">
              <a:extLst>
                <a:ext uri="{FF2B5EF4-FFF2-40B4-BE49-F238E27FC236}">
                  <a16:creationId xmlns:a16="http://schemas.microsoft.com/office/drawing/2014/main" id="{AFAEFAE8-3FB6-4436-8B4D-5D4128CD7D56}"/>
                </a:ext>
              </a:extLst>
            </p:cNvPr>
            <p:cNvSpPr/>
            <p:nvPr/>
          </p:nvSpPr>
          <p:spPr>
            <a:xfrm>
              <a:off x="257175" y="438150"/>
              <a:ext cx="1548000" cy="1548000"/>
            </a:xfrm>
            <a:prstGeom prst="flowChartConnector">
              <a:avLst/>
            </a:prstGeom>
            <a:solidFill>
              <a:schemeClr val="accent2"/>
            </a:solidFill>
            <a:ln>
              <a:solidFill>
                <a:srgbClr val="F292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nvGrpSpPr>
          <p:cNvPr id="93" name="Agrupar 92">
            <a:extLst>
              <a:ext uri="{FF2B5EF4-FFF2-40B4-BE49-F238E27FC236}">
                <a16:creationId xmlns:a16="http://schemas.microsoft.com/office/drawing/2014/main" id="{EF39D12F-3EFD-4668-A173-EFA72E49B34B}"/>
              </a:ext>
            </a:extLst>
          </p:cNvPr>
          <p:cNvGrpSpPr/>
          <p:nvPr/>
        </p:nvGrpSpPr>
        <p:grpSpPr>
          <a:xfrm>
            <a:off x="4280353" y="1164771"/>
            <a:ext cx="1790700" cy="3000375"/>
            <a:chOff x="180976" y="438150"/>
            <a:chExt cx="1790700" cy="3000375"/>
          </a:xfrm>
        </p:grpSpPr>
        <p:sp>
          <p:nvSpPr>
            <p:cNvPr id="94" name="Retângulo 93">
              <a:extLst>
                <a:ext uri="{FF2B5EF4-FFF2-40B4-BE49-F238E27FC236}">
                  <a16:creationId xmlns:a16="http://schemas.microsoft.com/office/drawing/2014/main" id="{F6A7C921-21F9-40A9-9EAF-B855443DBFF9}"/>
                </a:ext>
              </a:extLst>
            </p:cNvPr>
            <p:cNvSpPr/>
            <p:nvPr/>
          </p:nvSpPr>
          <p:spPr>
            <a:xfrm>
              <a:off x="180976" y="2705100"/>
              <a:ext cx="1790700" cy="73342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rPr>
                <a:t>17/10/2015</a:t>
              </a:r>
            </a:p>
          </p:txBody>
        </p:sp>
        <p:cxnSp>
          <p:nvCxnSpPr>
            <p:cNvPr id="95" name="Conector reto 94">
              <a:extLst>
                <a:ext uri="{FF2B5EF4-FFF2-40B4-BE49-F238E27FC236}">
                  <a16:creationId xmlns:a16="http://schemas.microsoft.com/office/drawing/2014/main" id="{2DE743DA-1D5F-4734-8420-ECEF93262AC5}"/>
                </a:ext>
              </a:extLst>
            </p:cNvPr>
            <p:cNvCxnSpPr>
              <a:cxnSpLocks/>
            </p:cNvCxnSpPr>
            <p:nvPr/>
          </p:nvCxnSpPr>
          <p:spPr>
            <a:xfrm>
              <a:off x="1066800" y="1990725"/>
              <a:ext cx="14288" cy="714375"/>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6" name="Fluxograma: Conector 95">
              <a:extLst>
                <a:ext uri="{FF2B5EF4-FFF2-40B4-BE49-F238E27FC236}">
                  <a16:creationId xmlns:a16="http://schemas.microsoft.com/office/drawing/2014/main" id="{F62C9866-5435-40C2-BD21-411277DA08EC}"/>
                </a:ext>
              </a:extLst>
            </p:cNvPr>
            <p:cNvSpPr/>
            <p:nvPr/>
          </p:nvSpPr>
          <p:spPr>
            <a:xfrm>
              <a:off x="257175" y="438150"/>
              <a:ext cx="1548000" cy="1548000"/>
            </a:xfrm>
            <a:prstGeom prst="flowChartConnector">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105" name="Imagem 104">
            <a:extLst>
              <a:ext uri="{FF2B5EF4-FFF2-40B4-BE49-F238E27FC236}">
                <a16:creationId xmlns:a16="http://schemas.microsoft.com/office/drawing/2014/main" id="{0B2CDFEE-FA65-4785-8C29-2C92281892D3}"/>
              </a:ext>
            </a:extLst>
          </p:cNvPr>
          <p:cNvPicPr>
            <a:picLocks noChangeAspect="1"/>
          </p:cNvPicPr>
          <p:nvPr/>
        </p:nvPicPr>
        <p:blipFill>
          <a:blip r:embed="rId4"/>
          <a:stretch>
            <a:fillRect/>
          </a:stretch>
        </p:blipFill>
        <p:spPr>
          <a:xfrm>
            <a:off x="8085819" y="1314450"/>
            <a:ext cx="1199037" cy="1338262"/>
          </a:xfrm>
          <a:prstGeom prst="rect">
            <a:avLst/>
          </a:prstGeom>
        </p:spPr>
      </p:pic>
      <p:pic>
        <p:nvPicPr>
          <p:cNvPr id="108" name="Imagem 107">
            <a:extLst>
              <a:ext uri="{FF2B5EF4-FFF2-40B4-BE49-F238E27FC236}">
                <a16:creationId xmlns:a16="http://schemas.microsoft.com/office/drawing/2014/main" id="{2E61588E-08F0-4C3E-8814-AE810E8D77E0}"/>
              </a:ext>
            </a:extLst>
          </p:cNvPr>
          <p:cNvPicPr>
            <a:picLocks noChangeAspect="1"/>
          </p:cNvPicPr>
          <p:nvPr/>
        </p:nvPicPr>
        <p:blipFill>
          <a:blip r:embed="rId5"/>
          <a:stretch>
            <a:fillRect/>
          </a:stretch>
        </p:blipFill>
        <p:spPr>
          <a:xfrm>
            <a:off x="9933215" y="5133974"/>
            <a:ext cx="1152525" cy="1152525"/>
          </a:xfrm>
          <a:prstGeom prst="rect">
            <a:avLst/>
          </a:prstGeom>
        </p:spPr>
      </p:pic>
      <p:pic>
        <p:nvPicPr>
          <p:cNvPr id="109" name="Imagem 108">
            <a:extLst>
              <a:ext uri="{FF2B5EF4-FFF2-40B4-BE49-F238E27FC236}">
                <a16:creationId xmlns:a16="http://schemas.microsoft.com/office/drawing/2014/main" id="{E0F6A1D9-9B37-4310-8C4C-B8D40539F500}"/>
              </a:ext>
            </a:extLst>
          </p:cNvPr>
          <p:cNvPicPr>
            <a:picLocks noChangeAspect="1"/>
          </p:cNvPicPr>
          <p:nvPr/>
        </p:nvPicPr>
        <p:blipFill>
          <a:blip r:embed="rId6"/>
          <a:stretch>
            <a:fillRect/>
          </a:stretch>
        </p:blipFill>
        <p:spPr>
          <a:xfrm>
            <a:off x="2689226" y="5053694"/>
            <a:ext cx="1219200" cy="1219200"/>
          </a:xfrm>
          <a:prstGeom prst="rect">
            <a:avLst/>
          </a:prstGeom>
        </p:spPr>
      </p:pic>
      <p:pic>
        <p:nvPicPr>
          <p:cNvPr id="110" name="Imagem 109">
            <a:extLst>
              <a:ext uri="{FF2B5EF4-FFF2-40B4-BE49-F238E27FC236}">
                <a16:creationId xmlns:a16="http://schemas.microsoft.com/office/drawing/2014/main" id="{E7250E91-947F-4B31-A55D-91E91438A26F}"/>
              </a:ext>
            </a:extLst>
          </p:cNvPr>
          <p:cNvPicPr>
            <a:picLocks noChangeAspect="1"/>
          </p:cNvPicPr>
          <p:nvPr/>
        </p:nvPicPr>
        <p:blipFill rotWithShape="1">
          <a:blip r:embed="rId7"/>
          <a:srcRect l="1" r="51855"/>
          <a:stretch/>
        </p:blipFill>
        <p:spPr>
          <a:xfrm>
            <a:off x="4436348" y="1304017"/>
            <a:ext cx="1244181" cy="1271949"/>
          </a:xfrm>
          <a:prstGeom prst="rect">
            <a:avLst/>
          </a:prstGeom>
        </p:spPr>
      </p:pic>
    </p:spTree>
    <p:extLst>
      <p:ext uri="{BB962C8B-B14F-4D97-AF65-F5344CB8AC3E}">
        <p14:creationId xmlns:p14="http://schemas.microsoft.com/office/powerpoint/2010/main" val="37355476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72B2E7F-89D1-4BC0-9739-95AE7C0462DB}"/>
              </a:ext>
            </a:extLst>
          </p:cNvPr>
          <p:cNvSpPr/>
          <p:nvPr/>
        </p:nvSpPr>
        <p:spPr>
          <a:xfrm>
            <a:off x="0" y="0"/>
            <a:ext cx="12192000" cy="854015"/>
          </a:xfrm>
          <a:prstGeom prst="rect">
            <a:avLst/>
          </a:prstGeom>
          <a:solidFill>
            <a:srgbClr val="0A1A2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pt-BR" sz="2500" b="1" dirty="0">
                <a:latin typeface="Arial Black" panose="020B0A04020102020204" pitchFamily="34" charset="0"/>
              </a:rPr>
              <a:t>META 13  </a:t>
            </a:r>
          </a:p>
          <a:p>
            <a:pPr algn="ctr"/>
            <a:r>
              <a:rPr lang="pt-BR" sz="2400" b="1" dirty="0">
                <a:latin typeface="Arial Black" panose="020B0A04020102020204" pitchFamily="34" charset="0"/>
              </a:rPr>
              <a:t>INDICADOR 13C</a:t>
            </a:r>
          </a:p>
        </p:txBody>
      </p:sp>
      <p:sp>
        <p:nvSpPr>
          <p:cNvPr id="10" name="Retângulo: Cantos Arredondados 9">
            <a:extLst>
              <a:ext uri="{FF2B5EF4-FFF2-40B4-BE49-F238E27FC236}">
                <a16:creationId xmlns:a16="http://schemas.microsoft.com/office/drawing/2014/main" id="{80B7441F-F74F-4A48-8F77-F676F3E18493}"/>
              </a:ext>
            </a:extLst>
          </p:cNvPr>
          <p:cNvSpPr/>
          <p:nvPr/>
        </p:nvSpPr>
        <p:spPr>
          <a:xfrm>
            <a:off x="336430" y="999223"/>
            <a:ext cx="11533517" cy="5451898"/>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aphicFrame>
        <p:nvGraphicFramePr>
          <p:cNvPr id="6" name="Tabela 5">
            <a:extLst>
              <a:ext uri="{FF2B5EF4-FFF2-40B4-BE49-F238E27FC236}">
                <a16:creationId xmlns:a16="http://schemas.microsoft.com/office/drawing/2014/main" id="{885D604F-B207-4540-9195-CB938B945923}"/>
              </a:ext>
            </a:extLst>
          </p:cNvPr>
          <p:cNvGraphicFramePr>
            <a:graphicFrameLocks noGrp="1"/>
          </p:cNvGraphicFramePr>
          <p:nvPr>
            <p:extLst/>
          </p:nvPr>
        </p:nvGraphicFramePr>
        <p:xfrm>
          <a:off x="963581" y="1176009"/>
          <a:ext cx="10115550" cy="1457022"/>
        </p:xfrm>
        <a:graphic>
          <a:graphicData uri="http://schemas.openxmlformats.org/drawingml/2006/table">
            <a:tbl>
              <a:tblPr firstRow="1" firstCol="1" bandRow="1"/>
              <a:tblGrid>
                <a:gridCol w="2964075">
                  <a:extLst>
                    <a:ext uri="{9D8B030D-6E8A-4147-A177-3AD203B41FA5}">
                      <a16:colId xmlns:a16="http://schemas.microsoft.com/office/drawing/2014/main" val="593223456"/>
                    </a:ext>
                  </a:extLst>
                </a:gridCol>
                <a:gridCol w="1795322">
                  <a:extLst>
                    <a:ext uri="{9D8B030D-6E8A-4147-A177-3AD203B41FA5}">
                      <a16:colId xmlns:a16="http://schemas.microsoft.com/office/drawing/2014/main" val="2718306044"/>
                    </a:ext>
                  </a:extLst>
                </a:gridCol>
                <a:gridCol w="1785375">
                  <a:extLst>
                    <a:ext uri="{9D8B030D-6E8A-4147-A177-3AD203B41FA5}">
                      <a16:colId xmlns:a16="http://schemas.microsoft.com/office/drawing/2014/main" val="3786906627"/>
                    </a:ext>
                  </a:extLst>
                </a:gridCol>
                <a:gridCol w="3570778">
                  <a:extLst>
                    <a:ext uri="{9D8B030D-6E8A-4147-A177-3AD203B41FA5}">
                      <a16:colId xmlns:a16="http://schemas.microsoft.com/office/drawing/2014/main" val="3399851134"/>
                    </a:ext>
                  </a:extLst>
                </a:gridCol>
              </a:tblGrid>
              <a:tr h="509353">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INDICADOR 13 C</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gridSpan="3">
                  <a:txBody>
                    <a:bodyPr/>
                    <a:lstStyle/>
                    <a:p>
                      <a:pPr algn="just">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PROPORÇÃO DE DOCÊNCIAS DOS </a:t>
                      </a:r>
                      <a:r>
                        <a:rPr lang="pt-BR" sz="1100" b="1"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rPr>
                        <a:t>ANOS FINAIS DO ENSINO FUNDAMENTAL </a:t>
                      </a: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COM PROFESSORES CUJA FORMAÇÃO SUPERIOR ESTÁ ADEQUADA À ÁREA DE CONHECIMENTO QUE LECIONAM.</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925826848"/>
                  </a:ext>
                </a:extLst>
              </a:tr>
              <a:tr h="438316">
                <a:tc>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PREVISTA PARA O PERÍODO</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ALCANÇADA NO PERÍODO</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pt-BR"/>
                    </a:p>
                  </a:txBody>
                  <a:tcPr/>
                </a:tc>
                <a:tc>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FONTE DO INDICADOR</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39621605"/>
                  </a:ext>
                </a:extLst>
              </a:tr>
              <a:tr h="509353">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100,00% </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Dado oficial</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69,8 %</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Adequação da Formação Docente (INEP - CENSO ESCOLAR 2020)</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79976118"/>
                  </a:ext>
                </a:extLst>
              </a:tr>
            </a:tbl>
          </a:graphicData>
        </a:graphic>
      </p:graphicFrame>
      <p:graphicFrame>
        <p:nvGraphicFramePr>
          <p:cNvPr id="8" name="Chart 51" title="Gráfico"/>
          <p:cNvGraphicFramePr>
            <a:graphicFrameLocks/>
          </p:cNvGraphicFramePr>
          <p:nvPr>
            <p:extLst/>
          </p:nvPr>
        </p:nvGraphicFramePr>
        <p:xfrm>
          <a:off x="2519974" y="2640952"/>
          <a:ext cx="5715000" cy="3533775"/>
        </p:xfrm>
        <a:graphic>
          <a:graphicData uri="http://schemas.openxmlformats.org/drawingml/2006/chart">
            <c:chart xmlns:c="http://schemas.openxmlformats.org/drawingml/2006/chart" xmlns:r="http://schemas.openxmlformats.org/officeDocument/2006/relationships" r:id="rId2"/>
          </a:graphicData>
        </a:graphic>
      </p:graphicFrame>
      <p:sp>
        <p:nvSpPr>
          <p:cNvPr id="9" name="CaixaDeTexto 8">
            <a:extLst>
              <a:ext uri="{FF2B5EF4-FFF2-40B4-BE49-F238E27FC236}">
                <a16:creationId xmlns:a16="http://schemas.microsoft.com/office/drawing/2014/main" id="{2E846AA7-F5BC-4C0A-90C4-461E075058F0}"/>
              </a:ext>
            </a:extLst>
          </p:cNvPr>
          <p:cNvSpPr txBox="1"/>
          <p:nvPr/>
        </p:nvSpPr>
        <p:spPr>
          <a:xfrm>
            <a:off x="9940834" y="99528"/>
            <a:ext cx="2390503" cy="646331"/>
          </a:xfrm>
          <a:prstGeom prst="rect">
            <a:avLst/>
          </a:prstGeom>
          <a:noFill/>
        </p:spPr>
        <p:txBody>
          <a:bodyPr wrap="square" rtlCol="0">
            <a:spAutoFit/>
          </a:bodyPr>
          <a:lstStyle/>
          <a:p>
            <a:pPr algn="ctr"/>
            <a:r>
              <a:rPr lang="pt-BR" i="1" dirty="0">
                <a:solidFill>
                  <a:schemeClr val="bg1"/>
                </a:solidFill>
              </a:rPr>
              <a:t>PME </a:t>
            </a:r>
          </a:p>
          <a:p>
            <a:pPr algn="ctr"/>
            <a:r>
              <a:rPr lang="pt-BR" i="1" dirty="0">
                <a:solidFill>
                  <a:schemeClr val="bg1"/>
                </a:solidFill>
              </a:rPr>
              <a:t>2019-2020</a:t>
            </a:r>
          </a:p>
        </p:txBody>
      </p:sp>
      <p:pic>
        <p:nvPicPr>
          <p:cNvPr id="11" name="Imagem 10">
            <a:extLst>
              <a:ext uri="{FF2B5EF4-FFF2-40B4-BE49-F238E27FC236}">
                <a16:creationId xmlns:a16="http://schemas.microsoft.com/office/drawing/2014/main" id="{AFC1A29D-9429-4FB7-87E1-AD7428F03C27}"/>
              </a:ext>
            </a:extLst>
          </p:cNvPr>
          <p:cNvPicPr>
            <a:picLocks noChangeAspect="1"/>
          </p:cNvPicPr>
          <p:nvPr/>
        </p:nvPicPr>
        <p:blipFill rotWithShape="1">
          <a:blip r:embed="rId3"/>
          <a:srcRect b="8594"/>
          <a:stretch/>
        </p:blipFill>
        <p:spPr>
          <a:xfrm>
            <a:off x="8665030" y="3515742"/>
            <a:ext cx="3290798" cy="3248613"/>
          </a:xfrm>
          <a:prstGeom prst="flowChartConnector">
            <a:avLst/>
          </a:prstGeom>
        </p:spPr>
      </p:pic>
      <p:sp>
        <p:nvSpPr>
          <p:cNvPr id="12" name="CaixaDeTexto 11">
            <a:extLst>
              <a:ext uri="{FF2B5EF4-FFF2-40B4-BE49-F238E27FC236}">
                <a16:creationId xmlns:a16="http://schemas.microsoft.com/office/drawing/2014/main" id="{C87B798D-3022-4129-AB0D-898CB9FDA99E}"/>
              </a:ext>
            </a:extLst>
          </p:cNvPr>
          <p:cNvSpPr txBox="1"/>
          <p:nvPr/>
        </p:nvSpPr>
        <p:spPr>
          <a:xfrm>
            <a:off x="9605554" y="4686663"/>
            <a:ext cx="1776548" cy="1323439"/>
          </a:xfrm>
          <a:prstGeom prst="rect">
            <a:avLst/>
          </a:prstGeom>
          <a:noFill/>
        </p:spPr>
        <p:txBody>
          <a:bodyPr wrap="square" rtlCol="0">
            <a:spAutoFit/>
          </a:bodyPr>
          <a:lstStyle/>
          <a:p>
            <a:pPr algn="ctr"/>
            <a:r>
              <a:rPr lang="pt-BR" sz="1600" b="1" dirty="0"/>
              <a:t>AJUSTAR AO PLANEJAMENTO ESTRATÉGICO VIGENTE DO ESTADO</a:t>
            </a:r>
          </a:p>
        </p:txBody>
      </p:sp>
      <p:pic>
        <p:nvPicPr>
          <p:cNvPr id="13" name="Imagem 12">
            <a:extLst>
              <a:ext uri="{FF2B5EF4-FFF2-40B4-BE49-F238E27FC236}">
                <a16:creationId xmlns:a16="http://schemas.microsoft.com/office/drawing/2014/main" id="{6982B39C-6571-4BE4-99DE-7FDC2110B48D}"/>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7153" t="254" r="17154" b="-254"/>
          <a:stretch/>
        </p:blipFill>
        <p:spPr>
          <a:xfrm>
            <a:off x="275770" y="130628"/>
            <a:ext cx="1074463" cy="1090386"/>
          </a:xfrm>
          <a:prstGeom prst="flowChartConnector">
            <a:avLst/>
          </a:prstGeom>
        </p:spPr>
      </p:pic>
    </p:spTree>
    <p:extLst>
      <p:ext uri="{BB962C8B-B14F-4D97-AF65-F5344CB8AC3E}">
        <p14:creationId xmlns:p14="http://schemas.microsoft.com/office/powerpoint/2010/main" val="188064183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72B2E7F-89D1-4BC0-9739-95AE7C0462DB}"/>
              </a:ext>
            </a:extLst>
          </p:cNvPr>
          <p:cNvSpPr/>
          <p:nvPr/>
        </p:nvSpPr>
        <p:spPr>
          <a:xfrm>
            <a:off x="0" y="0"/>
            <a:ext cx="12192000" cy="854015"/>
          </a:xfrm>
          <a:prstGeom prst="rect">
            <a:avLst/>
          </a:prstGeom>
          <a:solidFill>
            <a:srgbClr val="0A1A2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pt-BR" sz="2500" b="1" dirty="0">
                <a:latin typeface="Arial Black" panose="020B0A04020102020204" pitchFamily="34" charset="0"/>
              </a:rPr>
              <a:t>META 13  </a:t>
            </a:r>
          </a:p>
          <a:p>
            <a:pPr algn="ctr"/>
            <a:r>
              <a:rPr lang="pt-BR" sz="2400" b="1" dirty="0">
                <a:latin typeface="Arial Black" panose="020B0A04020102020204" pitchFamily="34" charset="0"/>
              </a:rPr>
              <a:t>INDICADOR 13D</a:t>
            </a:r>
          </a:p>
        </p:txBody>
      </p:sp>
      <p:sp>
        <p:nvSpPr>
          <p:cNvPr id="10" name="Retângulo: Cantos Arredondados 9">
            <a:extLst>
              <a:ext uri="{FF2B5EF4-FFF2-40B4-BE49-F238E27FC236}">
                <a16:creationId xmlns:a16="http://schemas.microsoft.com/office/drawing/2014/main" id="{80B7441F-F74F-4A48-8F77-F676F3E18493}"/>
              </a:ext>
            </a:extLst>
          </p:cNvPr>
          <p:cNvSpPr/>
          <p:nvPr/>
        </p:nvSpPr>
        <p:spPr>
          <a:xfrm>
            <a:off x="336430" y="999223"/>
            <a:ext cx="11533517" cy="5451898"/>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aphicFrame>
        <p:nvGraphicFramePr>
          <p:cNvPr id="9" name="Tabela 8">
            <a:extLst>
              <a:ext uri="{FF2B5EF4-FFF2-40B4-BE49-F238E27FC236}">
                <a16:creationId xmlns:a16="http://schemas.microsoft.com/office/drawing/2014/main" id="{3CF730F6-D991-40DD-9EC6-264A5F070CC8}"/>
              </a:ext>
            </a:extLst>
          </p:cNvPr>
          <p:cNvGraphicFramePr>
            <a:graphicFrameLocks noGrp="1"/>
          </p:cNvGraphicFramePr>
          <p:nvPr>
            <p:extLst/>
          </p:nvPr>
        </p:nvGraphicFramePr>
        <p:xfrm>
          <a:off x="1059700" y="1221873"/>
          <a:ext cx="10086975" cy="1488275"/>
        </p:xfrm>
        <a:graphic>
          <a:graphicData uri="http://schemas.openxmlformats.org/drawingml/2006/table">
            <a:tbl>
              <a:tblPr firstRow="1" firstCol="1" bandRow="1"/>
              <a:tblGrid>
                <a:gridCol w="2972586">
                  <a:extLst>
                    <a:ext uri="{9D8B030D-6E8A-4147-A177-3AD203B41FA5}">
                      <a16:colId xmlns:a16="http://schemas.microsoft.com/office/drawing/2014/main" val="483838537"/>
                    </a:ext>
                  </a:extLst>
                </a:gridCol>
                <a:gridCol w="1823185">
                  <a:extLst>
                    <a:ext uri="{9D8B030D-6E8A-4147-A177-3AD203B41FA5}">
                      <a16:colId xmlns:a16="http://schemas.microsoft.com/office/drawing/2014/main" val="217725573"/>
                    </a:ext>
                  </a:extLst>
                </a:gridCol>
                <a:gridCol w="1704283">
                  <a:extLst>
                    <a:ext uri="{9D8B030D-6E8A-4147-A177-3AD203B41FA5}">
                      <a16:colId xmlns:a16="http://schemas.microsoft.com/office/drawing/2014/main" val="3480540196"/>
                    </a:ext>
                  </a:extLst>
                </a:gridCol>
                <a:gridCol w="3586921">
                  <a:extLst>
                    <a:ext uri="{9D8B030D-6E8A-4147-A177-3AD203B41FA5}">
                      <a16:colId xmlns:a16="http://schemas.microsoft.com/office/drawing/2014/main" val="1532175492"/>
                    </a:ext>
                  </a:extLst>
                </a:gridCol>
              </a:tblGrid>
              <a:tr h="453877">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INDICADOR 13 D</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gridSpan="3">
                  <a:txBody>
                    <a:bodyPr/>
                    <a:lstStyle/>
                    <a:p>
                      <a:pPr algn="just">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PROPORÇÃO DE DOCÊNCIAS DO </a:t>
                      </a:r>
                      <a:r>
                        <a:rPr lang="pt-BR" sz="1100" b="1"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rPr>
                        <a:t>ENSINO MÉDIO </a:t>
                      </a: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COM PROFESSORES CUJA FORMAÇÃO SUPERIOR ESTÁ ADEQUADA À ÁREA DE CONHECIMENTO QUE LECIONAM.</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3953622487"/>
                  </a:ext>
                </a:extLst>
              </a:tr>
              <a:tr h="517924">
                <a:tc>
                  <a:txBody>
                    <a:bodyPr/>
                    <a:lstStyle/>
                    <a:p>
                      <a:pPr algn="ct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PREVISTA PARA O PERÍODO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ALCANÇADA NO PERÍODO</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pt-BR"/>
                    </a:p>
                  </a:txBody>
                  <a:tcPr/>
                </a:tc>
                <a:tc>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FONTE DO INDICADOR</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65093960"/>
                  </a:ext>
                </a:extLst>
              </a:tr>
              <a:tr h="516474">
                <a:tc>
                  <a:txBody>
                    <a:bodyPr/>
                    <a:lstStyle/>
                    <a:p>
                      <a:pPr algn="ctr">
                        <a:lnSpc>
                          <a:spcPct val="107000"/>
                        </a:lnSpc>
                        <a:spcAft>
                          <a:spcPts val="800"/>
                        </a:spcAft>
                      </a:pPr>
                      <a:r>
                        <a:rPr lang="pt-BR"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100,00% </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Dado oficial</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67,0 %</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Adequação da Formação Docente (INEP - CENSO ESCOLAR 2020)</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47373592"/>
                  </a:ext>
                </a:extLst>
              </a:tr>
            </a:tbl>
          </a:graphicData>
        </a:graphic>
      </p:graphicFrame>
      <p:graphicFrame>
        <p:nvGraphicFramePr>
          <p:cNvPr id="13" name="Chart 51" title="Gráfico"/>
          <p:cNvGraphicFramePr>
            <a:graphicFrameLocks/>
          </p:cNvGraphicFramePr>
          <p:nvPr>
            <p:extLst/>
          </p:nvPr>
        </p:nvGraphicFramePr>
        <p:xfrm>
          <a:off x="2334730" y="2825141"/>
          <a:ext cx="5715000" cy="3533775"/>
        </p:xfrm>
        <a:graphic>
          <a:graphicData uri="http://schemas.openxmlformats.org/drawingml/2006/chart">
            <c:chart xmlns:c="http://schemas.openxmlformats.org/drawingml/2006/chart" xmlns:r="http://schemas.openxmlformats.org/officeDocument/2006/relationships" r:id="rId2"/>
          </a:graphicData>
        </a:graphic>
      </p:graphicFrame>
      <p:sp>
        <p:nvSpPr>
          <p:cNvPr id="6" name="CaixaDeTexto 5">
            <a:extLst>
              <a:ext uri="{FF2B5EF4-FFF2-40B4-BE49-F238E27FC236}">
                <a16:creationId xmlns:a16="http://schemas.microsoft.com/office/drawing/2014/main" id="{D4EB7C7D-AF56-4596-AD6E-D5CADE6B0D32}"/>
              </a:ext>
            </a:extLst>
          </p:cNvPr>
          <p:cNvSpPr txBox="1"/>
          <p:nvPr/>
        </p:nvSpPr>
        <p:spPr>
          <a:xfrm>
            <a:off x="9940834" y="99528"/>
            <a:ext cx="2390503" cy="646331"/>
          </a:xfrm>
          <a:prstGeom prst="rect">
            <a:avLst/>
          </a:prstGeom>
          <a:noFill/>
        </p:spPr>
        <p:txBody>
          <a:bodyPr wrap="square" rtlCol="0">
            <a:spAutoFit/>
          </a:bodyPr>
          <a:lstStyle/>
          <a:p>
            <a:pPr algn="ctr"/>
            <a:r>
              <a:rPr lang="pt-BR" i="1" dirty="0">
                <a:solidFill>
                  <a:schemeClr val="bg1"/>
                </a:solidFill>
              </a:rPr>
              <a:t>PME </a:t>
            </a:r>
          </a:p>
          <a:p>
            <a:pPr algn="ctr"/>
            <a:r>
              <a:rPr lang="pt-BR" i="1" dirty="0">
                <a:solidFill>
                  <a:schemeClr val="bg1"/>
                </a:solidFill>
              </a:rPr>
              <a:t>2019-2020</a:t>
            </a:r>
          </a:p>
        </p:txBody>
      </p:sp>
      <p:pic>
        <p:nvPicPr>
          <p:cNvPr id="8" name="Imagem 7">
            <a:extLst>
              <a:ext uri="{FF2B5EF4-FFF2-40B4-BE49-F238E27FC236}">
                <a16:creationId xmlns:a16="http://schemas.microsoft.com/office/drawing/2014/main" id="{7E0A270D-190F-4D32-B2D8-9DF6C1AFD39D}"/>
              </a:ext>
            </a:extLst>
          </p:cNvPr>
          <p:cNvPicPr>
            <a:picLocks noChangeAspect="1"/>
          </p:cNvPicPr>
          <p:nvPr/>
        </p:nvPicPr>
        <p:blipFill rotWithShape="1">
          <a:blip r:embed="rId3"/>
          <a:srcRect b="8594"/>
          <a:stretch/>
        </p:blipFill>
        <p:spPr>
          <a:xfrm>
            <a:off x="8665030" y="3515742"/>
            <a:ext cx="3290798" cy="3248613"/>
          </a:xfrm>
          <a:prstGeom prst="flowChartConnector">
            <a:avLst/>
          </a:prstGeom>
        </p:spPr>
      </p:pic>
      <p:sp>
        <p:nvSpPr>
          <p:cNvPr id="11" name="CaixaDeTexto 10">
            <a:extLst>
              <a:ext uri="{FF2B5EF4-FFF2-40B4-BE49-F238E27FC236}">
                <a16:creationId xmlns:a16="http://schemas.microsoft.com/office/drawing/2014/main" id="{1992BC4F-C704-491A-BDF2-B5F25C3B03A3}"/>
              </a:ext>
            </a:extLst>
          </p:cNvPr>
          <p:cNvSpPr txBox="1"/>
          <p:nvPr/>
        </p:nvSpPr>
        <p:spPr>
          <a:xfrm>
            <a:off x="9605554" y="4686663"/>
            <a:ext cx="1776548" cy="1323439"/>
          </a:xfrm>
          <a:prstGeom prst="rect">
            <a:avLst/>
          </a:prstGeom>
          <a:noFill/>
        </p:spPr>
        <p:txBody>
          <a:bodyPr wrap="square" rtlCol="0">
            <a:spAutoFit/>
          </a:bodyPr>
          <a:lstStyle/>
          <a:p>
            <a:pPr algn="ctr"/>
            <a:r>
              <a:rPr lang="pt-BR" sz="1600" b="1" dirty="0"/>
              <a:t>AJUSTAR AO PLANEJAMENTO ESTRATÉGICO VIGENTE DO ESTADO</a:t>
            </a:r>
          </a:p>
        </p:txBody>
      </p:sp>
      <p:pic>
        <p:nvPicPr>
          <p:cNvPr id="12" name="Imagem 11">
            <a:extLst>
              <a:ext uri="{FF2B5EF4-FFF2-40B4-BE49-F238E27FC236}">
                <a16:creationId xmlns:a16="http://schemas.microsoft.com/office/drawing/2014/main" id="{6F2108E7-F181-48B7-BB3F-70DD8BA1231B}"/>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Lst>
          </a:blip>
          <a:srcRect l="17153" t="254" r="17154" b="-254"/>
          <a:stretch/>
        </p:blipFill>
        <p:spPr>
          <a:xfrm>
            <a:off x="275770" y="130628"/>
            <a:ext cx="1074463" cy="1090386"/>
          </a:xfrm>
          <a:prstGeom prst="flowChartConnector">
            <a:avLst/>
          </a:prstGeom>
        </p:spPr>
      </p:pic>
    </p:spTree>
    <p:extLst>
      <p:ext uri="{BB962C8B-B14F-4D97-AF65-F5344CB8AC3E}">
        <p14:creationId xmlns:p14="http://schemas.microsoft.com/office/powerpoint/2010/main" val="305086613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72B2E7F-89D1-4BC0-9739-95AE7C0462DB}"/>
              </a:ext>
            </a:extLst>
          </p:cNvPr>
          <p:cNvSpPr/>
          <p:nvPr/>
        </p:nvSpPr>
        <p:spPr>
          <a:xfrm>
            <a:off x="0" y="0"/>
            <a:ext cx="12192000" cy="854015"/>
          </a:xfrm>
          <a:prstGeom prst="rect">
            <a:avLst/>
          </a:prstGeom>
          <a:solidFill>
            <a:srgbClr val="0A1A2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pt-BR" sz="2500" b="1" dirty="0">
                <a:latin typeface="Arial Black" panose="020B0A04020102020204" pitchFamily="34" charset="0"/>
              </a:rPr>
              <a:t>META 13  </a:t>
            </a:r>
          </a:p>
          <a:p>
            <a:pPr algn="ctr"/>
            <a:r>
              <a:rPr lang="pt-BR" sz="2400" b="1" dirty="0">
                <a:latin typeface="Arial Black" panose="020B0A04020102020204" pitchFamily="34" charset="0"/>
              </a:rPr>
              <a:t>INDICADOR CONSOLIDADO POR SEGMENTO</a:t>
            </a:r>
          </a:p>
        </p:txBody>
      </p:sp>
      <p:sp>
        <p:nvSpPr>
          <p:cNvPr id="10" name="Retângulo: Cantos Arredondados 9">
            <a:extLst>
              <a:ext uri="{FF2B5EF4-FFF2-40B4-BE49-F238E27FC236}">
                <a16:creationId xmlns:a16="http://schemas.microsoft.com/office/drawing/2014/main" id="{80B7441F-F74F-4A48-8F77-F676F3E18493}"/>
              </a:ext>
            </a:extLst>
          </p:cNvPr>
          <p:cNvSpPr/>
          <p:nvPr/>
        </p:nvSpPr>
        <p:spPr>
          <a:xfrm>
            <a:off x="336430" y="999223"/>
            <a:ext cx="11533517" cy="5451898"/>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CaixaDeTexto 1">
            <a:extLst>
              <a:ext uri="{FF2B5EF4-FFF2-40B4-BE49-F238E27FC236}">
                <a16:creationId xmlns:a16="http://schemas.microsoft.com/office/drawing/2014/main" id="{837D0C56-3C7A-4513-AEC5-FAB7EDF68B6B}"/>
              </a:ext>
            </a:extLst>
          </p:cNvPr>
          <p:cNvSpPr txBox="1"/>
          <p:nvPr/>
        </p:nvSpPr>
        <p:spPr>
          <a:xfrm>
            <a:off x="3788618" y="1287624"/>
            <a:ext cx="4348306" cy="369332"/>
          </a:xfrm>
          <a:prstGeom prst="rect">
            <a:avLst/>
          </a:prstGeom>
          <a:noFill/>
        </p:spPr>
        <p:txBody>
          <a:bodyPr wrap="none" rtlCol="0">
            <a:spAutoFit/>
          </a:bodyPr>
          <a:lstStyle/>
          <a:p>
            <a:r>
              <a:rPr lang="pt-BR" b="1" dirty="0"/>
              <a:t>VALORES POR SEGMENTO NO ANO DE 2020</a:t>
            </a:r>
          </a:p>
        </p:txBody>
      </p:sp>
      <p:graphicFrame>
        <p:nvGraphicFramePr>
          <p:cNvPr id="6" name="Chart 53" title="Gráfico"/>
          <p:cNvGraphicFramePr>
            <a:graphicFrameLocks/>
          </p:cNvGraphicFramePr>
          <p:nvPr/>
        </p:nvGraphicFramePr>
        <p:xfrm>
          <a:off x="2669333" y="1922803"/>
          <a:ext cx="6941198" cy="4291974"/>
        </p:xfrm>
        <a:graphic>
          <a:graphicData uri="http://schemas.openxmlformats.org/drawingml/2006/chart">
            <c:chart xmlns:c="http://schemas.openxmlformats.org/drawingml/2006/chart" xmlns:r="http://schemas.openxmlformats.org/officeDocument/2006/relationships" r:id="rId2"/>
          </a:graphicData>
        </a:graphic>
      </p:graphicFrame>
      <p:sp>
        <p:nvSpPr>
          <p:cNvPr id="8" name="CaixaDeTexto 7">
            <a:extLst>
              <a:ext uri="{FF2B5EF4-FFF2-40B4-BE49-F238E27FC236}">
                <a16:creationId xmlns:a16="http://schemas.microsoft.com/office/drawing/2014/main" id="{F88D8487-C8A3-427D-9E69-C12AD6E7F6FF}"/>
              </a:ext>
            </a:extLst>
          </p:cNvPr>
          <p:cNvSpPr txBox="1"/>
          <p:nvPr/>
        </p:nvSpPr>
        <p:spPr>
          <a:xfrm>
            <a:off x="9940834" y="99528"/>
            <a:ext cx="2390503" cy="646331"/>
          </a:xfrm>
          <a:prstGeom prst="rect">
            <a:avLst/>
          </a:prstGeom>
          <a:noFill/>
        </p:spPr>
        <p:txBody>
          <a:bodyPr wrap="square" rtlCol="0">
            <a:spAutoFit/>
          </a:bodyPr>
          <a:lstStyle/>
          <a:p>
            <a:pPr algn="ctr"/>
            <a:r>
              <a:rPr lang="pt-BR" i="1" dirty="0">
                <a:solidFill>
                  <a:schemeClr val="bg1"/>
                </a:solidFill>
              </a:rPr>
              <a:t>PME </a:t>
            </a:r>
          </a:p>
          <a:p>
            <a:pPr algn="ctr"/>
            <a:r>
              <a:rPr lang="pt-BR" i="1" dirty="0">
                <a:solidFill>
                  <a:schemeClr val="bg1"/>
                </a:solidFill>
              </a:rPr>
              <a:t>2019-2020</a:t>
            </a:r>
          </a:p>
        </p:txBody>
      </p:sp>
    </p:spTree>
    <p:extLst>
      <p:ext uri="{BB962C8B-B14F-4D97-AF65-F5344CB8AC3E}">
        <p14:creationId xmlns:p14="http://schemas.microsoft.com/office/powerpoint/2010/main" val="7765113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C4771E15-72AC-4DD5-8F87-36621EE77E0E}"/>
              </a:ext>
            </a:extLst>
          </p:cNvPr>
          <p:cNvPicPr>
            <a:picLocks noChangeAspect="1"/>
          </p:cNvPicPr>
          <p:nvPr/>
        </p:nvPicPr>
        <p:blipFill rotWithShape="1">
          <a:blip r:embed="rId2">
            <a:extLst>
              <a:ext uri="{28A0092B-C50C-407E-A947-70E740481C1C}">
                <a14:useLocalDpi xmlns:a14="http://schemas.microsoft.com/office/drawing/2010/main" val="0"/>
              </a:ext>
            </a:extLst>
          </a:blip>
          <a:srcRect b="74519"/>
          <a:stretch/>
        </p:blipFill>
        <p:spPr>
          <a:xfrm>
            <a:off x="0" y="0"/>
            <a:ext cx="12192000" cy="3209026"/>
          </a:xfrm>
          <a:prstGeom prst="rect">
            <a:avLst/>
          </a:prstGeom>
        </p:spPr>
      </p:pic>
      <p:pic>
        <p:nvPicPr>
          <p:cNvPr id="6" name="Imagem 5">
            <a:extLst>
              <a:ext uri="{FF2B5EF4-FFF2-40B4-BE49-F238E27FC236}">
                <a16:creationId xmlns:a16="http://schemas.microsoft.com/office/drawing/2014/main" id="{CBE9D8CB-FFEF-4B87-89D4-69D9CCE185D3}"/>
              </a:ext>
            </a:extLst>
          </p:cNvPr>
          <p:cNvPicPr>
            <a:picLocks noChangeAspect="1"/>
          </p:cNvPicPr>
          <p:nvPr/>
        </p:nvPicPr>
        <p:blipFill rotWithShape="1">
          <a:blip r:embed="rId2">
            <a:extLst>
              <a:ext uri="{28A0092B-C50C-407E-A947-70E740481C1C}">
                <a14:useLocalDpi xmlns:a14="http://schemas.microsoft.com/office/drawing/2010/main" val="0"/>
              </a:ext>
            </a:extLst>
          </a:blip>
          <a:srcRect t="78291" b="540"/>
          <a:stretch/>
        </p:blipFill>
        <p:spPr>
          <a:xfrm>
            <a:off x="0" y="4804913"/>
            <a:ext cx="12192000" cy="2053087"/>
          </a:xfrm>
          <a:prstGeom prst="rect">
            <a:avLst/>
          </a:prstGeom>
        </p:spPr>
      </p:pic>
      <p:sp>
        <p:nvSpPr>
          <p:cNvPr id="3" name="Retângulo: Cantos Arredondados 2">
            <a:extLst>
              <a:ext uri="{FF2B5EF4-FFF2-40B4-BE49-F238E27FC236}">
                <a16:creationId xmlns:a16="http://schemas.microsoft.com/office/drawing/2014/main" id="{4D46732E-B57D-4E62-BDDF-272A3C65F968}"/>
              </a:ext>
            </a:extLst>
          </p:cNvPr>
          <p:cNvSpPr/>
          <p:nvPr/>
        </p:nvSpPr>
        <p:spPr>
          <a:xfrm>
            <a:off x="1905000" y="2105024"/>
            <a:ext cx="8515350" cy="3476626"/>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Retângulo 4">
            <a:extLst>
              <a:ext uri="{FF2B5EF4-FFF2-40B4-BE49-F238E27FC236}">
                <a16:creationId xmlns:a16="http://schemas.microsoft.com/office/drawing/2014/main" id="{512023F2-6FB5-4F7D-9C28-9DA257F323DC}"/>
              </a:ext>
            </a:extLst>
          </p:cNvPr>
          <p:cNvSpPr/>
          <p:nvPr/>
        </p:nvSpPr>
        <p:spPr>
          <a:xfrm>
            <a:off x="2203509" y="2323201"/>
            <a:ext cx="7873941" cy="2622431"/>
          </a:xfrm>
          <a:prstGeom prst="rect">
            <a:avLst/>
          </a:prstGeom>
          <a:noFill/>
          <a:ln>
            <a:noFill/>
          </a:ln>
          <a:effectLst>
            <a:softEdge rad="0"/>
          </a:effectLst>
        </p:spPr>
        <p:style>
          <a:lnRef idx="0">
            <a:scrgbClr r="0" g="0" b="0"/>
          </a:lnRef>
          <a:fillRef idx="0">
            <a:scrgbClr r="0" g="0" b="0"/>
          </a:fillRef>
          <a:effectRef idx="0">
            <a:scrgbClr r="0" g="0" b="0"/>
          </a:effectRef>
          <a:fontRef idx="minor">
            <a:schemeClr val="lt1"/>
          </a:fontRef>
        </p:style>
        <p:txBody>
          <a:bodyPr rtlCol="0" anchor="t"/>
          <a:lstStyle/>
          <a:p>
            <a:pPr algn="ctr"/>
            <a:r>
              <a:rPr lang="pt-BR" sz="2500" b="1" dirty="0">
                <a:solidFill>
                  <a:srgbClr val="0088CB"/>
                </a:solidFill>
                <a:latin typeface="Arial Black" panose="020B0A04020102020204" pitchFamily="34" charset="0"/>
              </a:rPr>
              <a:t>Pós-Graduação </a:t>
            </a:r>
          </a:p>
          <a:p>
            <a:pPr algn="ctr"/>
            <a:r>
              <a:rPr lang="pt-BR" sz="2500" b="1" dirty="0">
                <a:solidFill>
                  <a:srgbClr val="0088CB"/>
                </a:solidFill>
                <a:latin typeface="Arial Black" panose="020B0A04020102020204" pitchFamily="34" charset="0"/>
              </a:rPr>
              <a:t>META 14 </a:t>
            </a:r>
          </a:p>
          <a:p>
            <a:pPr algn="ctr"/>
            <a:endParaRPr lang="pt-BR" sz="2500" b="1" dirty="0">
              <a:solidFill>
                <a:srgbClr val="0088CB"/>
              </a:solidFill>
              <a:latin typeface="Arial Black" panose="020B0A04020102020204" pitchFamily="34" charset="0"/>
            </a:endParaRPr>
          </a:p>
          <a:p>
            <a:pPr algn="just"/>
            <a:r>
              <a:rPr lang="pt-BR" sz="2200" dirty="0">
                <a:solidFill>
                  <a:schemeClr val="tx1"/>
                </a:solidFill>
              </a:rPr>
              <a:t>Assegurar condições para que até o último ano do PME, </a:t>
            </a:r>
            <a:r>
              <a:rPr lang="pt-BR" sz="2200" b="1" dirty="0">
                <a:solidFill>
                  <a:schemeClr val="tx1"/>
                </a:solidFill>
              </a:rPr>
              <a:t>no mínimo 50%(cinquenta por cento) dos professores </a:t>
            </a:r>
            <a:r>
              <a:rPr lang="pt-BR" sz="2200" dirty="0">
                <a:solidFill>
                  <a:schemeClr val="tx1"/>
                </a:solidFill>
              </a:rPr>
              <a:t>da Educação Básica </a:t>
            </a:r>
            <a:r>
              <a:rPr lang="pt-BR" sz="2200" b="1" dirty="0">
                <a:solidFill>
                  <a:schemeClr val="tx1"/>
                </a:solidFill>
              </a:rPr>
              <a:t>tenham concluído a pós-graduação</a:t>
            </a:r>
            <a:r>
              <a:rPr lang="pt-BR" sz="2200" dirty="0">
                <a:solidFill>
                  <a:schemeClr val="tx1"/>
                </a:solidFill>
              </a:rPr>
              <a:t>, e garantir a todos (as) os (as) profissionais da Educação Básica a formação continuada em sua área de atuação, considerando as necessidades, demandas e contextualizações dos sistemas de ensino.</a:t>
            </a:r>
          </a:p>
        </p:txBody>
      </p:sp>
      <p:sp>
        <p:nvSpPr>
          <p:cNvPr id="8" name="CaixaDeTexto 7">
            <a:extLst>
              <a:ext uri="{FF2B5EF4-FFF2-40B4-BE49-F238E27FC236}">
                <a16:creationId xmlns:a16="http://schemas.microsoft.com/office/drawing/2014/main" id="{FFD5337A-29CE-4C28-9121-022FDCA48527}"/>
              </a:ext>
            </a:extLst>
          </p:cNvPr>
          <p:cNvSpPr txBox="1"/>
          <p:nvPr/>
        </p:nvSpPr>
        <p:spPr>
          <a:xfrm>
            <a:off x="4497777" y="5753813"/>
            <a:ext cx="5963583" cy="892552"/>
          </a:xfrm>
          <a:prstGeom prst="rect">
            <a:avLst/>
          </a:prstGeom>
          <a:noFill/>
        </p:spPr>
        <p:txBody>
          <a:bodyPr wrap="square" rtlCol="0">
            <a:spAutoFit/>
          </a:bodyPr>
          <a:lstStyle/>
          <a:p>
            <a:r>
              <a:rPr lang="pt-BR" sz="1300" b="1" dirty="0">
                <a:solidFill>
                  <a:schemeClr val="bg1"/>
                </a:solidFill>
              </a:rPr>
              <a:t>ODS 4 – META 4.C: </a:t>
            </a:r>
            <a:r>
              <a:rPr lang="pt-BR" sz="1300" dirty="0">
                <a:solidFill>
                  <a:schemeClr val="bg1"/>
                </a:solidFill>
              </a:rPr>
              <a:t>Até 2030, assegurar que todos os professores da educação básica tenham formação específica na área de conhecimento em que atuam, promovendo a oferta de formação continuada, em regime de colaboração entre União, estados e municípios, inclusive por meio de cooperação internacional.</a:t>
            </a:r>
            <a:endParaRPr lang="pt-BR" sz="1300" dirty="0"/>
          </a:p>
        </p:txBody>
      </p:sp>
      <p:sp>
        <p:nvSpPr>
          <p:cNvPr id="7" name="Retângulo: Cantos Arredondados 6">
            <a:extLst>
              <a:ext uri="{FF2B5EF4-FFF2-40B4-BE49-F238E27FC236}">
                <a16:creationId xmlns:a16="http://schemas.microsoft.com/office/drawing/2014/main" id="{BAC8FA1A-ED92-4560-B92D-C236C1C1043E}"/>
              </a:ext>
            </a:extLst>
          </p:cNvPr>
          <p:cNvSpPr/>
          <p:nvPr/>
        </p:nvSpPr>
        <p:spPr>
          <a:xfrm>
            <a:off x="3565048" y="5659107"/>
            <a:ext cx="6848474" cy="1019716"/>
          </a:xfrm>
          <a:prstGeom prst="roundRect">
            <a:avLst/>
          </a:prstGeom>
          <a:solidFill>
            <a:srgbClr val="E87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9" name="CaixaDeTexto 8">
            <a:extLst>
              <a:ext uri="{FF2B5EF4-FFF2-40B4-BE49-F238E27FC236}">
                <a16:creationId xmlns:a16="http://schemas.microsoft.com/office/drawing/2014/main" id="{FFD5337A-29CE-4C28-9121-022FDCA48527}"/>
              </a:ext>
            </a:extLst>
          </p:cNvPr>
          <p:cNvSpPr txBox="1"/>
          <p:nvPr/>
        </p:nvSpPr>
        <p:spPr>
          <a:xfrm>
            <a:off x="4471899" y="5736561"/>
            <a:ext cx="5963583" cy="892552"/>
          </a:xfrm>
          <a:prstGeom prst="rect">
            <a:avLst/>
          </a:prstGeom>
          <a:noFill/>
        </p:spPr>
        <p:txBody>
          <a:bodyPr wrap="square" rtlCol="0">
            <a:spAutoFit/>
          </a:bodyPr>
          <a:lstStyle/>
          <a:p>
            <a:r>
              <a:rPr lang="pt-BR" sz="1300" b="1" dirty="0">
                <a:solidFill>
                  <a:schemeClr val="bg1"/>
                </a:solidFill>
              </a:rPr>
              <a:t>ODS 4 – META 4.C: </a:t>
            </a:r>
            <a:r>
              <a:rPr lang="pt-BR" sz="1300" dirty="0">
                <a:solidFill>
                  <a:schemeClr val="bg1"/>
                </a:solidFill>
              </a:rPr>
              <a:t>Até 2030, assegurar que todos os professores da educação básica tenham formação específica na área de conhecimento em que atuam, promovendo a oferta de formação continuada, em regime de colaboração entre União, estados e municípios, inclusive por meio de cooperação internacional.</a:t>
            </a:r>
            <a:endParaRPr lang="pt-BR" sz="1300" dirty="0"/>
          </a:p>
        </p:txBody>
      </p:sp>
      <p:pic>
        <p:nvPicPr>
          <p:cNvPr id="10" name="Imagem 9">
            <a:extLst>
              <a:ext uri="{FF2B5EF4-FFF2-40B4-BE49-F238E27FC236}">
                <a16:creationId xmlns:a16="http://schemas.microsoft.com/office/drawing/2014/main" id="{F45E2DB3-FEE1-44C7-837F-39334650F360}"/>
              </a:ext>
            </a:extLst>
          </p:cNvPr>
          <p:cNvPicPr>
            <a:picLocks noChangeAspect="1"/>
          </p:cNvPicPr>
          <p:nvPr/>
        </p:nvPicPr>
        <p:blipFill>
          <a:blip r:embed="rId3"/>
          <a:stretch>
            <a:fillRect/>
          </a:stretch>
        </p:blipFill>
        <p:spPr>
          <a:xfrm>
            <a:off x="3669913" y="5850148"/>
            <a:ext cx="781040" cy="667554"/>
          </a:xfrm>
          <a:prstGeom prst="roundRect">
            <a:avLst/>
          </a:prstGeom>
        </p:spPr>
      </p:pic>
    </p:spTree>
    <p:extLst>
      <p:ext uri="{BB962C8B-B14F-4D97-AF65-F5344CB8AC3E}">
        <p14:creationId xmlns:p14="http://schemas.microsoft.com/office/powerpoint/2010/main" val="28252941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72B2E7F-89D1-4BC0-9739-95AE7C0462DB}"/>
              </a:ext>
            </a:extLst>
          </p:cNvPr>
          <p:cNvSpPr/>
          <p:nvPr/>
        </p:nvSpPr>
        <p:spPr>
          <a:xfrm>
            <a:off x="0" y="0"/>
            <a:ext cx="12192000" cy="854015"/>
          </a:xfrm>
          <a:prstGeom prst="rect">
            <a:avLst/>
          </a:prstGeom>
          <a:solidFill>
            <a:srgbClr val="0A1A2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pt-BR" sz="2500" b="1" dirty="0">
                <a:latin typeface="Arial Black" panose="020B0A04020102020204" pitchFamily="34" charset="0"/>
              </a:rPr>
              <a:t>META 14  </a:t>
            </a:r>
          </a:p>
          <a:p>
            <a:pPr algn="ctr"/>
            <a:r>
              <a:rPr lang="pt-BR" sz="2400" b="1" dirty="0">
                <a:latin typeface="Arial Black" panose="020B0A04020102020204" pitchFamily="34" charset="0"/>
              </a:rPr>
              <a:t>INDICADOR 14</a:t>
            </a:r>
          </a:p>
        </p:txBody>
      </p:sp>
      <p:sp>
        <p:nvSpPr>
          <p:cNvPr id="10" name="Retângulo: Cantos Arredondados 9">
            <a:extLst>
              <a:ext uri="{FF2B5EF4-FFF2-40B4-BE49-F238E27FC236}">
                <a16:creationId xmlns:a16="http://schemas.microsoft.com/office/drawing/2014/main" id="{80B7441F-F74F-4A48-8F77-F676F3E18493}"/>
              </a:ext>
            </a:extLst>
          </p:cNvPr>
          <p:cNvSpPr/>
          <p:nvPr/>
        </p:nvSpPr>
        <p:spPr>
          <a:xfrm>
            <a:off x="326905" y="951598"/>
            <a:ext cx="11533517" cy="5496827"/>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aphicFrame>
        <p:nvGraphicFramePr>
          <p:cNvPr id="3" name="Tabela 2">
            <a:extLst>
              <a:ext uri="{FF2B5EF4-FFF2-40B4-BE49-F238E27FC236}">
                <a16:creationId xmlns:a16="http://schemas.microsoft.com/office/drawing/2014/main" id="{A08FA1B2-C695-492A-8923-29E72B8AAC3E}"/>
              </a:ext>
            </a:extLst>
          </p:cNvPr>
          <p:cNvGraphicFramePr>
            <a:graphicFrameLocks noGrp="1"/>
          </p:cNvGraphicFramePr>
          <p:nvPr>
            <p:extLst/>
          </p:nvPr>
        </p:nvGraphicFramePr>
        <p:xfrm>
          <a:off x="1038225" y="1175657"/>
          <a:ext cx="10641943" cy="1242623"/>
        </p:xfrm>
        <a:graphic>
          <a:graphicData uri="http://schemas.openxmlformats.org/drawingml/2006/table">
            <a:tbl>
              <a:tblPr firstRow="1" firstCol="1" bandRow="1"/>
              <a:tblGrid>
                <a:gridCol w="3096124">
                  <a:extLst>
                    <a:ext uri="{9D8B030D-6E8A-4147-A177-3AD203B41FA5}">
                      <a16:colId xmlns:a16="http://schemas.microsoft.com/office/drawing/2014/main" val="1366506503"/>
                    </a:ext>
                  </a:extLst>
                </a:gridCol>
                <a:gridCol w="2224847">
                  <a:extLst>
                    <a:ext uri="{9D8B030D-6E8A-4147-A177-3AD203B41FA5}">
                      <a16:colId xmlns:a16="http://schemas.microsoft.com/office/drawing/2014/main" val="1845328683"/>
                    </a:ext>
                  </a:extLst>
                </a:gridCol>
                <a:gridCol w="2660486">
                  <a:extLst>
                    <a:ext uri="{9D8B030D-6E8A-4147-A177-3AD203B41FA5}">
                      <a16:colId xmlns:a16="http://schemas.microsoft.com/office/drawing/2014/main" val="2439296745"/>
                    </a:ext>
                  </a:extLst>
                </a:gridCol>
                <a:gridCol w="2660486">
                  <a:extLst>
                    <a:ext uri="{9D8B030D-6E8A-4147-A177-3AD203B41FA5}">
                      <a16:colId xmlns:a16="http://schemas.microsoft.com/office/drawing/2014/main" val="4230217678"/>
                    </a:ext>
                  </a:extLst>
                </a:gridCol>
              </a:tblGrid>
              <a:tr h="440772">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INDICADOR 14</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gridSpan="3">
                  <a:txBody>
                    <a:bodyPr/>
                    <a:lstStyle/>
                    <a:p>
                      <a:pPr algn="just">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PERCENTUAL DOS PROFESSORES DA REDE DE EDUCAÇÃO BÁSICA QUE TENHAM CONCLUÍDO A PÓS-GRADUAÇÃO, CONSIDERANDO O TOTAL DE PROFESSORES DA REFERIDA REDE DE EDUCAÇÃO BÁSICA.</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3253500808"/>
                  </a:ext>
                </a:extLst>
              </a:tr>
              <a:tr h="401487">
                <a:tc>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PREVISTA PARA O PERÍODO</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ALCANÇADA NO PERÍODO</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pt-BR"/>
                    </a:p>
                  </a:txBody>
                  <a:tcPr/>
                </a:tc>
                <a:tc>
                  <a:txBody>
                    <a:bodyPr/>
                    <a:lstStyle/>
                    <a:p>
                      <a:pPr algn="ct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FONTE DO INDICADOR</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88242318"/>
                  </a:ext>
                </a:extLst>
              </a:tr>
              <a:tr h="400364">
                <a:tc>
                  <a:txBody>
                    <a:bodyPr/>
                    <a:lstStyle/>
                    <a:p>
                      <a:pPr algn="ctr">
                        <a:lnSpc>
                          <a:spcPct val="107000"/>
                        </a:lnSpc>
                        <a:spcAft>
                          <a:spcPts val="800"/>
                        </a:spcAft>
                      </a:pPr>
                      <a:r>
                        <a:rPr lang="pt-BR"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a:t>
                      </a: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até 2025</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Dado oficial</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36,5 %</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Microdados do CENSO ESCOLAR 2020</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678410"/>
                  </a:ext>
                </a:extLst>
              </a:tr>
            </a:tbl>
          </a:graphicData>
        </a:graphic>
      </p:graphicFrame>
      <p:graphicFrame>
        <p:nvGraphicFramePr>
          <p:cNvPr id="8" name="Chart 55" title="Gráfico"/>
          <p:cNvGraphicFramePr>
            <a:graphicFrameLocks/>
          </p:cNvGraphicFramePr>
          <p:nvPr/>
        </p:nvGraphicFramePr>
        <p:xfrm>
          <a:off x="2771968" y="2524688"/>
          <a:ext cx="6222741" cy="3847728"/>
        </p:xfrm>
        <a:graphic>
          <a:graphicData uri="http://schemas.openxmlformats.org/drawingml/2006/chart">
            <c:chart xmlns:c="http://schemas.openxmlformats.org/drawingml/2006/chart" xmlns:r="http://schemas.openxmlformats.org/officeDocument/2006/relationships" r:id="rId2"/>
          </a:graphicData>
        </a:graphic>
      </p:graphicFrame>
      <p:sp>
        <p:nvSpPr>
          <p:cNvPr id="6" name="CaixaDeTexto 5">
            <a:extLst>
              <a:ext uri="{FF2B5EF4-FFF2-40B4-BE49-F238E27FC236}">
                <a16:creationId xmlns:a16="http://schemas.microsoft.com/office/drawing/2014/main" id="{3698BBD0-AA9E-4569-B43B-FDD92091AE6D}"/>
              </a:ext>
            </a:extLst>
          </p:cNvPr>
          <p:cNvSpPr txBox="1"/>
          <p:nvPr/>
        </p:nvSpPr>
        <p:spPr>
          <a:xfrm>
            <a:off x="9940834" y="99528"/>
            <a:ext cx="2390503" cy="646331"/>
          </a:xfrm>
          <a:prstGeom prst="rect">
            <a:avLst/>
          </a:prstGeom>
          <a:noFill/>
        </p:spPr>
        <p:txBody>
          <a:bodyPr wrap="square" rtlCol="0">
            <a:spAutoFit/>
          </a:bodyPr>
          <a:lstStyle/>
          <a:p>
            <a:pPr algn="ctr"/>
            <a:r>
              <a:rPr lang="pt-BR" i="1" dirty="0">
                <a:solidFill>
                  <a:schemeClr val="bg1"/>
                </a:solidFill>
              </a:rPr>
              <a:t>PME </a:t>
            </a:r>
          </a:p>
          <a:p>
            <a:pPr algn="ctr"/>
            <a:r>
              <a:rPr lang="pt-BR" i="1" dirty="0">
                <a:solidFill>
                  <a:schemeClr val="bg1"/>
                </a:solidFill>
              </a:rPr>
              <a:t>2019-2020</a:t>
            </a:r>
          </a:p>
        </p:txBody>
      </p:sp>
      <p:pic>
        <p:nvPicPr>
          <p:cNvPr id="9" name="Imagem 8">
            <a:extLst>
              <a:ext uri="{FF2B5EF4-FFF2-40B4-BE49-F238E27FC236}">
                <a16:creationId xmlns:a16="http://schemas.microsoft.com/office/drawing/2014/main" id="{4BB0AE7D-BAFF-4FC4-B462-F79CCCDC494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l="17153" t="254" r="17154" b="-254"/>
          <a:stretch/>
        </p:blipFill>
        <p:spPr>
          <a:xfrm>
            <a:off x="275770" y="130628"/>
            <a:ext cx="1074463" cy="1090386"/>
          </a:xfrm>
          <a:prstGeom prst="flowChartConnector">
            <a:avLst/>
          </a:prstGeom>
        </p:spPr>
      </p:pic>
    </p:spTree>
    <p:extLst>
      <p:ext uri="{BB962C8B-B14F-4D97-AF65-F5344CB8AC3E}">
        <p14:creationId xmlns:p14="http://schemas.microsoft.com/office/powerpoint/2010/main" val="98156874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72B2E7F-89D1-4BC0-9739-95AE7C0462DB}"/>
              </a:ext>
            </a:extLst>
          </p:cNvPr>
          <p:cNvSpPr/>
          <p:nvPr/>
        </p:nvSpPr>
        <p:spPr>
          <a:xfrm>
            <a:off x="0" y="0"/>
            <a:ext cx="12192000" cy="854015"/>
          </a:xfrm>
          <a:prstGeom prst="rect">
            <a:avLst/>
          </a:prstGeom>
          <a:solidFill>
            <a:srgbClr val="0A1A2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500" b="1" dirty="0">
                <a:latin typeface="Arial Black" panose="020B0A04020102020204" pitchFamily="34" charset="0"/>
              </a:rPr>
              <a:t>META </a:t>
            </a:r>
            <a:r>
              <a:rPr lang="pt-BR" sz="2500" b="1" dirty="0" smtClean="0">
                <a:latin typeface="Arial Black" panose="020B0A04020102020204" pitchFamily="34" charset="0"/>
              </a:rPr>
              <a:t>14</a:t>
            </a:r>
            <a:endParaRPr lang="pt-BR" sz="2400" b="1" dirty="0">
              <a:latin typeface="Arial Black" panose="020B0A04020102020204" pitchFamily="34" charset="0"/>
            </a:endParaRPr>
          </a:p>
        </p:txBody>
      </p:sp>
      <p:sp>
        <p:nvSpPr>
          <p:cNvPr id="5" name="Retângulo: Cantos Arredondados 2">
            <a:extLst>
              <a:ext uri="{FF2B5EF4-FFF2-40B4-BE49-F238E27FC236}">
                <a16:creationId xmlns:a16="http://schemas.microsoft.com/office/drawing/2014/main" id="{4D46732E-B57D-4E62-BDDF-272A3C65F968}"/>
              </a:ext>
            </a:extLst>
          </p:cNvPr>
          <p:cNvSpPr/>
          <p:nvPr/>
        </p:nvSpPr>
        <p:spPr>
          <a:xfrm>
            <a:off x="1905000" y="2105024"/>
            <a:ext cx="8515350" cy="3476626"/>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 name="Retângulo 5">
            <a:extLst>
              <a:ext uri="{FF2B5EF4-FFF2-40B4-BE49-F238E27FC236}">
                <a16:creationId xmlns:a16="http://schemas.microsoft.com/office/drawing/2014/main" id="{512023F2-6FB5-4F7D-9C28-9DA257F323DC}"/>
              </a:ext>
            </a:extLst>
          </p:cNvPr>
          <p:cNvSpPr/>
          <p:nvPr/>
        </p:nvSpPr>
        <p:spPr>
          <a:xfrm>
            <a:off x="2203509" y="2323201"/>
            <a:ext cx="7873941" cy="2622431"/>
          </a:xfrm>
          <a:prstGeom prst="rect">
            <a:avLst/>
          </a:prstGeom>
          <a:noFill/>
          <a:ln>
            <a:noFill/>
          </a:ln>
          <a:effectLst>
            <a:softEdge rad="0"/>
          </a:effectLst>
        </p:spPr>
        <p:style>
          <a:lnRef idx="0">
            <a:scrgbClr r="0" g="0" b="0"/>
          </a:lnRef>
          <a:fillRef idx="0">
            <a:scrgbClr r="0" g="0" b="0"/>
          </a:fillRef>
          <a:effectRef idx="0">
            <a:scrgbClr r="0" g="0" b="0"/>
          </a:effectRef>
          <a:fontRef idx="minor">
            <a:schemeClr val="lt1"/>
          </a:fontRef>
        </p:style>
        <p:txBody>
          <a:bodyPr rtlCol="0" anchor="t"/>
          <a:lstStyle/>
          <a:p>
            <a:pPr algn="ctr"/>
            <a:r>
              <a:rPr lang="pt-BR" sz="2500" b="1" dirty="0">
                <a:solidFill>
                  <a:srgbClr val="0088CB"/>
                </a:solidFill>
                <a:latin typeface="Arial Black" panose="020B0A04020102020204" pitchFamily="34" charset="0"/>
              </a:rPr>
              <a:t>Ponderações da Comissão</a:t>
            </a:r>
          </a:p>
          <a:p>
            <a:pPr algn="ctr"/>
            <a:endParaRPr lang="pt-BR" sz="2500" b="1" dirty="0">
              <a:solidFill>
                <a:srgbClr val="0088CB"/>
              </a:solidFill>
              <a:latin typeface="Arial Black" panose="020B0A04020102020204" pitchFamily="34" charset="0"/>
            </a:endParaRPr>
          </a:p>
          <a:p>
            <a:pPr algn="ctr"/>
            <a:endParaRPr lang="pt-BR" sz="2500" b="1" dirty="0">
              <a:solidFill>
                <a:srgbClr val="0088CB"/>
              </a:solidFill>
              <a:latin typeface="Arial Black" panose="020B0A04020102020204" pitchFamily="34" charset="0"/>
            </a:endParaRPr>
          </a:p>
          <a:p>
            <a:pPr marL="342900" indent="-342900" algn="just">
              <a:buFont typeface="Arial" panose="020B0604020202020204" pitchFamily="34" charset="0"/>
              <a:buChar char="•"/>
            </a:pPr>
            <a:r>
              <a:rPr lang="pt-BR" sz="2200" dirty="0">
                <a:solidFill>
                  <a:schemeClr val="tx1"/>
                </a:solidFill>
              </a:rPr>
              <a:t>Inversão da pirâmide etária da rede</a:t>
            </a:r>
          </a:p>
          <a:p>
            <a:pPr algn="just"/>
            <a:endParaRPr lang="pt-BR" sz="2200" dirty="0">
              <a:solidFill>
                <a:schemeClr val="tx1"/>
              </a:solidFill>
            </a:endParaRPr>
          </a:p>
          <a:p>
            <a:pPr marL="800100" lvl="1" indent="-342900" algn="just">
              <a:buFont typeface="Wingdings" panose="05000000000000000000" pitchFamily="2" charset="2"/>
              <a:buChar char="ü"/>
            </a:pPr>
            <a:r>
              <a:rPr lang="pt-BR" sz="2200" dirty="0">
                <a:solidFill>
                  <a:schemeClr val="tx1"/>
                </a:solidFill>
              </a:rPr>
              <a:t>Aposentadoria de Professores</a:t>
            </a:r>
          </a:p>
          <a:p>
            <a:pPr marL="800100" lvl="1" indent="-342900" algn="just">
              <a:buFont typeface="Wingdings" panose="05000000000000000000" pitchFamily="2" charset="2"/>
              <a:buChar char="ü"/>
            </a:pPr>
            <a:r>
              <a:rPr lang="pt-BR" sz="2200" dirty="0">
                <a:solidFill>
                  <a:schemeClr val="tx1"/>
                </a:solidFill>
              </a:rPr>
              <a:t>Professores com menos idade, portanto menor titulação</a:t>
            </a:r>
          </a:p>
          <a:p>
            <a:pPr lvl="1" algn="just"/>
            <a:endParaRPr lang="pt-BR" sz="2200" dirty="0">
              <a:solidFill>
                <a:schemeClr val="tx1"/>
              </a:solidFill>
            </a:endParaRPr>
          </a:p>
          <a:p>
            <a:pPr algn="just"/>
            <a:endParaRPr lang="pt-BR" sz="2200" dirty="0">
              <a:solidFill>
                <a:schemeClr val="tx1"/>
              </a:solidFill>
            </a:endParaRPr>
          </a:p>
        </p:txBody>
      </p:sp>
    </p:spTree>
    <p:extLst>
      <p:ext uri="{BB962C8B-B14F-4D97-AF65-F5344CB8AC3E}">
        <p14:creationId xmlns:p14="http://schemas.microsoft.com/office/powerpoint/2010/main" val="13174770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C4771E15-72AC-4DD5-8F87-36621EE77E0E}"/>
              </a:ext>
            </a:extLst>
          </p:cNvPr>
          <p:cNvPicPr>
            <a:picLocks noChangeAspect="1"/>
          </p:cNvPicPr>
          <p:nvPr/>
        </p:nvPicPr>
        <p:blipFill rotWithShape="1">
          <a:blip r:embed="rId2">
            <a:extLst>
              <a:ext uri="{28A0092B-C50C-407E-A947-70E740481C1C}">
                <a14:useLocalDpi xmlns:a14="http://schemas.microsoft.com/office/drawing/2010/main" val="0"/>
              </a:ext>
            </a:extLst>
          </a:blip>
          <a:srcRect b="74519"/>
          <a:stretch/>
        </p:blipFill>
        <p:spPr>
          <a:xfrm>
            <a:off x="0" y="0"/>
            <a:ext cx="12192000" cy="3209026"/>
          </a:xfrm>
          <a:prstGeom prst="rect">
            <a:avLst/>
          </a:prstGeom>
        </p:spPr>
      </p:pic>
      <p:pic>
        <p:nvPicPr>
          <p:cNvPr id="6" name="Imagem 5">
            <a:extLst>
              <a:ext uri="{FF2B5EF4-FFF2-40B4-BE49-F238E27FC236}">
                <a16:creationId xmlns:a16="http://schemas.microsoft.com/office/drawing/2014/main" id="{CBE9D8CB-FFEF-4B87-89D4-69D9CCE185D3}"/>
              </a:ext>
            </a:extLst>
          </p:cNvPr>
          <p:cNvPicPr>
            <a:picLocks noChangeAspect="1"/>
          </p:cNvPicPr>
          <p:nvPr/>
        </p:nvPicPr>
        <p:blipFill rotWithShape="1">
          <a:blip r:embed="rId2">
            <a:extLst>
              <a:ext uri="{28A0092B-C50C-407E-A947-70E740481C1C}">
                <a14:useLocalDpi xmlns:a14="http://schemas.microsoft.com/office/drawing/2010/main" val="0"/>
              </a:ext>
            </a:extLst>
          </a:blip>
          <a:srcRect t="78291" b="540"/>
          <a:stretch/>
        </p:blipFill>
        <p:spPr>
          <a:xfrm>
            <a:off x="0" y="4804913"/>
            <a:ext cx="12192000" cy="2053087"/>
          </a:xfrm>
          <a:prstGeom prst="rect">
            <a:avLst/>
          </a:prstGeom>
        </p:spPr>
      </p:pic>
      <p:sp>
        <p:nvSpPr>
          <p:cNvPr id="3" name="Retângulo: Cantos Arredondados 2">
            <a:extLst>
              <a:ext uri="{FF2B5EF4-FFF2-40B4-BE49-F238E27FC236}">
                <a16:creationId xmlns:a16="http://schemas.microsoft.com/office/drawing/2014/main" id="{4D46732E-B57D-4E62-BDDF-272A3C65F968}"/>
              </a:ext>
            </a:extLst>
          </p:cNvPr>
          <p:cNvSpPr/>
          <p:nvPr/>
        </p:nvSpPr>
        <p:spPr>
          <a:xfrm>
            <a:off x="1905000" y="2105024"/>
            <a:ext cx="8343900" cy="3553904"/>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Retângulo 4">
            <a:extLst>
              <a:ext uri="{FF2B5EF4-FFF2-40B4-BE49-F238E27FC236}">
                <a16:creationId xmlns:a16="http://schemas.microsoft.com/office/drawing/2014/main" id="{512023F2-6FB5-4F7D-9C28-9DA257F323DC}"/>
              </a:ext>
            </a:extLst>
          </p:cNvPr>
          <p:cNvSpPr/>
          <p:nvPr/>
        </p:nvSpPr>
        <p:spPr>
          <a:xfrm>
            <a:off x="2203509" y="2323201"/>
            <a:ext cx="7873941" cy="2622431"/>
          </a:xfrm>
          <a:prstGeom prst="rect">
            <a:avLst/>
          </a:prstGeom>
          <a:noFill/>
          <a:ln>
            <a:noFill/>
          </a:ln>
          <a:effectLst>
            <a:softEdge rad="0"/>
          </a:effectLst>
        </p:spPr>
        <p:style>
          <a:lnRef idx="0">
            <a:scrgbClr r="0" g="0" b="0"/>
          </a:lnRef>
          <a:fillRef idx="0">
            <a:scrgbClr r="0" g="0" b="0"/>
          </a:fillRef>
          <a:effectRef idx="0">
            <a:scrgbClr r="0" g="0" b="0"/>
          </a:effectRef>
          <a:fontRef idx="minor">
            <a:schemeClr val="lt1"/>
          </a:fontRef>
        </p:style>
        <p:txBody>
          <a:bodyPr rtlCol="0" anchor="t"/>
          <a:lstStyle/>
          <a:p>
            <a:pPr algn="ctr"/>
            <a:r>
              <a:rPr lang="pt-BR" sz="2500" b="1" dirty="0">
                <a:solidFill>
                  <a:srgbClr val="0088CB"/>
                </a:solidFill>
                <a:latin typeface="Arial Black" panose="020B0A04020102020204" pitchFamily="34" charset="0"/>
              </a:rPr>
              <a:t>Formação de Professores </a:t>
            </a:r>
          </a:p>
          <a:p>
            <a:pPr algn="ctr"/>
            <a:r>
              <a:rPr lang="pt-BR" sz="2500" b="1" dirty="0">
                <a:solidFill>
                  <a:srgbClr val="0088CB"/>
                </a:solidFill>
                <a:latin typeface="Arial Black" panose="020B0A04020102020204" pitchFamily="34" charset="0"/>
              </a:rPr>
              <a:t>META 15 </a:t>
            </a:r>
          </a:p>
          <a:p>
            <a:pPr algn="ctr"/>
            <a:endParaRPr lang="pt-BR" sz="2500" b="1" dirty="0">
              <a:solidFill>
                <a:srgbClr val="0088CB"/>
              </a:solidFill>
              <a:latin typeface="Arial Black" panose="020B0A04020102020204" pitchFamily="34" charset="0"/>
            </a:endParaRPr>
          </a:p>
          <a:p>
            <a:pPr algn="just"/>
            <a:r>
              <a:rPr lang="pt-BR" sz="2200" dirty="0">
                <a:solidFill>
                  <a:schemeClr val="tx1"/>
                </a:solidFill>
              </a:rPr>
              <a:t>Valorizar os (as) profissionais do magistério das redes públicas de Educação Básica, do Município de São Bernardo do Campo, de forma a </a:t>
            </a:r>
            <a:r>
              <a:rPr lang="pt-BR" sz="2200" b="1" dirty="0">
                <a:solidFill>
                  <a:schemeClr val="tx1"/>
                </a:solidFill>
              </a:rPr>
              <a:t>equiparar seu rendimento médio ao dos (as) demais profissionais com escolaridade equivalente em nível nacional</a:t>
            </a:r>
            <a:r>
              <a:rPr lang="pt-BR" sz="2200" dirty="0">
                <a:solidFill>
                  <a:schemeClr val="tx1"/>
                </a:solidFill>
              </a:rPr>
              <a:t>, até o final do sexto ano de vigência deste PME.</a:t>
            </a:r>
          </a:p>
        </p:txBody>
      </p:sp>
    </p:spTree>
    <p:extLst>
      <p:ext uri="{BB962C8B-B14F-4D97-AF65-F5344CB8AC3E}">
        <p14:creationId xmlns:p14="http://schemas.microsoft.com/office/powerpoint/2010/main" val="37115393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72B2E7F-89D1-4BC0-9739-95AE7C0462DB}"/>
              </a:ext>
            </a:extLst>
          </p:cNvPr>
          <p:cNvSpPr/>
          <p:nvPr/>
        </p:nvSpPr>
        <p:spPr>
          <a:xfrm>
            <a:off x="0" y="0"/>
            <a:ext cx="12192000" cy="854015"/>
          </a:xfrm>
          <a:prstGeom prst="rect">
            <a:avLst/>
          </a:prstGeom>
          <a:solidFill>
            <a:srgbClr val="0A1A2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pt-BR" sz="2500" b="1" dirty="0">
                <a:latin typeface="Arial Black" panose="020B0A04020102020204" pitchFamily="34" charset="0"/>
              </a:rPr>
              <a:t>META 15  </a:t>
            </a:r>
          </a:p>
          <a:p>
            <a:pPr algn="ctr"/>
            <a:r>
              <a:rPr lang="pt-BR" sz="2400" b="1" dirty="0">
                <a:latin typeface="Arial Black" panose="020B0A04020102020204" pitchFamily="34" charset="0"/>
              </a:rPr>
              <a:t>INDICADOR 15A</a:t>
            </a:r>
          </a:p>
        </p:txBody>
      </p:sp>
      <p:sp>
        <p:nvSpPr>
          <p:cNvPr id="10" name="Retângulo: Cantos Arredondados 9">
            <a:extLst>
              <a:ext uri="{FF2B5EF4-FFF2-40B4-BE49-F238E27FC236}">
                <a16:creationId xmlns:a16="http://schemas.microsoft.com/office/drawing/2014/main" id="{80B7441F-F74F-4A48-8F77-F676F3E18493}"/>
              </a:ext>
            </a:extLst>
          </p:cNvPr>
          <p:cNvSpPr/>
          <p:nvPr/>
        </p:nvSpPr>
        <p:spPr>
          <a:xfrm>
            <a:off x="336430" y="923022"/>
            <a:ext cx="11533517" cy="5439677"/>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aphicFrame>
        <p:nvGraphicFramePr>
          <p:cNvPr id="2" name="Tabela 1">
            <a:extLst>
              <a:ext uri="{FF2B5EF4-FFF2-40B4-BE49-F238E27FC236}">
                <a16:creationId xmlns:a16="http://schemas.microsoft.com/office/drawing/2014/main" id="{6FCBFEC2-044E-4AAD-844A-45F6719E5AAA}"/>
              </a:ext>
            </a:extLst>
          </p:cNvPr>
          <p:cNvGraphicFramePr>
            <a:graphicFrameLocks noGrp="1"/>
          </p:cNvGraphicFramePr>
          <p:nvPr>
            <p:extLst/>
          </p:nvPr>
        </p:nvGraphicFramePr>
        <p:xfrm>
          <a:off x="1057275" y="1152525"/>
          <a:ext cx="10096499" cy="1905000"/>
        </p:xfrm>
        <a:graphic>
          <a:graphicData uri="http://schemas.openxmlformats.org/drawingml/2006/table">
            <a:tbl>
              <a:tblPr firstRow="1" firstCol="1" bandRow="1"/>
              <a:tblGrid>
                <a:gridCol w="2957910">
                  <a:extLst>
                    <a:ext uri="{9D8B030D-6E8A-4147-A177-3AD203B41FA5}">
                      <a16:colId xmlns:a16="http://schemas.microsoft.com/office/drawing/2014/main" val="3180332594"/>
                    </a:ext>
                  </a:extLst>
                </a:gridCol>
                <a:gridCol w="2334370">
                  <a:extLst>
                    <a:ext uri="{9D8B030D-6E8A-4147-A177-3AD203B41FA5}">
                      <a16:colId xmlns:a16="http://schemas.microsoft.com/office/drawing/2014/main" val="2261501708"/>
                    </a:ext>
                  </a:extLst>
                </a:gridCol>
                <a:gridCol w="2280094">
                  <a:extLst>
                    <a:ext uri="{9D8B030D-6E8A-4147-A177-3AD203B41FA5}">
                      <a16:colId xmlns:a16="http://schemas.microsoft.com/office/drawing/2014/main" val="3222100810"/>
                    </a:ext>
                  </a:extLst>
                </a:gridCol>
                <a:gridCol w="2524125">
                  <a:extLst>
                    <a:ext uri="{9D8B030D-6E8A-4147-A177-3AD203B41FA5}">
                      <a16:colId xmlns:a16="http://schemas.microsoft.com/office/drawing/2014/main" val="3241580224"/>
                    </a:ext>
                  </a:extLst>
                </a:gridCol>
              </a:tblGrid>
              <a:tr h="616923">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INDICADOR 15 A</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gridSpan="3">
                  <a:txBody>
                    <a:bodyPr/>
                    <a:lstStyle/>
                    <a:p>
                      <a:pPr algn="just">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REMUNERAÇÃO MÉDIA DOS PROFISSIONAIS DO MAGISTÉRIO DA REDE DE EDUCAÇÃO BÁSICA, CONSIDERANDO A REMUNERAÇÃO MÉDIA DE PROFISSIONAIS DO MAGISTÉRIO DA REFERIDA REDE DE EDUCAÇÃO BÁSICA, NACIONAL. </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2067774543"/>
                  </a:ext>
                </a:extLst>
              </a:tr>
              <a:tr h="401222">
                <a:tc>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PREVISTA PARA O PERÍODO</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ALCANÇADA NO PERÍODO</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pt-BR"/>
                    </a:p>
                  </a:txBody>
                  <a:tcPr/>
                </a:tc>
                <a:tc>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FONTE DO INDICADOR</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58581662"/>
                  </a:ext>
                </a:extLst>
              </a:tr>
              <a:tr h="886855">
                <a:tc>
                  <a:txBody>
                    <a:bodyPr/>
                    <a:lstStyle/>
                    <a:p>
                      <a:pP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 Remuneração Média BR 2019 </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pt-BR" sz="11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Dado oficial</a:t>
                      </a:r>
                      <a:endParaRPr lang="pt-BR"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pt-BR" sz="1300" b="1"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rPr>
                        <a:t>MUNICIPAL</a:t>
                      </a:r>
                    </a:p>
                    <a:p>
                      <a:pPr algn="ctr">
                        <a:lnSpc>
                          <a:spcPct val="107000"/>
                        </a:lnSpc>
                        <a:spcAft>
                          <a:spcPts val="800"/>
                        </a:spcAft>
                      </a:pPr>
                      <a:r>
                        <a:rPr lang="pt-BR" sz="11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(São Bernardo do Campo)</a:t>
                      </a:r>
                      <a:endParaRPr lang="pt-BR"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Com sup. R$4752,16</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Sem sup. R$4135,29</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Remuneração média dos docentes (INEP 2017)</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41515121"/>
                  </a:ext>
                </a:extLst>
              </a:tr>
            </a:tbl>
          </a:graphicData>
        </a:graphic>
      </p:graphicFrame>
      <p:graphicFrame>
        <p:nvGraphicFramePr>
          <p:cNvPr id="9" name="Chart 57" title="Gráfico"/>
          <p:cNvGraphicFramePr>
            <a:graphicFrameLocks/>
          </p:cNvGraphicFramePr>
          <p:nvPr>
            <p:extLst/>
          </p:nvPr>
        </p:nvGraphicFramePr>
        <p:xfrm>
          <a:off x="357785" y="3152314"/>
          <a:ext cx="8062475" cy="3533775"/>
        </p:xfrm>
        <a:graphic>
          <a:graphicData uri="http://schemas.openxmlformats.org/drawingml/2006/chart">
            <c:chart xmlns:c="http://schemas.openxmlformats.org/drawingml/2006/chart" xmlns:r="http://schemas.openxmlformats.org/officeDocument/2006/relationships" r:id="rId2"/>
          </a:graphicData>
        </a:graphic>
      </p:graphicFrame>
      <p:sp>
        <p:nvSpPr>
          <p:cNvPr id="6" name="Retângulo: Cantos Arredondados 5">
            <a:extLst>
              <a:ext uri="{FF2B5EF4-FFF2-40B4-BE49-F238E27FC236}">
                <a16:creationId xmlns:a16="http://schemas.microsoft.com/office/drawing/2014/main" id="{05D1920E-8608-4D2B-A519-C0713E0C0691}"/>
              </a:ext>
            </a:extLst>
          </p:cNvPr>
          <p:cNvSpPr/>
          <p:nvPr/>
        </p:nvSpPr>
        <p:spPr>
          <a:xfrm>
            <a:off x="7581900" y="3149332"/>
            <a:ext cx="4106537" cy="1611354"/>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sz="1300" b="1" dirty="0">
              <a:solidFill>
                <a:schemeClr val="bg2"/>
              </a:solidFill>
              <a:effectLst/>
              <a:latin typeface="Times New Roman" panose="02020603050405020304" pitchFamily="18" charset="0"/>
              <a:ea typeface="Times New Roman" panose="02020603050405020304" pitchFamily="18" charset="0"/>
            </a:endParaRPr>
          </a:p>
          <a:p>
            <a:pPr algn="just"/>
            <a:r>
              <a:rPr lang="pt-BR" sz="1300" b="1" dirty="0">
                <a:solidFill>
                  <a:schemeClr val="bg2"/>
                </a:solidFill>
                <a:effectLst/>
                <a:latin typeface="Times New Roman" panose="02020603050405020304" pitchFamily="18" charset="0"/>
                <a:ea typeface="Times New Roman" panose="02020603050405020304" pitchFamily="18" charset="0"/>
              </a:rPr>
              <a:t>Remuneração média mensal padronizada</a:t>
            </a:r>
          </a:p>
          <a:p>
            <a:pPr algn="just"/>
            <a:r>
              <a:rPr lang="pt-BR" sz="1300" b="1" dirty="0">
                <a:solidFill>
                  <a:schemeClr val="bg2"/>
                </a:solidFill>
                <a:effectLst/>
                <a:latin typeface="Times New Roman" panose="02020603050405020304" pitchFamily="18" charset="0"/>
                <a:ea typeface="Times New Roman" panose="02020603050405020304" pitchFamily="18" charset="0"/>
              </a:rPr>
              <a:t> (Docentes de 40 horas semanais)</a:t>
            </a:r>
          </a:p>
          <a:p>
            <a:pPr algn="just"/>
            <a:r>
              <a:rPr lang="pt-BR" sz="1300" b="1" dirty="0">
                <a:solidFill>
                  <a:schemeClr val="bg2"/>
                </a:solidFill>
                <a:latin typeface="Times New Roman" panose="02020603050405020304" pitchFamily="18" charset="0"/>
                <a:ea typeface="Times New Roman" panose="02020603050405020304" pitchFamily="18" charset="0"/>
              </a:rPr>
              <a:t>Fonte: INEP 2017</a:t>
            </a:r>
            <a:endParaRPr lang="pt-BR" sz="1300" b="1" dirty="0">
              <a:solidFill>
                <a:schemeClr val="bg2"/>
              </a:solidFill>
              <a:effectLst/>
              <a:latin typeface="Times New Roman" panose="02020603050405020304" pitchFamily="18" charset="0"/>
              <a:ea typeface="Times New Roman" panose="02020603050405020304" pitchFamily="18" charset="0"/>
            </a:endParaRPr>
          </a:p>
          <a:p>
            <a:pPr algn="just"/>
            <a:r>
              <a:rPr lang="pt-BR" sz="1300" b="1" dirty="0">
                <a:solidFill>
                  <a:schemeClr val="bg2"/>
                </a:solidFill>
                <a:effectLst/>
                <a:latin typeface="Times New Roman" panose="02020603050405020304" pitchFamily="18" charset="0"/>
                <a:ea typeface="Times New Roman" panose="02020603050405020304" pitchFamily="18" charset="0"/>
              </a:rPr>
              <a:t>                                           Município           Estado</a:t>
            </a:r>
          </a:p>
          <a:p>
            <a:pPr marL="285750" indent="-285750" algn="just">
              <a:buFont typeface="Arial" panose="020B0604020202020204" pitchFamily="34" charset="0"/>
              <a:buChar char="•"/>
            </a:pPr>
            <a:r>
              <a:rPr lang="pt-BR" sz="1300" b="1" dirty="0">
                <a:solidFill>
                  <a:schemeClr val="bg2"/>
                </a:solidFill>
                <a:latin typeface="Times New Roman" panose="02020603050405020304" pitchFamily="18" charset="0"/>
              </a:rPr>
              <a:t>Com nível superior: </a:t>
            </a:r>
            <a:r>
              <a:rPr lang="pt-BR" sz="1300" dirty="0">
                <a:solidFill>
                  <a:schemeClr val="bg2"/>
                </a:solidFill>
                <a:latin typeface="Times New Roman" panose="02020603050405020304" pitchFamily="18" charset="0"/>
              </a:rPr>
              <a:t>R$ 4.375,29       R$ 4.425,96</a:t>
            </a:r>
          </a:p>
          <a:p>
            <a:pPr marL="285750" indent="-285750" algn="just">
              <a:buFont typeface="Arial" panose="020B0604020202020204" pitchFamily="34" charset="0"/>
              <a:buChar char="•"/>
            </a:pPr>
            <a:r>
              <a:rPr lang="pt-BR" sz="1300" b="1" dirty="0">
                <a:solidFill>
                  <a:schemeClr val="bg2"/>
                </a:solidFill>
                <a:latin typeface="Times New Roman" panose="02020603050405020304" pitchFamily="18" charset="0"/>
              </a:rPr>
              <a:t>Sem nível superior:  </a:t>
            </a:r>
            <a:r>
              <a:rPr lang="pt-BR" sz="1300" dirty="0">
                <a:solidFill>
                  <a:schemeClr val="bg2"/>
                </a:solidFill>
                <a:latin typeface="Times New Roman" panose="02020603050405020304" pitchFamily="18" charset="0"/>
              </a:rPr>
              <a:t>R$ 2.954,08       R$ 2.727,06</a:t>
            </a:r>
            <a:endParaRPr lang="pt-BR" sz="1300" dirty="0">
              <a:solidFill>
                <a:schemeClr val="bg2"/>
              </a:solidFill>
            </a:endParaRPr>
          </a:p>
        </p:txBody>
      </p:sp>
      <p:pic>
        <p:nvPicPr>
          <p:cNvPr id="8" name="Imagem 7">
            <a:extLst>
              <a:ext uri="{FF2B5EF4-FFF2-40B4-BE49-F238E27FC236}">
                <a16:creationId xmlns:a16="http://schemas.microsoft.com/office/drawing/2014/main" id="{4106351D-5DE4-4A86-8DD8-5132DE555EB9}"/>
              </a:ext>
            </a:extLst>
          </p:cNvPr>
          <p:cNvPicPr>
            <a:picLocks noChangeAspect="1"/>
          </p:cNvPicPr>
          <p:nvPr/>
        </p:nvPicPr>
        <p:blipFill rotWithShape="1">
          <a:blip r:embed="rId3"/>
          <a:srcRect b="8594"/>
          <a:stretch/>
        </p:blipFill>
        <p:spPr>
          <a:xfrm>
            <a:off x="10928721" y="3193400"/>
            <a:ext cx="700042" cy="535043"/>
          </a:xfrm>
          <a:prstGeom prst="flowChartConnector">
            <a:avLst/>
          </a:prstGeom>
        </p:spPr>
      </p:pic>
      <p:sp>
        <p:nvSpPr>
          <p:cNvPr id="4" name="Seta: de Cima para Baixo 3">
            <a:extLst>
              <a:ext uri="{FF2B5EF4-FFF2-40B4-BE49-F238E27FC236}">
                <a16:creationId xmlns:a16="http://schemas.microsoft.com/office/drawing/2014/main" id="{2467DC72-A042-44C0-93B1-2A41F62CE643}"/>
              </a:ext>
            </a:extLst>
          </p:cNvPr>
          <p:cNvSpPr/>
          <p:nvPr/>
        </p:nvSpPr>
        <p:spPr>
          <a:xfrm>
            <a:off x="2781300" y="3552825"/>
            <a:ext cx="161925" cy="371475"/>
          </a:xfrm>
          <a:prstGeom prst="upDownArrow">
            <a:avLst>
              <a:gd name="adj1" fmla="val 5689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Seta: de Cima para Baixo 10">
            <a:extLst>
              <a:ext uri="{FF2B5EF4-FFF2-40B4-BE49-F238E27FC236}">
                <a16:creationId xmlns:a16="http://schemas.microsoft.com/office/drawing/2014/main" id="{E12AA8FC-D197-471F-AE5B-83370AC74DFE}"/>
              </a:ext>
            </a:extLst>
          </p:cNvPr>
          <p:cNvSpPr/>
          <p:nvPr/>
        </p:nvSpPr>
        <p:spPr>
          <a:xfrm>
            <a:off x="6191250" y="4267200"/>
            <a:ext cx="200025" cy="1228725"/>
          </a:xfrm>
          <a:prstGeom prst="upDownArrow">
            <a:avLst>
              <a:gd name="adj1" fmla="val 5689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CaixaDeTexto 11">
            <a:extLst>
              <a:ext uri="{FF2B5EF4-FFF2-40B4-BE49-F238E27FC236}">
                <a16:creationId xmlns:a16="http://schemas.microsoft.com/office/drawing/2014/main" id="{258A7F64-CB26-4707-B9CB-8C92BAC10E87}"/>
              </a:ext>
            </a:extLst>
          </p:cNvPr>
          <p:cNvSpPr txBox="1"/>
          <p:nvPr/>
        </p:nvSpPr>
        <p:spPr>
          <a:xfrm>
            <a:off x="9940834" y="99528"/>
            <a:ext cx="2390503" cy="646331"/>
          </a:xfrm>
          <a:prstGeom prst="rect">
            <a:avLst/>
          </a:prstGeom>
          <a:noFill/>
        </p:spPr>
        <p:txBody>
          <a:bodyPr wrap="square" rtlCol="0">
            <a:spAutoFit/>
          </a:bodyPr>
          <a:lstStyle/>
          <a:p>
            <a:pPr algn="ctr"/>
            <a:r>
              <a:rPr lang="pt-BR" i="1" dirty="0">
                <a:solidFill>
                  <a:schemeClr val="bg1"/>
                </a:solidFill>
              </a:rPr>
              <a:t>PME </a:t>
            </a:r>
          </a:p>
          <a:p>
            <a:pPr algn="ctr"/>
            <a:r>
              <a:rPr lang="pt-BR" i="1" dirty="0">
                <a:solidFill>
                  <a:schemeClr val="bg1"/>
                </a:solidFill>
              </a:rPr>
              <a:t>2019-2020</a:t>
            </a:r>
          </a:p>
        </p:txBody>
      </p:sp>
    </p:spTree>
    <p:extLst>
      <p:ext uri="{BB962C8B-B14F-4D97-AF65-F5344CB8AC3E}">
        <p14:creationId xmlns:p14="http://schemas.microsoft.com/office/powerpoint/2010/main" val="397050675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72B2E7F-89D1-4BC0-9739-95AE7C0462DB}"/>
              </a:ext>
            </a:extLst>
          </p:cNvPr>
          <p:cNvSpPr/>
          <p:nvPr/>
        </p:nvSpPr>
        <p:spPr>
          <a:xfrm>
            <a:off x="0" y="0"/>
            <a:ext cx="12192000" cy="854015"/>
          </a:xfrm>
          <a:prstGeom prst="rect">
            <a:avLst/>
          </a:prstGeom>
          <a:solidFill>
            <a:srgbClr val="0A1A2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pt-BR" sz="2500" b="1" dirty="0">
                <a:latin typeface="Arial Black" panose="020B0A04020102020204" pitchFamily="34" charset="0"/>
              </a:rPr>
              <a:t>META 15  </a:t>
            </a:r>
          </a:p>
          <a:p>
            <a:pPr algn="ctr"/>
            <a:r>
              <a:rPr lang="pt-BR" sz="2400" b="1" dirty="0">
                <a:latin typeface="Arial Black" panose="020B0A04020102020204" pitchFamily="34" charset="0"/>
              </a:rPr>
              <a:t>INDICADORES</a:t>
            </a:r>
          </a:p>
        </p:txBody>
      </p:sp>
      <p:sp>
        <p:nvSpPr>
          <p:cNvPr id="10" name="Retângulo: Cantos Arredondados 9">
            <a:extLst>
              <a:ext uri="{FF2B5EF4-FFF2-40B4-BE49-F238E27FC236}">
                <a16:creationId xmlns:a16="http://schemas.microsoft.com/office/drawing/2014/main" id="{80B7441F-F74F-4A48-8F77-F676F3E18493}"/>
              </a:ext>
            </a:extLst>
          </p:cNvPr>
          <p:cNvSpPr/>
          <p:nvPr/>
        </p:nvSpPr>
        <p:spPr>
          <a:xfrm>
            <a:off x="336430" y="923022"/>
            <a:ext cx="11533517" cy="5439677"/>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aphicFrame>
        <p:nvGraphicFramePr>
          <p:cNvPr id="4" name="Tabela 3">
            <a:extLst>
              <a:ext uri="{FF2B5EF4-FFF2-40B4-BE49-F238E27FC236}">
                <a16:creationId xmlns:a16="http://schemas.microsoft.com/office/drawing/2014/main" id="{0995CB84-F349-4105-9300-A8964A8AEC4E}"/>
              </a:ext>
            </a:extLst>
          </p:cNvPr>
          <p:cNvGraphicFramePr>
            <a:graphicFrameLocks noGrp="1"/>
          </p:cNvGraphicFramePr>
          <p:nvPr>
            <p:extLst/>
          </p:nvPr>
        </p:nvGraphicFramePr>
        <p:xfrm>
          <a:off x="1038225" y="1181644"/>
          <a:ext cx="10106024" cy="1828108"/>
        </p:xfrm>
        <a:graphic>
          <a:graphicData uri="http://schemas.openxmlformats.org/drawingml/2006/table">
            <a:tbl>
              <a:tblPr firstRow="1" firstCol="1" bandRow="1"/>
              <a:tblGrid>
                <a:gridCol w="3024356">
                  <a:extLst>
                    <a:ext uri="{9D8B030D-6E8A-4147-A177-3AD203B41FA5}">
                      <a16:colId xmlns:a16="http://schemas.microsoft.com/office/drawing/2014/main" val="3622657442"/>
                    </a:ext>
                  </a:extLst>
                </a:gridCol>
                <a:gridCol w="2578933">
                  <a:extLst>
                    <a:ext uri="{9D8B030D-6E8A-4147-A177-3AD203B41FA5}">
                      <a16:colId xmlns:a16="http://schemas.microsoft.com/office/drawing/2014/main" val="3709224825"/>
                    </a:ext>
                  </a:extLst>
                </a:gridCol>
                <a:gridCol w="1976229">
                  <a:extLst>
                    <a:ext uri="{9D8B030D-6E8A-4147-A177-3AD203B41FA5}">
                      <a16:colId xmlns:a16="http://schemas.microsoft.com/office/drawing/2014/main" val="3918264356"/>
                    </a:ext>
                  </a:extLst>
                </a:gridCol>
                <a:gridCol w="2526506">
                  <a:extLst>
                    <a:ext uri="{9D8B030D-6E8A-4147-A177-3AD203B41FA5}">
                      <a16:colId xmlns:a16="http://schemas.microsoft.com/office/drawing/2014/main" val="3283632981"/>
                    </a:ext>
                  </a:extLst>
                </a:gridCol>
              </a:tblGrid>
              <a:tr h="620000">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INDICADOR 15 B</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gridSpan="3">
                  <a:txBody>
                    <a:bodyPr/>
                    <a:lstStyle/>
                    <a:p>
                      <a:pPr algn="just">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REMUNERAÇÃO MÉDIA DOS PROFISSIONAIS DO MAGISTÉRIO DA REDE DE EDUCAÇÃO BÁSICA (INICIAL MAIS TETO, DIVIDIDO POR DOIS), CONSIDERANDO A REMUNERAÇÃO MÉDIA DE PROFISSIONAIS DO MAGISTÉRIO DA REFERIDA REDE DE EDUCAÇÃO BÁSICA, NACIONAL. </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3015414116"/>
                  </a:ext>
                </a:extLst>
              </a:tr>
              <a:tr h="392006">
                <a:tc>
                  <a:txBody>
                    <a:bodyPr/>
                    <a:lstStyle/>
                    <a:p>
                      <a:pPr algn="ct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PREVISTA PARA O PERÍODO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ALCANÇADA NO PERÍODO</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pt-BR"/>
                    </a:p>
                  </a:txBody>
                  <a:tcPr/>
                </a:tc>
                <a:tc>
                  <a:txBody>
                    <a:bodyPr/>
                    <a:lstStyle/>
                    <a:p>
                      <a:pPr algn="ct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FONTE DO INDICADOR</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00603683"/>
                  </a:ext>
                </a:extLst>
              </a:tr>
              <a:tr h="530500">
                <a:tc>
                  <a:txBody>
                    <a:bodyPr/>
                    <a:lstStyle/>
                    <a:p>
                      <a:pP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 Remuneração Média BR 2019 </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pt-BR"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Dado oficial</a:t>
                      </a:r>
                      <a:endParaRPr lang="pt-BR"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pt-BR" sz="1500" b="1"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rPr>
                        <a:t>ESTADUAL</a:t>
                      </a:r>
                    </a:p>
                    <a:p>
                      <a:pPr algn="ctr">
                        <a:lnSpc>
                          <a:spcPct val="107000"/>
                        </a:lnSpc>
                        <a:spcAft>
                          <a:spcPts val="800"/>
                        </a:spcAft>
                      </a:pPr>
                      <a:r>
                        <a:rPr lang="pt-BR"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(São Bernardo do Campo)</a:t>
                      </a:r>
                      <a:endParaRPr lang="pt-BR"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Com sup. R$3764,39</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Sem sup. R$2525,62</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Remuneração média dos docentes (INEP 2017)</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09303466"/>
                  </a:ext>
                </a:extLst>
              </a:tr>
            </a:tbl>
          </a:graphicData>
        </a:graphic>
      </p:graphicFrame>
      <p:graphicFrame>
        <p:nvGraphicFramePr>
          <p:cNvPr id="9" name="Chart 57" title="Gráfico"/>
          <p:cNvGraphicFramePr>
            <a:graphicFrameLocks/>
          </p:cNvGraphicFramePr>
          <p:nvPr>
            <p:extLst/>
          </p:nvPr>
        </p:nvGraphicFramePr>
        <p:xfrm>
          <a:off x="2943452" y="3049263"/>
          <a:ext cx="5715000" cy="3533775"/>
        </p:xfrm>
        <a:graphic>
          <a:graphicData uri="http://schemas.openxmlformats.org/drawingml/2006/chart">
            <c:chart xmlns:c="http://schemas.openxmlformats.org/drawingml/2006/chart" xmlns:r="http://schemas.openxmlformats.org/officeDocument/2006/relationships" r:id="rId2"/>
          </a:graphicData>
        </a:graphic>
      </p:graphicFrame>
      <p:sp>
        <p:nvSpPr>
          <p:cNvPr id="6" name="CaixaDeTexto 5">
            <a:extLst>
              <a:ext uri="{FF2B5EF4-FFF2-40B4-BE49-F238E27FC236}">
                <a16:creationId xmlns:a16="http://schemas.microsoft.com/office/drawing/2014/main" id="{98F1B442-AC7E-4FD9-9333-33A732515C48}"/>
              </a:ext>
            </a:extLst>
          </p:cNvPr>
          <p:cNvSpPr txBox="1"/>
          <p:nvPr/>
        </p:nvSpPr>
        <p:spPr>
          <a:xfrm>
            <a:off x="9940834" y="99528"/>
            <a:ext cx="2390503" cy="646331"/>
          </a:xfrm>
          <a:prstGeom prst="rect">
            <a:avLst/>
          </a:prstGeom>
          <a:noFill/>
        </p:spPr>
        <p:txBody>
          <a:bodyPr wrap="square" rtlCol="0">
            <a:spAutoFit/>
          </a:bodyPr>
          <a:lstStyle/>
          <a:p>
            <a:pPr algn="ctr"/>
            <a:r>
              <a:rPr lang="pt-BR" i="1" dirty="0">
                <a:solidFill>
                  <a:schemeClr val="bg1"/>
                </a:solidFill>
              </a:rPr>
              <a:t>PME </a:t>
            </a:r>
          </a:p>
          <a:p>
            <a:pPr algn="ctr"/>
            <a:r>
              <a:rPr lang="pt-BR" i="1" dirty="0">
                <a:solidFill>
                  <a:schemeClr val="bg1"/>
                </a:solidFill>
              </a:rPr>
              <a:t>2019-2020</a:t>
            </a:r>
          </a:p>
        </p:txBody>
      </p:sp>
      <p:pic>
        <p:nvPicPr>
          <p:cNvPr id="8" name="Imagem 7">
            <a:extLst>
              <a:ext uri="{FF2B5EF4-FFF2-40B4-BE49-F238E27FC236}">
                <a16:creationId xmlns:a16="http://schemas.microsoft.com/office/drawing/2014/main" id="{EB4F8559-895D-450A-98FF-19D303FF8124}"/>
              </a:ext>
            </a:extLst>
          </p:cNvPr>
          <p:cNvPicPr>
            <a:picLocks noChangeAspect="1"/>
          </p:cNvPicPr>
          <p:nvPr/>
        </p:nvPicPr>
        <p:blipFill rotWithShape="1">
          <a:blip r:embed="rId3"/>
          <a:srcRect b="8594"/>
          <a:stretch/>
        </p:blipFill>
        <p:spPr>
          <a:xfrm>
            <a:off x="203200" y="3906385"/>
            <a:ext cx="2989943" cy="2951615"/>
          </a:xfrm>
          <a:prstGeom prst="flowChartConnector">
            <a:avLst/>
          </a:prstGeom>
        </p:spPr>
      </p:pic>
      <p:sp>
        <p:nvSpPr>
          <p:cNvPr id="11" name="CaixaDeTexto 10">
            <a:extLst>
              <a:ext uri="{FF2B5EF4-FFF2-40B4-BE49-F238E27FC236}">
                <a16:creationId xmlns:a16="http://schemas.microsoft.com/office/drawing/2014/main" id="{905B64D1-DCD5-4EC4-9585-79052B59E4C8}"/>
              </a:ext>
            </a:extLst>
          </p:cNvPr>
          <p:cNvSpPr txBox="1"/>
          <p:nvPr/>
        </p:nvSpPr>
        <p:spPr>
          <a:xfrm>
            <a:off x="998581" y="4956373"/>
            <a:ext cx="1614130" cy="1323439"/>
          </a:xfrm>
          <a:prstGeom prst="rect">
            <a:avLst/>
          </a:prstGeom>
          <a:noFill/>
        </p:spPr>
        <p:txBody>
          <a:bodyPr wrap="square" rtlCol="0">
            <a:spAutoFit/>
          </a:bodyPr>
          <a:lstStyle/>
          <a:p>
            <a:pPr algn="ctr"/>
            <a:r>
              <a:rPr lang="pt-BR" sz="1600" b="1" dirty="0"/>
              <a:t>AJUSTAR AO PLANEJAMENTO ESTRATÉGICO VIGENTE DO ESTADO</a:t>
            </a:r>
          </a:p>
        </p:txBody>
      </p:sp>
      <p:sp>
        <p:nvSpPr>
          <p:cNvPr id="12" name="Retângulo: Cantos Arredondados 11">
            <a:extLst>
              <a:ext uri="{FF2B5EF4-FFF2-40B4-BE49-F238E27FC236}">
                <a16:creationId xmlns:a16="http://schemas.microsoft.com/office/drawing/2014/main" id="{2871BAC9-0E05-4732-AA2A-E9779566B0B5}"/>
              </a:ext>
            </a:extLst>
          </p:cNvPr>
          <p:cNvSpPr/>
          <p:nvPr/>
        </p:nvSpPr>
        <p:spPr>
          <a:xfrm>
            <a:off x="7799616" y="3120303"/>
            <a:ext cx="4029528" cy="1480726"/>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sz="1300" b="1" dirty="0">
              <a:solidFill>
                <a:schemeClr val="bg2"/>
              </a:solidFill>
              <a:effectLst/>
              <a:latin typeface="Times New Roman" panose="02020603050405020304" pitchFamily="18" charset="0"/>
              <a:ea typeface="Times New Roman" panose="02020603050405020304" pitchFamily="18" charset="0"/>
            </a:endParaRPr>
          </a:p>
          <a:p>
            <a:pPr algn="just"/>
            <a:r>
              <a:rPr lang="pt-BR" sz="1300" b="1" dirty="0">
                <a:solidFill>
                  <a:schemeClr val="bg2"/>
                </a:solidFill>
                <a:effectLst/>
                <a:latin typeface="Times New Roman" panose="02020603050405020304" pitchFamily="18" charset="0"/>
                <a:ea typeface="Times New Roman" panose="02020603050405020304" pitchFamily="18" charset="0"/>
              </a:rPr>
              <a:t>Remuneração média mensal padronizada</a:t>
            </a:r>
          </a:p>
          <a:p>
            <a:pPr algn="just"/>
            <a:r>
              <a:rPr lang="pt-BR" sz="1300" b="1" dirty="0">
                <a:solidFill>
                  <a:schemeClr val="bg2"/>
                </a:solidFill>
                <a:effectLst/>
                <a:latin typeface="Times New Roman" panose="02020603050405020304" pitchFamily="18" charset="0"/>
                <a:ea typeface="Times New Roman" panose="02020603050405020304" pitchFamily="18" charset="0"/>
              </a:rPr>
              <a:t> (Docentes de 40 horas semanais)</a:t>
            </a:r>
          </a:p>
          <a:p>
            <a:pPr algn="just"/>
            <a:r>
              <a:rPr lang="pt-BR" sz="1300" b="1" dirty="0">
                <a:solidFill>
                  <a:schemeClr val="bg2"/>
                </a:solidFill>
                <a:latin typeface="Times New Roman" panose="02020603050405020304" pitchFamily="18" charset="0"/>
                <a:ea typeface="Times New Roman" panose="02020603050405020304" pitchFamily="18" charset="0"/>
              </a:rPr>
              <a:t>Fonte: INEP 2017</a:t>
            </a:r>
            <a:endParaRPr lang="pt-BR" sz="1300" b="1" dirty="0">
              <a:solidFill>
                <a:schemeClr val="bg2"/>
              </a:solidFill>
              <a:effectLst/>
              <a:latin typeface="Times New Roman" panose="02020603050405020304" pitchFamily="18" charset="0"/>
              <a:ea typeface="Times New Roman" panose="02020603050405020304" pitchFamily="18" charset="0"/>
            </a:endParaRPr>
          </a:p>
          <a:p>
            <a:pPr algn="just"/>
            <a:r>
              <a:rPr lang="pt-BR" sz="1300" b="1" dirty="0">
                <a:solidFill>
                  <a:schemeClr val="bg2"/>
                </a:solidFill>
                <a:effectLst/>
                <a:latin typeface="Times New Roman" panose="02020603050405020304" pitchFamily="18" charset="0"/>
                <a:ea typeface="Times New Roman" panose="02020603050405020304" pitchFamily="18" charset="0"/>
              </a:rPr>
              <a:t>                                           Município           Estado</a:t>
            </a:r>
          </a:p>
          <a:p>
            <a:pPr marL="285750" indent="-285750" algn="just">
              <a:buFont typeface="Arial" panose="020B0604020202020204" pitchFamily="34" charset="0"/>
              <a:buChar char="•"/>
            </a:pPr>
            <a:r>
              <a:rPr lang="pt-BR" sz="1300" b="1" dirty="0">
                <a:solidFill>
                  <a:schemeClr val="bg2"/>
                </a:solidFill>
                <a:latin typeface="Times New Roman" panose="02020603050405020304" pitchFamily="18" charset="0"/>
              </a:rPr>
              <a:t>Com nível superior: </a:t>
            </a:r>
            <a:r>
              <a:rPr lang="pt-BR" sz="1300" dirty="0">
                <a:solidFill>
                  <a:schemeClr val="bg2"/>
                </a:solidFill>
                <a:latin typeface="Times New Roman" panose="02020603050405020304" pitchFamily="18" charset="0"/>
              </a:rPr>
              <a:t>R$ 4.375,29       R$ 4.425,96</a:t>
            </a:r>
          </a:p>
          <a:p>
            <a:pPr marL="285750" indent="-285750" algn="just">
              <a:buFont typeface="Arial" panose="020B0604020202020204" pitchFamily="34" charset="0"/>
              <a:buChar char="•"/>
            </a:pPr>
            <a:r>
              <a:rPr lang="pt-BR" sz="1300" b="1" dirty="0">
                <a:solidFill>
                  <a:schemeClr val="bg2"/>
                </a:solidFill>
                <a:latin typeface="Times New Roman" panose="02020603050405020304" pitchFamily="18" charset="0"/>
              </a:rPr>
              <a:t>Sem nível superior:  </a:t>
            </a:r>
            <a:r>
              <a:rPr lang="pt-BR" sz="1300" dirty="0">
                <a:solidFill>
                  <a:schemeClr val="bg2"/>
                </a:solidFill>
                <a:latin typeface="Times New Roman" panose="02020603050405020304" pitchFamily="18" charset="0"/>
              </a:rPr>
              <a:t>R$ 2.954,08       R$ 2.727,06</a:t>
            </a:r>
            <a:endParaRPr lang="pt-BR" sz="1300" dirty="0">
              <a:solidFill>
                <a:schemeClr val="bg2"/>
              </a:solidFill>
            </a:endParaRPr>
          </a:p>
        </p:txBody>
      </p:sp>
      <p:pic>
        <p:nvPicPr>
          <p:cNvPr id="13" name="Imagem 12">
            <a:extLst>
              <a:ext uri="{FF2B5EF4-FFF2-40B4-BE49-F238E27FC236}">
                <a16:creationId xmlns:a16="http://schemas.microsoft.com/office/drawing/2014/main" id="{448D06B9-9816-4FC9-A7E2-7EDFF0F35BA7}"/>
              </a:ext>
            </a:extLst>
          </p:cNvPr>
          <p:cNvPicPr>
            <a:picLocks noChangeAspect="1"/>
          </p:cNvPicPr>
          <p:nvPr/>
        </p:nvPicPr>
        <p:blipFill rotWithShape="1">
          <a:blip r:embed="rId3"/>
          <a:srcRect b="8594"/>
          <a:stretch/>
        </p:blipFill>
        <p:spPr>
          <a:xfrm>
            <a:off x="10928721" y="3193400"/>
            <a:ext cx="700042" cy="535043"/>
          </a:xfrm>
          <a:prstGeom prst="flowChartConnector">
            <a:avLst/>
          </a:prstGeom>
        </p:spPr>
      </p:pic>
    </p:spTree>
    <p:extLst>
      <p:ext uri="{BB962C8B-B14F-4D97-AF65-F5344CB8AC3E}">
        <p14:creationId xmlns:p14="http://schemas.microsoft.com/office/powerpoint/2010/main" val="275865141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C4771E15-72AC-4DD5-8F87-36621EE77E0E}"/>
              </a:ext>
            </a:extLst>
          </p:cNvPr>
          <p:cNvPicPr>
            <a:picLocks noChangeAspect="1"/>
          </p:cNvPicPr>
          <p:nvPr/>
        </p:nvPicPr>
        <p:blipFill rotWithShape="1">
          <a:blip r:embed="rId2">
            <a:extLst>
              <a:ext uri="{28A0092B-C50C-407E-A947-70E740481C1C}">
                <a14:useLocalDpi xmlns:a14="http://schemas.microsoft.com/office/drawing/2010/main" val="0"/>
              </a:ext>
            </a:extLst>
          </a:blip>
          <a:srcRect b="74519"/>
          <a:stretch/>
        </p:blipFill>
        <p:spPr>
          <a:xfrm>
            <a:off x="0" y="0"/>
            <a:ext cx="12192000" cy="3209026"/>
          </a:xfrm>
          <a:prstGeom prst="rect">
            <a:avLst/>
          </a:prstGeom>
        </p:spPr>
      </p:pic>
      <p:pic>
        <p:nvPicPr>
          <p:cNvPr id="6" name="Imagem 5">
            <a:extLst>
              <a:ext uri="{FF2B5EF4-FFF2-40B4-BE49-F238E27FC236}">
                <a16:creationId xmlns:a16="http://schemas.microsoft.com/office/drawing/2014/main" id="{CBE9D8CB-FFEF-4B87-89D4-69D9CCE185D3}"/>
              </a:ext>
            </a:extLst>
          </p:cNvPr>
          <p:cNvPicPr>
            <a:picLocks noChangeAspect="1"/>
          </p:cNvPicPr>
          <p:nvPr/>
        </p:nvPicPr>
        <p:blipFill rotWithShape="1">
          <a:blip r:embed="rId2">
            <a:extLst>
              <a:ext uri="{28A0092B-C50C-407E-A947-70E740481C1C}">
                <a14:useLocalDpi xmlns:a14="http://schemas.microsoft.com/office/drawing/2010/main" val="0"/>
              </a:ext>
            </a:extLst>
          </a:blip>
          <a:srcRect t="78291" b="540"/>
          <a:stretch/>
        </p:blipFill>
        <p:spPr>
          <a:xfrm>
            <a:off x="0" y="4804913"/>
            <a:ext cx="12192000" cy="2053087"/>
          </a:xfrm>
          <a:prstGeom prst="rect">
            <a:avLst/>
          </a:prstGeom>
        </p:spPr>
      </p:pic>
      <p:sp>
        <p:nvSpPr>
          <p:cNvPr id="3" name="Retângulo: Cantos Arredondados 2">
            <a:extLst>
              <a:ext uri="{FF2B5EF4-FFF2-40B4-BE49-F238E27FC236}">
                <a16:creationId xmlns:a16="http://schemas.microsoft.com/office/drawing/2014/main" id="{4D46732E-B57D-4E62-BDDF-272A3C65F968}"/>
              </a:ext>
            </a:extLst>
          </p:cNvPr>
          <p:cNvSpPr/>
          <p:nvPr/>
        </p:nvSpPr>
        <p:spPr>
          <a:xfrm>
            <a:off x="1905000" y="2105024"/>
            <a:ext cx="8343900" cy="3553904"/>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Retângulo 4">
            <a:extLst>
              <a:ext uri="{FF2B5EF4-FFF2-40B4-BE49-F238E27FC236}">
                <a16:creationId xmlns:a16="http://schemas.microsoft.com/office/drawing/2014/main" id="{512023F2-6FB5-4F7D-9C28-9DA257F323DC}"/>
              </a:ext>
            </a:extLst>
          </p:cNvPr>
          <p:cNvSpPr/>
          <p:nvPr/>
        </p:nvSpPr>
        <p:spPr>
          <a:xfrm>
            <a:off x="2203509" y="2323201"/>
            <a:ext cx="7873941" cy="2622431"/>
          </a:xfrm>
          <a:prstGeom prst="rect">
            <a:avLst/>
          </a:prstGeom>
          <a:noFill/>
          <a:ln>
            <a:noFill/>
          </a:ln>
          <a:effectLst>
            <a:softEdge rad="0"/>
          </a:effectLst>
        </p:spPr>
        <p:style>
          <a:lnRef idx="0">
            <a:scrgbClr r="0" g="0" b="0"/>
          </a:lnRef>
          <a:fillRef idx="0">
            <a:scrgbClr r="0" g="0" b="0"/>
          </a:fillRef>
          <a:effectRef idx="0">
            <a:scrgbClr r="0" g="0" b="0"/>
          </a:effectRef>
          <a:fontRef idx="minor">
            <a:schemeClr val="lt1"/>
          </a:fontRef>
        </p:style>
        <p:txBody>
          <a:bodyPr rtlCol="0" anchor="t"/>
          <a:lstStyle/>
          <a:p>
            <a:pPr algn="ctr"/>
            <a:r>
              <a:rPr lang="pt-BR" sz="2500" b="1" dirty="0">
                <a:solidFill>
                  <a:srgbClr val="0088CB"/>
                </a:solidFill>
                <a:latin typeface="Arial Black" panose="020B0A04020102020204" pitchFamily="34" charset="0"/>
              </a:rPr>
              <a:t>Gestão Democrática </a:t>
            </a:r>
          </a:p>
          <a:p>
            <a:pPr algn="ctr"/>
            <a:r>
              <a:rPr lang="pt-BR" sz="2500" b="1" dirty="0">
                <a:solidFill>
                  <a:srgbClr val="0088CB"/>
                </a:solidFill>
                <a:latin typeface="Arial Black" panose="020B0A04020102020204" pitchFamily="34" charset="0"/>
              </a:rPr>
              <a:t>META 16 </a:t>
            </a:r>
          </a:p>
          <a:p>
            <a:pPr algn="ctr"/>
            <a:endParaRPr lang="pt-BR" sz="2500" b="1" dirty="0">
              <a:solidFill>
                <a:srgbClr val="0088CB"/>
              </a:solidFill>
              <a:latin typeface="Arial Black" panose="020B0A04020102020204" pitchFamily="34" charset="0"/>
            </a:endParaRPr>
          </a:p>
          <a:p>
            <a:pPr algn="just"/>
            <a:r>
              <a:rPr lang="pt-BR" sz="2200" dirty="0">
                <a:solidFill>
                  <a:schemeClr val="tx1"/>
                </a:solidFill>
              </a:rPr>
              <a:t>Garantir e fortalecer a gestão democrática da educação, associada a critérios técnicos de mérito e desempenho e à consulta pública à comunidade escolar, no âmbito das escolas públicas, monitorando e acessando os recursos e apoio técnico da União para tanto.</a:t>
            </a:r>
          </a:p>
        </p:txBody>
      </p:sp>
    </p:spTree>
    <p:extLst>
      <p:ext uri="{BB962C8B-B14F-4D97-AF65-F5344CB8AC3E}">
        <p14:creationId xmlns:p14="http://schemas.microsoft.com/office/powerpoint/2010/main" val="2034029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72B2E7F-89D1-4BC0-9739-95AE7C0462DB}"/>
              </a:ext>
            </a:extLst>
          </p:cNvPr>
          <p:cNvSpPr/>
          <p:nvPr/>
        </p:nvSpPr>
        <p:spPr>
          <a:xfrm>
            <a:off x="0" y="1"/>
            <a:ext cx="12192000" cy="571499"/>
          </a:xfrm>
          <a:prstGeom prst="rect">
            <a:avLst/>
          </a:prstGeom>
          <a:solidFill>
            <a:srgbClr val="0A1A2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5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2. HISTÓRICO </a:t>
            </a:r>
          </a:p>
        </p:txBody>
      </p:sp>
      <p:sp>
        <p:nvSpPr>
          <p:cNvPr id="11" name="CaixaDeTexto 10">
            <a:extLst>
              <a:ext uri="{FF2B5EF4-FFF2-40B4-BE49-F238E27FC236}">
                <a16:creationId xmlns:a16="http://schemas.microsoft.com/office/drawing/2014/main" id="{B13F411B-BC47-4427-B89F-5C79BC244976}"/>
              </a:ext>
            </a:extLst>
          </p:cNvPr>
          <p:cNvSpPr txBox="1"/>
          <p:nvPr/>
        </p:nvSpPr>
        <p:spPr>
          <a:xfrm>
            <a:off x="269755" y="594806"/>
            <a:ext cx="11626970" cy="649408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pt-BR" sz="1500" b="1" i="0" u="none" strike="noStrike" kern="1200" cap="none" spc="0" normalizeH="0" baseline="0" noProof="0" dirty="0">
                <a:ln>
                  <a:noFill/>
                </a:ln>
                <a:solidFill>
                  <a:prstClr val="black"/>
                </a:solidFill>
                <a:effectLst/>
                <a:uLnTx/>
                <a:uFillTx/>
                <a:latin typeface="Calibri" panose="020F0502020204030204"/>
                <a:ea typeface="+mn-ea"/>
                <a:cs typeface="+mn-cs"/>
              </a:rPr>
              <a:t>25 DE JUNHO DE 2014: APROVAÇÃO DO PLANO NACIONAL DE EDUCAÇÃO (PNE) - LEI Nº 13.005/2014</a:t>
            </a:r>
          </a:p>
          <a:p>
            <a:pPr marL="742950" marR="0" lvl="1"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pt-BR" sz="1300" b="0" i="0" u="none" strike="noStrike" kern="1200" cap="none" spc="0" normalizeH="0" baseline="0" noProof="0" dirty="0">
                <a:ln>
                  <a:noFill/>
                </a:ln>
                <a:solidFill>
                  <a:prstClr val="black"/>
                </a:solidFill>
                <a:effectLst/>
                <a:uLnTx/>
                <a:uFillTx/>
                <a:latin typeface="Calibri" panose="020F0502020204030204"/>
                <a:ea typeface="+mn-ea"/>
                <a:cs typeface="+mn-cs"/>
              </a:rPr>
              <a:t>20 metas com objetivos e prazos intermediários para implementação de políticas estruturantes que visam, em 10 anos, garantir  uma educação pública, gratuita, laica, inclusiva, de qualidade para todos, superando o déficit social e historicamente acumulado no Brasil;</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pt-BR" sz="1500" b="1"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CONSTITUIÇÃO DA COMISSÃO AMPLIADA, PELO CONSELHO MUNICIPAL DE EDUCAÇÃO (CME) </a:t>
            </a:r>
          </a:p>
          <a:p>
            <a:pPr marL="742950" marR="0" lvl="1"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pt-BR" sz="13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Objetivo: Coordenar e organizar a elaboração do Plano Municipal de Educação;</a:t>
            </a:r>
          </a:p>
          <a:p>
            <a:pPr marL="742950" marR="0" lvl="1"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pt-BR" sz="13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Composição: Sindicato dos Servidores Públicos Municipais e Autárquicos de São Bernardo do Campo (SINDSERV), Sindicato dos Professores do Ensino Oficial do Estado de São Paulo (APEOESP), Conselho Tutelar, Universidade Federal do ABC, Pai de Aluno da Escola Municipal, Sociedade Civil indicado pela Câmara Municipal, Diretoria Regional de Ensino, Escolas Municipais, Escolas Particulares, Secretaria Municipal de Orçamento e Planejamento Participativo e Secretaria Municipal de Educação;</a:t>
            </a:r>
            <a:endParaRPr kumimoji="0" lang="pt-BR" sz="1300" b="1"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pt-BR" sz="1500" b="1"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pt-BR" sz="1500" b="1"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PONTO DE PARTIDA DOS ESTUDOS: O DIAGNÓSTICO DA REAL SITUAÇÃO DO MUNICÍPIO</a:t>
            </a:r>
          </a:p>
          <a:p>
            <a:pPr marL="742950" marR="0" lvl="1"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pt-BR" sz="13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Realizado pela Universidade de São Caetano do Sul, por intermédio do Consórcio Intermunicipal do Grande ABC e Departamento de Indicadores da Secretaria de Orçamento e Planejamento Participativo da Prefeitura do Município de São Bernardo do Campo</a:t>
            </a:r>
          </a:p>
          <a:p>
            <a:pPr marL="742950" marR="0" lvl="1"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pt-BR" sz="1500" b="1"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pt-BR" sz="1500" b="1"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REALIZAÇÃO DE DEBATES COM A SOCIEDADE (PRÉ-CONFERÊNCIAS)</a:t>
            </a:r>
          </a:p>
          <a:p>
            <a:pPr marL="742950" marR="0" lvl="1"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pt-BR" sz="13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Ocorreram em dez territórios, que foram agrupados de acordo com as 20 (vinte) regiões de planejamento da cidade;</a:t>
            </a:r>
          </a:p>
          <a:p>
            <a:pPr marL="742950" marR="0" lvl="1"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pt-BR" sz="13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Temas dos Debates: Eixo I - Educação Infantil - Meta 1; Eixo II - Ensino Fundamental - Metas 2, 5 e 6; Eixo III - Ensino Médio - Metas 3 e 11; Eixo IV -  Educação de Jovens e Adultos - Metas 8, 9 e 10; Eixo V - Qualidade da Educação - Meta 7; Eixo VI – Educação; Especial na Perspectiva da Educação Inclusiva - Meta 4; Eixo VII - Valorização dos Profissionais da Educação - Metas 15, 16, 17 e 18; Eixo VIII - Ensino Superior - Metas 12, 13 e 14; Eixo IX - Sistema de Ensino - Metas 19 e 20;</a:t>
            </a:r>
            <a:endParaRPr kumimoji="0" lang="pt-BR" sz="1300" b="1"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pt-BR" sz="1500" b="1"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pt-BR" sz="1500" b="1"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17 DE OUTUBRO DE 2015: CONFERÊNCIA MUNICIPAL DE EDUCAÇÃO</a:t>
            </a:r>
          </a:p>
          <a:p>
            <a:pPr marL="742950" marR="0" lvl="1"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pt-BR" sz="13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Apresentar as propostas resultantes das pré-conferências contribuindo na elaboração do PME;</a:t>
            </a:r>
          </a:p>
          <a:p>
            <a:pPr marL="742950" marR="0" lvl="1"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pt-BR" sz="1500" b="1"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pt-BR" sz="1500" b="1"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PUBLICAÇÃO DA LEI 6.447 DE 28 DE DEZEMBRO DE 2015 – APROVAÇÃO DO PLANO MUNICIPAL DE EDUCAÇÃO</a:t>
            </a:r>
          </a:p>
          <a:p>
            <a:pPr marL="742950" marR="0" lvl="1"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pt-BR" sz="1300" b="0" i="0" u="none" strike="noStrike" kern="1200" cap="none" spc="0" normalizeH="0" baseline="0" noProof="0" dirty="0">
                <a:ln>
                  <a:noFill/>
                </a:ln>
                <a:solidFill>
                  <a:prstClr val="black"/>
                </a:solidFill>
                <a:effectLst/>
                <a:uLnTx/>
                <a:uFillTx/>
                <a:latin typeface="Calibri" panose="020F0502020204030204"/>
                <a:ea typeface="+mn-ea"/>
                <a:cs typeface="+mn-cs"/>
              </a:rPr>
              <a:t>17 metas e 214 estratégia a serem alcançadas ao longo dos 10 anos de vigência;</a:t>
            </a:r>
            <a:endParaRPr kumimoji="0" lang="pt-BR" sz="1300" b="1"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pt-BR" sz="15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pt-BR" sz="15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endParaRPr>
          </a:p>
        </p:txBody>
      </p:sp>
    </p:spTree>
    <p:extLst>
      <p:ext uri="{BB962C8B-B14F-4D97-AF65-F5344CB8AC3E}">
        <p14:creationId xmlns:p14="http://schemas.microsoft.com/office/powerpoint/2010/main" val="62542116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72B2E7F-89D1-4BC0-9739-95AE7C0462DB}"/>
              </a:ext>
            </a:extLst>
          </p:cNvPr>
          <p:cNvSpPr/>
          <p:nvPr/>
        </p:nvSpPr>
        <p:spPr>
          <a:xfrm>
            <a:off x="0" y="0"/>
            <a:ext cx="12192000" cy="854015"/>
          </a:xfrm>
          <a:prstGeom prst="rect">
            <a:avLst/>
          </a:prstGeom>
          <a:solidFill>
            <a:srgbClr val="0A1A2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pt-BR" sz="2500" b="1" dirty="0">
                <a:latin typeface="Arial Black" panose="020B0A04020102020204" pitchFamily="34" charset="0"/>
              </a:rPr>
              <a:t>DA META 16  </a:t>
            </a:r>
          </a:p>
          <a:p>
            <a:pPr algn="ctr"/>
            <a:r>
              <a:rPr lang="pt-BR" sz="2400" b="1" dirty="0">
                <a:latin typeface="Arial Black" panose="020B0A04020102020204" pitchFamily="34" charset="0"/>
              </a:rPr>
              <a:t>INDICADORES</a:t>
            </a:r>
          </a:p>
        </p:txBody>
      </p:sp>
      <p:sp>
        <p:nvSpPr>
          <p:cNvPr id="10" name="Retângulo: Cantos Arredondados 9">
            <a:extLst>
              <a:ext uri="{FF2B5EF4-FFF2-40B4-BE49-F238E27FC236}">
                <a16:creationId xmlns:a16="http://schemas.microsoft.com/office/drawing/2014/main" id="{80B7441F-F74F-4A48-8F77-F676F3E18493}"/>
              </a:ext>
            </a:extLst>
          </p:cNvPr>
          <p:cNvSpPr/>
          <p:nvPr/>
        </p:nvSpPr>
        <p:spPr>
          <a:xfrm>
            <a:off x="336430" y="923023"/>
            <a:ext cx="11533517" cy="5702064"/>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CaixaDeTexto 2">
            <a:extLst>
              <a:ext uri="{FF2B5EF4-FFF2-40B4-BE49-F238E27FC236}">
                <a16:creationId xmlns:a16="http://schemas.microsoft.com/office/drawing/2014/main" id="{BDDFCED0-73F2-4D08-B8BE-D2C2B046AFFC}"/>
              </a:ext>
            </a:extLst>
          </p:cNvPr>
          <p:cNvSpPr txBox="1"/>
          <p:nvPr/>
        </p:nvSpPr>
        <p:spPr>
          <a:xfrm>
            <a:off x="895350" y="1004079"/>
            <a:ext cx="10589643" cy="5909310"/>
          </a:xfrm>
          <a:prstGeom prst="rect">
            <a:avLst/>
          </a:prstGeom>
          <a:noFill/>
        </p:spPr>
        <p:txBody>
          <a:bodyPr wrap="square" rtlCol="0">
            <a:spAutoFit/>
          </a:bodyPr>
          <a:lstStyle/>
          <a:p>
            <a:pPr marL="285750" indent="-285750" algn="just">
              <a:buFont typeface="Arial" panose="020B0604020202020204" pitchFamily="34" charset="0"/>
              <a:buChar char="•"/>
            </a:pPr>
            <a:r>
              <a:rPr lang="pt-BR" b="1" dirty="0"/>
              <a:t>Conselho Municipal de Educação – CME </a:t>
            </a:r>
            <a:r>
              <a:rPr lang="pt-BR" dirty="0"/>
              <a:t>- Lei nº 5189, de 18 de setembro de 2003 é um órgão colegiado de caráter normativo, consultivo e deliberativo do Sistema Municipal de Ensino;</a:t>
            </a:r>
          </a:p>
          <a:p>
            <a:pPr algn="just"/>
            <a:endParaRPr lang="pt-BR" dirty="0"/>
          </a:p>
          <a:p>
            <a:pPr marL="285750" indent="-285750" algn="just">
              <a:buFont typeface="Arial" panose="020B0604020202020204" pitchFamily="34" charset="0"/>
              <a:buChar char="•"/>
            </a:pPr>
            <a:r>
              <a:rPr lang="pt-BR" b="1" dirty="0"/>
              <a:t>Conselhos Mirins </a:t>
            </a:r>
            <a:r>
              <a:rPr lang="pt-BR" dirty="0"/>
              <a:t>-  Fomentar o protagonismo infantil;</a:t>
            </a:r>
          </a:p>
          <a:p>
            <a:pPr algn="just"/>
            <a:endParaRPr lang="pt-BR" dirty="0"/>
          </a:p>
          <a:p>
            <a:pPr marL="285750" indent="-285750" algn="just">
              <a:buFont typeface="Arial" panose="020B0604020202020204" pitchFamily="34" charset="0"/>
              <a:buChar char="•"/>
            </a:pPr>
            <a:r>
              <a:rPr lang="pt-BR" b="1" dirty="0"/>
              <a:t>Conselho Municipal de Alimentação Escolar - CMAE </a:t>
            </a:r>
            <a:r>
              <a:rPr lang="pt-BR" dirty="0"/>
              <a:t>– Lei nº 5978, de 26 de outubro de 2009 - órgão colegiado de caráter fiscalizador, permanente, deliberativo e de assessoramento;</a:t>
            </a:r>
          </a:p>
          <a:p>
            <a:pPr algn="just"/>
            <a:endParaRPr lang="pt-BR" dirty="0"/>
          </a:p>
          <a:p>
            <a:pPr marL="285750" indent="-285750" algn="just">
              <a:buFont typeface="Arial" panose="020B0604020202020204" pitchFamily="34" charset="0"/>
              <a:buChar char="•"/>
            </a:pPr>
            <a:r>
              <a:rPr lang="pt-BR" b="1" dirty="0"/>
              <a:t>Conselho Municipal de Acompanhamento e Controle Social do FUNDEB – CACS-FUNDEB </a:t>
            </a:r>
            <a:r>
              <a:rPr lang="pt-BR" dirty="0"/>
              <a:t>– Lei nº 6959 de 18 de março de 2021 - Acompanhamento e controle social sobre a repartição, a transferência e a aplicação dos recursos do Fundo de Manutenção e Desenvolvimento da Educação Básica e de Valorização dos Profissionais da Educação;</a:t>
            </a:r>
          </a:p>
          <a:p>
            <a:pPr algn="just"/>
            <a:endParaRPr lang="pt-BR" dirty="0"/>
          </a:p>
          <a:p>
            <a:pPr marL="285750" indent="-285750" algn="just">
              <a:buFont typeface="Arial" panose="020B0604020202020204" pitchFamily="34" charset="0"/>
              <a:buChar char="•"/>
            </a:pPr>
            <a:r>
              <a:rPr lang="pt-BR" b="1" dirty="0"/>
              <a:t>Conselho Diretor do Fundo de Assistência à Educação – FAED</a:t>
            </a:r>
            <a:r>
              <a:rPr lang="pt-BR" dirty="0"/>
              <a:t>, Lei nº 2393, de 3 de março de 1980 - Administra os recursos do Fundo de Assistência a Educação, destinados a desenvolver, incentivar e contribuir para a manutenção das atividades educacionais do Município;</a:t>
            </a:r>
          </a:p>
          <a:p>
            <a:pPr algn="just"/>
            <a:endParaRPr lang="pt-BR" dirty="0"/>
          </a:p>
          <a:p>
            <a:pPr marL="285750" indent="-285750" algn="just">
              <a:buFont typeface="Arial" panose="020B0604020202020204" pitchFamily="34" charset="0"/>
              <a:buChar char="•"/>
            </a:pPr>
            <a:r>
              <a:rPr lang="pt-BR" b="1" dirty="0"/>
              <a:t>Conselhos de Escola</a:t>
            </a:r>
          </a:p>
          <a:p>
            <a:pPr algn="just"/>
            <a:endParaRPr lang="pt-BR" b="1" dirty="0"/>
          </a:p>
          <a:p>
            <a:pPr marL="285750" indent="-285750" algn="just">
              <a:buFont typeface="Arial" panose="020B0604020202020204" pitchFamily="34" charset="0"/>
              <a:buChar char="•"/>
            </a:pPr>
            <a:r>
              <a:rPr lang="pt-BR" b="1" dirty="0"/>
              <a:t>Associação de pais e mestres (APM)</a:t>
            </a:r>
          </a:p>
          <a:p>
            <a:pPr marL="285750" indent="-285750" algn="just">
              <a:buFont typeface="Arial" panose="020B0604020202020204" pitchFamily="34" charset="0"/>
              <a:buChar char="•"/>
            </a:pPr>
            <a:endParaRPr lang="pt-BR" dirty="0"/>
          </a:p>
        </p:txBody>
      </p:sp>
      <p:sp>
        <p:nvSpPr>
          <p:cNvPr id="5" name="Retângulo: Cantos Arredondados 5">
            <a:extLst>
              <a:ext uri="{FF2B5EF4-FFF2-40B4-BE49-F238E27FC236}">
                <a16:creationId xmlns:a16="http://schemas.microsoft.com/office/drawing/2014/main" id="{CCAE2726-FEED-45E3-92FA-C972594CE228}"/>
              </a:ext>
            </a:extLst>
          </p:cNvPr>
          <p:cNvSpPr/>
          <p:nvPr/>
        </p:nvSpPr>
        <p:spPr>
          <a:xfrm>
            <a:off x="7729268" y="5477773"/>
            <a:ext cx="2745991" cy="10306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t>                INDICADOR </a:t>
            </a:r>
          </a:p>
          <a:p>
            <a:pPr algn="ctr"/>
            <a:r>
              <a:rPr lang="pt-BR" sz="1600" b="1" dirty="0"/>
              <a:t>             EM </a:t>
            </a:r>
          </a:p>
          <a:p>
            <a:pPr algn="ctr"/>
            <a:r>
              <a:rPr lang="pt-BR" sz="1600" b="1" dirty="0"/>
              <a:t>               CONSTRUÇÃO!</a:t>
            </a:r>
          </a:p>
        </p:txBody>
      </p:sp>
      <p:pic>
        <p:nvPicPr>
          <p:cNvPr id="6" name="Imagem 5">
            <a:extLst>
              <a:ext uri="{FF2B5EF4-FFF2-40B4-BE49-F238E27FC236}">
                <a16:creationId xmlns:a16="http://schemas.microsoft.com/office/drawing/2014/main" id="{536E9600-8FFA-4784-ADBD-BD0B705D5BFD}"/>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7903656" y="5592960"/>
            <a:ext cx="800227" cy="800227"/>
          </a:xfrm>
          <a:prstGeom prst="rect">
            <a:avLst/>
          </a:prstGeom>
        </p:spPr>
      </p:pic>
    </p:spTree>
    <p:extLst>
      <p:ext uri="{BB962C8B-B14F-4D97-AF65-F5344CB8AC3E}">
        <p14:creationId xmlns:p14="http://schemas.microsoft.com/office/powerpoint/2010/main" val="34972298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C4771E15-72AC-4DD5-8F87-36621EE77E0E}"/>
              </a:ext>
            </a:extLst>
          </p:cNvPr>
          <p:cNvPicPr>
            <a:picLocks noChangeAspect="1"/>
          </p:cNvPicPr>
          <p:nvPr/>
        </p:nvPicPr>
        <p:blipFill rotWithShape="1">
          <a:blip r:embed="rId2">
            <a:extLst>
              <a:ext uri="{28A0092B-C50C-407E-A947-70E740481C1C}">
                <a14:useLocalDpi xmlns:a14="http://schemas.microsoft.com/office/drawing/2010/main" val="0"/>
              </a:ext>
            </a:extLst>
          </a:blip>
          <a:srcRect b="74519"/>
          <a:stretch/>
        </p:blipFill>
        <p:spPr>
          <a:xfrm>
            <a:off x="0" y="0"/>
            <a:ext cx="12192000" cy="3209026"/>
          </a:xfrm>
          <a:prstGeom prst="rect">
            <a:avLst/>
          </a:prstGeom>
        </p:spPr>
      </p:pic>
      <p:pic>
        <p:nvPicPr>
          <p:cNvPr id="6" name="Imagem 5">
            <a:extLst>
              <a:ext uri="{FF2B5EF4-FFF2-40B4-BE49-F238E27FC236}">
                <a16:creationId xmlns:a16="http://schemas.microsoft.com/office/drawing/2014/main" id="{CBE9D8CB-FFEF-4B87-89D4-69D9CCE185D3}"/>
              </a:ext>
            </a:extLst>
          </p:cNvPr>
          <p:cNvPicPr>
            <a:picLocks noChangeAspect="1"/>
          </p:cNvPicPr>
          <p:nvPr/>
        </p:nvPicPr>
        <p:blipFill rotWithShape="1">
          <a:blip r:embed="rId2">
            <a:extLst>
              <a:ext uri="{28A0092B-C50C-407E-A947-70E740481C1C}">
                <a14:useLocalDpi xmlns:a14="http://schemas.microsoft.com/office/drawing/2010/main" val="0"/>
              </a:ext>
            </a:extLst>
          </a:blip>
          <a:srcRect t="78291" b="540"/>
          <a:stretch/>
        </p:blipFill>
        <p:spPr>
          <a:xfrm>
            <a:off x="0" y="4804913"/>
            <a:ext cx="12192000" cy="2053087"/>
          </a:xfrm>
          <a:prstGeom prst="rect">
            <a:avLst/>
          </a:prstGeom>
        </p:spPr>
      </p:pic>
      <p:sp>
        <p:nvSpPr>
          <p:cNvPr id="3" name="Retângulo: Cantos Arredondados 2">
            <a:extLst>
              <a:ext uri="{FF2B5EF4-FFF2-40B4-BE49-F238E27FC236}">
                <a16:creationId xmlns:a16="http://schemas.microsoft.com/office/drawing/2014/main" id="{4D46732E-B57D-4E62-BDDF-272A3C65F968}"/>
              </a:ext>
            </a:extLst>
          </p:cNvPr>
          <p:cNvSpPr/>
          <p:nvPr/>
        </p:nvSpPr>
        <p:spPr>
          <a:xfrm>
            <a:off x="1905000" y="2105024"/>
            <a:ext cx="8343900" cy="3553904"/>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Retângulo 4">
            <a:extLst>
              <a:ext uri="{FF2B5EF4-FFF2-40B4-BE49-F238E27FC236}">
                <a16:creationId xmlns:a16="http://schemas.microsoft.com/office/drawing/2014/main" id="{512023F2-6FB5-4F7D-9C28-9DA257F323DC}"/>
              </a:ext>
            </a:extLst>
          </p:cNvPr>
          <p:cNvSpPr/>
          <p:nvPr/>
        </p:nvSpPr>
        <p:spPr>
          <a:xfrm>
            <a:off x="2203509" y="2323201"/>
            <a:ext cx="7873941" cy="2622431"/>
          </a:xfrm>
          <a:prstGeom prst="rect">
            <a:avLst/>
          </a:prstGeom>
          <a:noFill/>
          <a:ln>
            <a:noFill/>
          </a:ln>
          <a:effectLst>
            <a:softEdge rad="0"/>
          </a:effectLst>
        </p:spPr>
        <p:style>
          <a:lnRef idx="0">
            <a:scrgbClr r="0" g="0" b="0"/>
          </a:lnRef>
          <a:fillRef idx="0">
            <a:scrgbClr r="0" g="0" b="0"/>
          </a:fillRef>
          <a:effectRef idx="0">
            <a:scrgbClr r="0" g="0" b="0"/>
          </a:effectRef>
          <a:fontRef idx="minor">
            <a:schemeClr val="lt1"/>
          </a:fontRef>
        </p:style>
        <p:txBody>
          <a:bodyPr rtlCol="0" anchor="t"/>
          <a:lstStyle/>
          <a:p>
            <a:pPr algn="ctr"/>
            <a:r>
              <a:rPr lang="pt-BR" sz="2500" b="1" dirty="0">
                <a:solidFill>
                  <a:srgbClr val="0088CB"/>
                </a:solidFill>
                <a:latin typeface="Arial Black" panose="020B0A04020102020204" pitchFamily="34" charset="0"/>
              </a:rPr>
              <a:t>Financiamento da Educação </a:t>
            </a:r>
          </a:p>
          <a:p>
            <a:pPr algn="ctr"/>
            <a:r>
              <a:rPr lang="pt-BR" sz="2500" b="1" dirty="0">
                <a:solidFill>
                  <a:srgbClr val="0088CB"/>
                </a:solidFill>
                <a:latin typeface="Arial Black" panose="020B0A04020102020204" pitchFamily="34" charset="0"/>
              </a:rPr>
              <a:t>META 17 </a:t>
            </a:r>
          </a:p>
          <a:p>
            <a:pPr algn="ctr"/>
            <a:endParaRPr lang="pt-BR" sz="2500" b="1" dirty="0">
              <a:solidFill>
                <a:srgbClr val="0088CB"/>
              </a:solidFill>
              <a:latin typeface="Arial Black" panose="020B0A04020102020204" pitchFamily="34" charset="0"/>
            </a:endParaRPr>
          </a:p>
          <a:p>
            <a:pPr algn="just"/>
            <a:r>
              <a:rPr lang="pt-BR" sz="2200" dirty="0">
                <a:solidFill>
                  <a:schemeClr val="tx1"/>
                </a:solidFill>
              </a:rPr>
              <a:t>Incorporar os recursos adicionais provenientes da ampliação do investimento público em educação pública, quando da regulamentação federal, conforme a Meta 20 do Plano Nacional de Educação (Lei 13.005/2014).</a:t>
            </a:r>
          </a:p>
        </p:txBody>
      </p:sp>
    </p:spTree>
    <p:extLst>
      <p:ext uri="{BB962C8B-B14F-4D97-AF65-F5344CB8AC3E}">
        <p14:creationId xmlns:p14="http://schemas.microsoft.com/office/powerpoint/2010/main" val="3898841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72B2E7F-89D1-4BC0-9739-95AE7C0462DB}"/>
              </a:ext>
            </a:extLst>
          </p:cNvPr>
          <p:cNvSpPr/>
          <p:nvPr/>
        </p:nvSpPr>
        <p:spPr>
          <a:xfrm>
            <a:off x="0" y="0"/>
            <a:ext cx="12192000" cy="854015"/>
          </a:xfrm>
          <a:prstGeom prst="rect">
            <a:avLst/>
          </a:prstGeom>
          <a:solidFill>
            <a:srgbClr val="0A1A2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pt-BR" sz="2500" b="1" dirty="0">
                <a:latin typeface="Arial Black" panose="020B0A04020102020204" pitchFamily="34" charset="0"/>
              </a:rPr>
              <a:t>META 17  </a:t>
            </a:r>
          </a:p>
          <a:p>
            <a:pPr algn="ctr"/>
            <a:r>
              <a:rPr lang="pt-BR" sz="2400" b="1" dirty="0">
                <a:latin typeface="Arial Black" panose="020B0A04020102020204" pitchFamily="34" charset="0"/>
              </a:rPr>
              <a:t>INDICADOR 17</a:t>
            </a:r>
          </a:p>
        </p:txBody>
      </p:sp>
      <p:sp>
        <p:nvSpPr>
          <p:cNvPr id="10" name="Retângulo: Cantos Arredondados 9">
            <a:extLst>
              <a:ext uri="{FF2B5EF4-FFF2-40B4-BE49-F238E27FC236}">
                <a16:creationId xmlns:a16="http://schemas.microsoft.com/office/drawing/2014/main" id="{80B7441F-F74F-4A48-8F77-F676F3E18493}"/>
              </a:ext>
            </a:extLst>
          </p:cNvPr>
          <p:cNvSpPr/>
          <p:nvPr/>
        </p:nvSpPr>
        <p:spPr>
          <a:xfrm>
            <a:off x="365005" y="923023"/>
            <a:ext cx="11533517" cy="5411102"/>
          </a:xfrm>
          <a:prstGeom prst="roundRect">
            <a:avLst/>
          </a:prstGeom>
          <a:solidFill>
            <a:srgbClr val="CE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aphicFrame>
        <p:nvGraphicFramePr>
          <p:cNvPr id="3" name="Tabela 2">
            <a:extLst>
              <a:ext uri="{FF2B5EF4-FFF2-40B4-BE49-F238E27FC236}">
                <a16:creationId xmlns:a16="http://schemas.microsoft.com/office/drawing/2014/main" id="{FE624A49-08D9-4E30-A7B1-0023C44C4E0C}"/>
              </a:ext>
            </a:extLst>
          </p:cNvPr>
          <p:cNvGraphicFramePr>
            <a:graphicFrameLocks noGrp="1"/>
          </p:cNvGraphicFramePr>
          <p:nvPr/>
        </p:nvGraphicFramePr>
        <p:xfrm>
          <a:off x="1085579" y="1015086"/>
          <a:ext cx="10092368" cy="1410874"/>
        </p:xfrm>
        <a:graphic>
          <a:graphicData uri="http://schemas.openxmlformats.org/drawingml/2006/table">
            <a:tbl>
              <a:tblPr firstRow="1" firstCol="1" bandRow="1"/>
              <a:tblGrid>
                <a:gridCol w="2523092">
                  <a:extLst>
                    <a:ext uri="{9D8B030D-6E8A-4147-A177-3AD203B41FA5}">
                      <a16:colId xmlns:a16="http://schemas.microsoft.com/office/drawing/2014/main" val="2206649585"/>
                    </a:ext>
                  </a:extLst>
                </a:gridCol>
                <a:gridCol w="2523092">
                  <a:extLst>
                    <a:ext uri="{9D8B030D-6E8A-4147-A177-3AD203B41FA5}">
                      <a16:colId xmlns:a16="http://schemas.microsoft.com/office/drawing/2014/main" val="3059307853"/>
                    </a:ext>
                  </a:extLst>
                </a:gridCol>
                <a:gridCol w="2523092">
                  <a:extLst>
                    <a:ext uri="{9D8B030D-6E8A-4147-A177-3AD203B41FA5}">
                      <a16:colId xmlns:a16="http://schemas.microsoft.com/office/drawing/2014/main" val="116641377"/>
                    </a:ext>
                  </a:extLst>
                </a:gridCol>
                <a:gridCol w="2523092">
                  <a:extLst>
                    <a:ext uri="{9D8B030D-6E8A-4147-A177-3AD203B41FA5}">
                      <a16:colId xmlns:a16="http://schemas.microsoft.com/office/drawing/2014/main" val="3014533360"/>
                    </a:ext>
                  </a:extLst>
                </a:gridCol>
              </a:tblGrid>
              <a:tr h="444035">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INDICADOR 17</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gridSpan="3">
                  <a:txBody>
                    <a:bodyPr/>
                    <a:lstStyle/>
                    <a:p>
                      <a:pPr algn="just">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PERCENTUAL DE RECURSOS ANUAIS INCORPORADOS A EDUCAÇÃO PÚBLICA, NO MUNICÍPIO, CONSIDERANDO O TOTAL DO RECURSO PÚBLICO DISPONÍVEL, NO ANO, NO MUNICÍPIO.</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870261266"/>
                  </a:ext>
                </a:extLst>
              </a:tr>
              <a:tr h="368260">
                <a:tc>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PREVISTA PARA O PERÍODO</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 ALCANÇADA NO PERÍODO</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pt-BR"/>
                    </a:p>
                  </a:txBody>
                  <a:tcPr/>
                </a:tc>
                <a:tc>
                  <a:txBody>
                    <a:bodyPr/>
                    <a:lstStyle/>
                    <a:p>
                      <a:pPr algn="ctr">
                        <a:lnSpc>
                          <a:spcPct val="107000"/>
                        </a:lnSpc>
                        <a:spcAft>
                          <a:spcPts val="800"/>
                        </a:spcAft>
                      </a:pPr>
                      <a:r>
                        <a:rPr lang="pt-BR"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FONTE DO INDICADOR</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83074045"/>
                  </a:ext>
                </a:extLst>
              </a:tr>
              <a:tr h="598579">
                <a:tc>
                  <a:txBody>
                    <a:bodyPr/>
                    <a:lstStyle/>
                    <a:p>
                      <a:pPr algn="ctr">
                        <a:lnSpc>
                          <a:spcPct val="107000"/>
                        </a:lnSpc>
                        <a:spcAft>
                          <a:spcPts val="800"/>
                        </a:spcAft>
                      </a:pPr>
                      <a:r>
                        <a:rPr lang="pt-BR"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 25%</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Dado oficial</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26,7 %</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Aft>
                          <a:spcPts val="800"/>
                        </a:spcAft>
                      </a:pP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Portal da transparência </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57685028"/>
                  </a:ext>
                </a:extLst>
              </a:tr>
            </a:tbl>
          </a:graphicData>
        </a:graphic>
      </p:graphicFrame>
      <p:graphicFrame>
        <p:nvGraphicFramePr>
          <p:cNvPr id="8" name="Chart 62" title="Gráfico"/>
          <p:cNvGraphicFramePr>
            <a:graphicFrameLocks/>
          </p:cNvGraphicFramePr>
          <p:nvPr/>
        </p:nvGraphicFramePr>
        <p:xfrm>
          <a:off x="3098541" y="2707141"/>
          <a:ext cx="5715000" cy="3533775"/>
        </p:xfrm>
        <a:graphic>
          <a:graphicData uri="http://schemas.openxmlformats.org/drawingml/2006/chart">
            <c:chart xmlns:c="http://schemas.openxmlformats.org/drawingml/2006/chart" xmlns:r="http://schemas.openxmlformats.org/officeDocument/2006/relationships" r:id="rId2"/>
          </a:graphicData>
        </a:graphic>
      </p:graphicFrame>
      <p:sp>
        <p:nvSpPr>
          <p:cNvPr id="6" name="CaixaDeTexto 5">
            <a:extLst>
              <a:ext uri="{FF2B5EF4-FFF2-40B4-BE49-F238E27FC236}">
                <a16:creationId xmlns:a16="http://schemas.microsoft.com/office/drawing/2014/main" id="{44EDAA1C-DA54-44CA-B09A-E89BE5C7E059}"/>
              </a:ext>
            </a:extLst>
          </p:cNvPr>
          <p:cNvSpPr txBox="1"/>
          <p:nvPr/>
        </p:nvSpPr>
        <p:spPr>
          <a:xfrm>
            <a:off x="9940834" y="99528"/>
            <a:ext cx="2390503" cy="646331"/>
          </a:xfrm>
          <a:prstGeom prst="rect">
            <a:avLst/>
          </a:prstGeom>
          <a:noFill/>
        </p:spPr>
        <p:txBody>
          <a:bodyPr wrap="square" rtlCol="0">
            <a:spAutoFit/>
          </a:bodyPr>
          <a:lstStyle/>
          <a:p>
            <a:pPr algn="ctr"/>
            <a:r>
              <a:rPr lang="pt-BR" i="1" dirty="0">
                <a:solidFill>
                  <a:schemeClr val="bg1"/>
                </a:solidFill>
              </a:rPr>
              <a:t>PME </a:t>
            </a:r>
          </a:p>
          <a:p>
            <a:pPr algn="ctr"/>
            <a:r>
              <a:rPr lang="pt-BR" i="1" dirty="0">
                <a:solidFill>
                  <a:schemeClr val="bg1"/>
                </a:solidFill>
              </a:rPr>
              <a:t>2019-2020</a:t>
            </a:r>
          </a:p>
        </p:txBody>
      </p:sp>
      <p:pic>
        <p:nvPicPr>
          <p:cNvPr id="9" name="Imagem 8">
            <a:extLst>
              <a:ext uri="{FF2B5EF4-FFF2-40B4-BE49-F238E27FC236}">
                <a16:creationId xmlns:a16="http://schemas.microsoft.com/office/drawing/2014/main" id="{CDCB7FAD-96FF-4AC3-B2CA-DC5D32C6B26D}"/>
              </a:ext>
            </a:extLst>
          </p:cNvPr>
          <p:cNvPicPr>
            <a:picLocks noChangeAspect="1"/>
          </p:cNvPicPr>
          <p:nvPr/>
        </p:nvPicPr>
        <p:blipFill>
          <a:blip r:embed="rId3"/>
          <a:stretch>
            <a:fillRect/>
          </a:stretch>
        </p:blipFill>
        <p:spPr>
          <a:xfrm>
            <a:off x="188685" y="0"/>
            <a:ext cx="1324429" cy="1324429"/>
          </a:xfrm>
          <a:prstGeom prst="rect">
            <a:avLst/>
          </a:prstGeom>
        </p:spPr>
      </p:pic>
    </p:spTree>
    <p:extLst>
      <p:ext uri="{BB962C8B-B14F-4D97-AF65-F5344CB8AC3E}">
        <p14:creationId xmlns:p14="http://schemas.microsoft.com/office/powerpoint/2010/main" val="402184034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C4771E15-72AC-4DD5-8F87-36621EE77E0E}"/>
              </a:ext>
            </a:extLst>
          </p:cNvPr>
          <p:cNvPicPr>
            <a:picLocks noChangeAspect="1"/>
          </p:cNvPicPr>
          <p:nvPr/>
        </p:nvPicPr>
        <p:blipFill rotWithShape="1">
          <a:blip r:embed="rId2">
            <a:extLst>
              <a:ext uri="{28A0092B-C50C-407E-A947-70E740481C1C}">
                <a14:useLocalDpi xmlns:a14="http://schemas.microsoft.com/office/drawing/2010/main" val="0"/>
              </a:ext>
            </a:extLst>
          </a:blip>
          <a:srcRect b="74519"/>
          <a:stretch/>
        </p:blipFill>
        <p:spPr>
          <a:xfrm>
            <a:off x="0" y="0"/>
            <a:ext cx="12192000" cy="3209026"/>
          </a:xfrm>
          <a:prstGeom prst="rect">
            <a:avLst/>
          </a:prstGeom>
        </p:spPr>
      </p:pic>
      <p:pic>
        <p:nvPicPr>
          <p:cNvPr id="6" name="Imagem 5">
            <a:extLst>
              <a:ext uri="{FF2B5EF4-FFF2-40B4-BE49-F238E27FC236}">
                <a16:creationId xmlns:a16="http://schemas.microsoft.com/office/drawing/2014/main" id="{CBE9D8CB-FFEF-4B87-89D4-69D9CCE185D3}"/>
              </a:ext>
            </a:extLst>
          </p:cNvPr>
          <p:cNvPicPr>
            <a:picLocks noChangeAspect="1"/>
          </p:cNvPicPr>
          <p:nvPr/>
        </p:nvPicPr>
        <p:blipFill rotWithShape="1">
          <a:blip r:embed="rId2">
            <a:extLst>
              <a:ext uri="{28A0092B-C50C-407E-A947-70E740481C1C}">
                <a14:useLocalDpi xmlns:a14="http://schemas.microsoft.com/office/drawing/2010/main" val="0"/>
              </a:ext>
            </a:extLst>
          </a:blip>
          <a:srcRect t="78291" b="540"/>
          <a:stretch/>
        </p:blipFill>
        <p:spPr>
          <a:xfrm>
            <a:off x="0" y="4804913"/>
            <a:ext cx="12192000" cy="2053087"/>
          </a:xfrm>
          <a:prstGeom prst="rect">
            <a:avLst/>
          </a:prstGeom>
        </p:spPr>
      </p:pic>
      <p:sp>
        <p:nvSpPr>
          <p:cNvPr id="2" name="Título 1">
            <a:extLst>
              <a:ext uri="{FF2B5EF4-FFF2-40B4-BE49-F238E27FC236}">
                <a16:creationId xmlns:a16="http://schemas.microsoft.com/office/drawing/2014/main" id="{00E689F7-9A08-49C9-B5D7-09A57ABC5E1C}"/>
              </a:ext>
            </a:extLst>
          </p:cNvPr>
          <p:cNvSpPr>
            <a:spLocks noGrp="1"/>
          </p:cNvSpPr>
          <p:nvPr>
            <p:ph type="ctrTitle"/>
          </p:nvPr>
        </p:nvSpPr>
        <p:spPr>
          <a:xfrm>
            <a:off x="1066799" y="3416989"/>
            <a:ext cx="10052649" cy="2387600"/>
          </a:xfrm>
        </p:spPr>
        <p:txBody>
          <a:bodyPr>
            <a:normAutofit fontScale="90000"/>
          </a:bodyPr>
          <a:lstStyle/>
          <a:p>
            <a:pPr algn="ctr"/>
            <a:r>
              <a:rPr lang="pt-BR" sz="6700" b="1" dirty="0" smtClean="0">
                <a:solidFill>
                  <a:srgbClr val="0088CB"/>
                </a:solidFill>
                <a:latin typeface="Arial Black" panose="020B0A04020102020204" pitchFamily="34" charset="0"/>
              </a:rPr>
              <a:t>OBRIGADO(A)!</a:t>
            </a:r>
            <a:r>
              <a:rPr lang="pt-BR" sz="4000" b="1" dirty="0">
                <a:solidFill>
                  <a:srgbClr val="0088CB"/>
                </a:solidFill>
                <a:latin typeface="Arial Black" panose="020B0A04020102020204" pitchFamily="34" charset="0"/>
              </a:rPr>
              <a:t/>
            </a:r>
            <a:br>
              <a:rPr lang="pt-BR" sz="4000" b="1" dirty="0">
                <a:solidFill>
                  <a:srgbClr val="0088CB"/>
                </a:solidFill>
                <a:latin typeface="Arial Black" panose="020B0A04020102020204" pitchFamily="34" charset="0"/>
              </a:rPr>
            </a:br>
            <a:r>
              <a:rPr lang="pt-BR" sz="4000" b="1" dirty="0">
                <a:solidFill>
                  <a:srgbClr val="0088CB"/>
                </a:solidFill>
                <a:latin typeface="Arial Black" panose="020B0A04020102020204" pitchFamily="34" charset="0"/>
              </a:rPr>
              <a:t/>
            </a:r>
            <a:br>
              <a:rPr lang="pt-BR" sz="4000" b="1" dirty="0">
                <a:solidFill>
                  <a:srgbClr val="0088CB"/>
                </a:solidFill>
                <a:latin typeface="Arial Black" panose="020B0A04020102020204" pitchFamily="34" charset="0"/>
              </a:rPr>
            </a:br>
            <a:r>
              <a:rPr lang="pt-BR" sz="4000" b="1" dirty="0">
                <a:solidFill>
                  <a:srgbClr val="0088CB"/>
                </a:solidFill>
                <a:latin typeface="Arial Black" panose="020B0A04020102020204" pitchFamily="34" charset="0"/>
              </a:rPr>
              <a:t/>
            </a:r>
            <a:br>
              <a:rPr lang="pt-BR" sz="4000" b="1" dirty="0">
                <a:solidFill>
                  <a:srgbClr val="0088CB"/>
                </a:solidFill>
                <a:latin typeface="Arial Black" panose="020B0A04020102020204" pitchFamily="34" charset="0"/>
              </a:rPr>
            </a:br>
            <a:endParaRPr lang="pt-BR" sz="4000" b="1" i="1" dirty="0">
              <a:solidFill>
                <a:srgbClr val="0088C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9503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72B2E7F-89D1-4BC0-9739-95AE7C0462DB}"/>
              </a:ext>
            </a:extLst>
          </p:cNvPr>
          <p:cNvSpPr/>
          <p:nvPr/>
        </p:nvSpPr>
        <p:spPr>
          <a:xfrm>
            <a:off x="0" y="-38100"/>
            <a:ext cx="12192000" cy="638175"/>
          </a:xfrm>
          <a:prstGeom prst="rect">
            <a:avLst/>
          </a:prstGeom>
          <a:solidFill>
            <a:srgbClr val="0A1A2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5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3. METODOLOGIA DO MONITORAMENTO</a:t>
            </a:r>
          </a:p>
        </p:txBody>
      </p:sp>
      <p:sp>
        <p:nvSpPr>
          <p:cNvPr id="11" name="CaixaDeTexto 10">
            <a:extLst>
              <a:ext uri="{FF2B5EF4-FFF2-40B4-BE49-F238E27FC236}">
                <a16:creationId xmlns:a16="http://schemas.microsoft.com/office/drawing/2014/main" id="{B13F411B-BC47-4427-B89F-5C79BC244976}"/>
              </a:ext>
            </a:extLst>
          </p:cNvPr>
          <p:cNvSpPr txBox="1"/>
          <p:nvPr/>
        </p:nvSpPr>
        <p:spPr>
          <a:xfrm>
            <a:off x="317380" y="972929"/>
            <a:ext cx="11412747" cy="6219138"/>
          </a:xfrm>
          <a:prstGeom prst="rect">
            <a:avLst/>
          </a:prstGeom>
          <a:noFill/>
        </p:spPr>
        <p:txBody>
          <a:bodyPr wrap="square" rtlCol="0">
            <a:spAutoFit/>
          </a:bodyPr>
          <a:lstStyle/>
          <a:p>
            <a:pPr marL="285750" marR="0" lvl="0" indent="-285750" algn="just" defTabSz="914400" rtl="0" eaLnBrk="1" fontAlgn="auto" latinLnBrk="0" hangingPunct="1">
              <a:lnSpc>
                <a:spcPct val="115000"/>
              </a:lnSpc>
              <a:spcBef>
                <a:spcPts val="0"/>
              </a:spcBef>
              <a:spcAft>
                <a:spcPts val="800"/>
              </a:spcAft>
              <a:buClrTx/>
              <a:buSzTx/>
              <a:buFont typeface="Wingdings" panose="05000000000000000000" pitchFamily="2" charset="2"/>
              <a:buChar char="Ø"/>
              <a:tabLst/>
              <a:defRPr/>
            </a:pPr>
            <a:r>
              <a:rPr kumimoji="0" lang="pt-BR" sz="1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Comissão Coordenadora</a:t>
            </a:r>
            <a:endParaRPr kumimoji="0" lang="pt-BR"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Lei Municipal nº 6.447, art.5º, de 28 de dezembro de 2015.</a:t>
            </a:r>
            <a:endParaRPr kumimoji="0" lang="pt-BR"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pt-BR" sz="1500" b="1" dirty="0">
              <a:solidFill>
                <a:srgbClr val="000000"/>
              </a:solidFill>
              <a:latin typeface="Calibri" panose="020F0502020204030204"/>
              <a:ea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pt-BR" sz="1500" b="1"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PORTARIA N° SE Nº 2, DE 14 DE JULHO DE 2021 – DESIGNAÇÃO DOS MEMBROS DA EQUIPE TÉCNICA E DA COMISSÃO COORDENADORA;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3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300"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3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300"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3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300"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3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300"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3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13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Coordena</a:t>
            </a:r>
            <a:r>
              <a:rPr kumimoji="0" lang="pt-BR" altLang="pt-BR" sz="13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ç</a:t>
            </a:r>
            <a:r>
              <a:rPr kumimoji="0" lang="pt-BR" altLang="pt-BR" sz="13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ão</a:t>
            </a:r>
            <a:r>
              <a:rPr kumimoji="0" lang="pt-BR" altLang="pt-BR" sz="13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Rosangela Babinska</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13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Comissão T</a:t>
            </a:r>
            <a:r>
              <a:rPr kumimoji="0" lang="pt-BR" altLang="pt-BR" sz="13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é</a:t>
            </a:r>
            <a:r>
              <a:rPr kumimoji="0" lang="pt-BR" altLang="pt-BR" sz="13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cnica de Monitoramento</a:t>
            </a:r>
            <a:endParaRPr kumimoji="0" lang="pt-BR" altLang="pt-BR"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3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3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3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3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3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3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3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3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3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3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5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 name="Tabela 1">
            <a:extLst>
              <a:ext uri="{FF2B5EF4-FFF2-40B4-BE49-F238E27FC236}">
                <a16:creationId xmlns:a16="http://schemas.microsoft.com/office/drawing/2014/main" id="{D315251F-0E70-4F57-8614-17B3E97A0916}"/>
              </a:ext>
            </a:extLst>
          </p:cNvPr>
          <p:cNvGraphicFramePr>
            <a:graphicFrameLocks noGrp="1"/>
          </p:cNvGraphicFramePr>
          <p:nvPr>
            <p:extLst/>
          </p:nvPr>
        </p:nvGraphicFramePr>
        <p:xfrm>
          <a:off x="2990353" y="4886834"/>
          <a:ext cx="5753735" cy="1682496"/>
        </p:xfrm>
        <a:graphic>
          <a:graphicData uri="http://schemas.openxmlformats.org/drawingml/2006/table">
            <a:tbl>
              <a:tblPr firstRow="1" firstCol="1" bandRow="1"/>
              <a:tblGrid>
                <a:gridCol w="2876550">
                  <a:extLst>
                    <a:ext uri="{9D8B030D-6E8A-4147-A177-3AD203B41FA5}">
                      <a16:colId xmlns:a16="http://schemas.microsoft.com/office/drawing/2014/main" val="196616890"/>
                    </a:ext>
                  </a:extLst>
                </a:gridCol>
                <a:gridCol w="2877185">
                  <a:extLst>
                    <a:ext uri="{9D8B030D-6E8A-4147-A177-3AD203B41FA5}">
                      <a16:colId xmlns:a16="http://schemas.microsoft.com/office/drawing/2014/main" val="113039296"/>
                    </a:ext>
                  </a:extLst>
                </a:gridCol>
              </a:tblGrid>
              <a:tr h="0">
                <a:tc>
                  <a:txBody>
                    <a:bodyPr/>
                    <a:lstStyle/>
                    <a:p>
                      <a:pPr algn="ctr">
                        <a:lnSpc>
                          <a:spcPct val="115000"/>
                        </a:lnSpc>
                        <a:spcAft>
                          <a:spcPts val="800"/>
                        </a:spcAft>
                      </a:pPr>
                      <a:r>
                        <a:rPr lang="pt-BR" sz="1200" b="1" dirty="0">
                          <a:effectLst/>
                          <a:latin typeface="Times New Roman" panose="02020603050405020304" pitchFamily="18" charset="0"/>
                          <a:ea typeface="Calibri" panose="020F0502020204030204" pitchFamily="34" charset="0"/>
                          <a:cs typeface="Times New Roman" panose="02020603050405020304" pitchFamily="18" charset="0"/>
                        </a:rPr>
                        <a:t>Nome</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BDD6EE"/>
                    </a:solidFill>
                  </a:tcPr>
                </a:tc>
                <a:tc>
                  <a:txBody>
                    <a:bodyPr/>
                    <a:lstStyle/>
                    <a:p>
                      <a:pPr algn="ctr">
                        <a:lnSpc>
                          <a:spcPct val="115000"/>
                        </a:lnSpc>
                        <a:spcAft>
                          <a:spcPts val="800"/>
                        </a:spcAft>
                      </a:pPr>
                      <a:r>
                        <a:rPr lang="pt-BR" sz="1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Cargo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BDD6EE"/>
                    </a:solidFill>
                  </a:tcPr>
                </a:tc>
                <a:extLst>
                  <a:ext uri="{0D108BD9-81ED-4DB2-BD59-A6C34878D82A}">
                    <a16:rowId xmlns:a16="http://schemas.microsoft.com/office/drawing/2014/main" val="711333490"/>
                  </a:ext>
                </a:extLst>
              </a:tr>
              <a:tr h="0">
                <a:tc>
                  <a:txBody>
                    <a:bodyPr/>
                    <a:lstStyle/>
                    <a:p>
                      <a:pPr algn="just">
                        <a:lnSpc>
                          <a:spcPct val="115000"/>
                        </a:lnSpc>
                        <a:spcAft>
                          <a:spcPts val="800"/>
                        </a:spcAft>
                      </a:pPr>
                      <a:r>
                        <a:rPr lang="pt-BR" sz="1200" dirty="0">
                          <a:effectLst/>
                          <a:latin typeface="Times New Roman" panose="02020603050405020304" pitchFamily="18" charset="0"/>
                          <a:ea typeface="Calibri" panose="020F0502020204030204" pitchFamily="34" charset="0"/>
                          <a:cs typeface="Times New Roman" panose="02020603050405020304" pitchFamily="18" charset="0"/>
                        </a:rPr>
                        <a:t>Daniele da Silva Benício</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800"/>
                        </a:spcAft>
                      </a:pPr>
                      <a:r>
                        <a:rPr lang="pt-B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ASSESSOR DE DIREÇÃO - GSA</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606774562"/>
                  </a:ext>
                </a:extLst>
              </a:tr>
              <a:tr h="0">
                <a:tc>
                  <a:txBody>
                    <a:bodyPr/>
                    <a:lstStyle/>
                    <a:p>
                      <a:pPr algn="just">
                        <a:lnSpc>
                          <a:spcPct val="115000"/>
                        </a:lnSpc>
                        <a:spcAft>
                          <a:spcPts val="800"/>
                        </a:spcAft>
                      </a:pPr>
                      <a:r>
                        <a:rPr lang="pt-BR" sz="1200">
                          <a:effectLst/>
                          <a:latin typeface="Times New Roman" panose="02020603050405020304" pitchFamily="18" charset="0"/>
                          <a:ea typeface="Calibri" panose="020F0502020204030204" pitchFamily="34" charset="0"/>
                          <a:cs typeface="Times New Roman" panose="02020603050405020304" pitchFamily="18" charset="0"/>
                        </a:rPr>
                        <a:t>Edgar de Souza</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800"/>
                        </a:spcAft>
                      </a:pPr>
                      <a:r>
                        <a:rPr lang="pt-BR"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ASSESSOR DE GOVERNO - GSA</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748844976"/>
                  </a:ext>
                </a:extLst>
              </a:tr>
              <a:tr h="0">
                <a:tc>
                  <a:txBody>
                    <a:bodyPr/>
                    <a:lstStyle/>
                    <a:p>
                      <a:pPr algn="just">
                        <a:lnSpc>
                          <a:spcPct val="115000"/>
                        </a:lnSpc>
                        <a:spcAft>
                          <a:spcPts val="800"/>
                        </a:spcAft>
                      </a:pPr>
                      <a:r>
                        <a:rPr lang="pt-BR" sz="1200">
                          <a:effectLst/>
                          <a:latin typeface="Times New Roman" panose="02020603050405020304" pitchFamily="18" charset="0"/>
                          <a:ea typeface="Calibri" panose="020F0502020204030204" pitchFamily="34" charset="0"/>
                          <a:cs typeface="Times New Roman" panose="02020603050405020304" pitchFamily="18" charset="0"/>
                        </a:rPr>
                        <a:t>Fernanda Lima Diniz</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800"/>
                        </a:spcAft>
                      </a:pPr>
                      <a:r>
                        <a:rPr lang="pt-BR"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DIRETOR DE SEÇÃO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557238727"/>
                  </a:ext>
                </a:extLst>
              </a:tr>
              <a:tr h="0">
                <a:tc>
                  <a:txBody>
                    <a:bodyPr/>
                    <a:lstStyle/>
                    <a:p>
                      <a:pPr algn="just">
                        <a:lnSpc>
                          <a:spcPct val="115000"/>
                        </a:lnSpc>
                        <a:spcAft>
                          <a:spcPts val="800"/>
                        </a:spcAft>
                      </a:pPr>
                      <a:r>
                        <a:rPr lang="pt-BR" sz="1200">
                          <a:effectLst/>
                          <a:latin typeface="Times New Roman" panose="02020603050405020304" pitchFamily="18" charset="0"/>
                          <a:ea typeface="Calibri" panose="020F0502020204030204" pitchFamily="34" charset="0"/>
                          <a:cs typeface="Times New Roman" panose="02020603050405020304" pitchFamily="18" charset="0"/>
                        </a:rPr>
                        <a:t>Rosangela Babinska</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800"/>
                        </a:spcAft>
                      </a:pPr>
                      <a:r>
                        <a:rPr lang="pt-BR" sz="1200">
                          <a:effectLst/>
                          <a:latin typeface="Times New Roman" panose="02020603050405020304" pitchFamily="18" charset="0"/>
                          <a:ea typeface="Calibri" panose="020F0502020204030204" pitchFamily="34" charset="0"/>
                          <a:cs typeface="Times New Roman" panose="02020603050405020304" pitchFamily="18" charset="0"/>
                        </a:rPr>
                        <a:t>SECRETÁRIA ADJUNTA</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395249914"/>
                  </a:ext>
                </a:extLst>
              </a:tr>
              <a:tr h="0">
                <a:tc>
                  <a:txBody>
                    <a:bodyPr/>
                    <a:lstStyle/>
                    <a:p>
                      <a:pPr algn="just">
                        <a:lnSpc>
                          <a:spcPct val="115000"/>
                        </a:lnSpc>
                        <a:spcAft>
                          <a:spcPts val="800"/>
                        </a:spcAft>
                      </a:pPr>
                      <a:r>
                        <a:rPr lang="pt-BR" sz="1200">
                          <a:effectLst/>
                          <a:latin typeface="Times New Roman" panose="02020603050405020304" pitchFamily="18" charset="0"/>
                          <a:ea typeface="Calibri" panose="020F0502020204030204" pitchFamily="34" charset="0"/>
                          <a:cs typeface="Times New Roman" panose="02020603050405020304" pitchFamily="18" charset="0"/>
                        </a:rPr>
                        <a:t>Rubia Armelini de Freitas</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800"/>
                        </a:spcAft>
                      </a:pPr>
                      <a:r>
                        <a:rPr lang="pt-BR"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ENCARREGADO DE SERVIÇO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82494296"/>
                  </a:ext>
                </a:extLst>
              </a:tr>
              <a:tr h="0">
                <a:tc>
                  <a:txBody>
                    <a:bodyPr/>
                    <a:lstStyle/>
                    <a:p>
                      <a:pPr algn="just">
                        <a:lnSpc>
                          <a:spcPct val="115000"/>
                        </a:lnSpc>
                        <a:spcAft>
                          <a:spcPts val="800"/>
                        </a:spcAft>
                      </a:pPr>
                      <a:r>
                        <a:rPr lang="pt-BR" sz="1200" dirty="0">
                          <a:effectLst/>
                          <a:latin typeface="Times New Roman" panose="02020603050405020304" pitchFamily="18" charset="0"/>
                          <a:ea typeface="Calibri" panose="020F0502020204030204" pitchFamily="34" charset="0"/>
                          <a:cs typeface="Times New Roman" panose="02020603050405020304" pitchFamily="18" charset="0"/>
                        </a:rPr>
                        <a:t>Suzana Bonfiglioli </a:t>
                      </a:r>
                      <a:r>
                        <a:rPr lang="pt-BR" sz="1200" dirty="0" err="1">
                          <a:effectLst/>
                          <a:latin typeface="Times New Roman" panose="02020603050405020304" pitchFamily="18" charset="0"/>
                          <a:ea typeface="Calibri" panose="020F0502020204030204" pitchFamily="34" charset="0"/>
                          <a:cs typeface="Times New Roman" panose="02020603050405020304" pitchFamily="18" charset="0"/>
                        </a:rPr>
                        <a:t>Sapienza</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800"/>
                        </a:spcAft>
                      </a:pPr>
                      <a:r>
                        <a:rPr lang="pt-BR"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DIRETOR DE DIVISÃO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040583248"/>
                  </a:ext>
                </a:extLst>
              </a:tr>
              <a:tr h="0">
                <a:tc>
                  <a:txBody>
                    <a:bodyPr/>
                    <a:lstStyle/>
                    <a:p>
                      <a:pPr algn="just">
                        <a:lnSpc>
                          <a:spcPct val="115000"/>
                        </a:lnSpc>
                        <a:spcAft>
                          <a:spcPts val="800"/>
                        </a:spcAft>
                      </a:pPr>
                      <a:r>
                        <a:rPr lang="pt-BR"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Tatiana Mariana Chaves</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800"/>
                        </a:spcAft>
                      </a:pPr>
                      <a:r>
                        <a:rPr lang="pt-B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DIRETOR DE SEÇÃO</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4227355208"/>
                  </a:ext>
                </a:extLst>
              </a:tr>
            </a:tbl>
          </a:graphicData>
        </a:graphic>
      </p:graphicFrame>
      <p:graphicFrame>
        <p:nvGraphicFramePr>
          <p:cNvPr id="5" name="Tabela 4">
            <a:extLst>
              <a:ext uri="{FF2B5EF4-FFF2-40B4-BE49-F238E27FC236}">
                <a16:creationId xmlns:a16="http://schemas.microsoft.com/office/drawing/2014/main" id="{D802434C-C584-4D16-88FA-859099CD772E}"/>
              </a:ext>
            </a:extLst>
          </p:cNvPr>
          <p:cNvGraphicFramePr>
            <a:graphicFrameLocks noGrp="1"/>
          </p:cNvGraphicFramePr>
          <p:nvPr>
            <p:extLst/>
          </p:nvPr>
        </p:nvGraphicFramePr>
        <p:xfrm>
          <a:off x="4480344" y="2334888"/>
          <a:ext cx="2955626" cy="1521121"/>
        </p:xfrm>
        <a:graphic>
          <a:graphicData uri="http://schemas.openxmlformats.org/drawingml/2006/table">
            <a:tbl>
              <a:tblPr firstRow="1" firstCol="1" bandRow="1"/>
              <a:tblGrid>
                <a:gridCol w="2955626">
                  <a:extLst>
                    <a:ext uri="{9D8B030D-6E8A-4147-A177-3AD203B41FA5}">
                      <a16:colId xmlns:a16="http://schemas.microsoft.com/office/drawing/2014/main" val="1802557612"/>
                    </a:ext>
                  </a:extLst>
                </a:gridCol>
              </a:tblGrid>
              <a:tr h="217303">
                <a:tc>
                  <a:txBody>
                    <a:bodyPr/>
                    <a:lstStyle/>
                    <a:p>
                      <a:pPr algn="ctr">
                        <a:lnSpc>
                          <a:spcPct val="115000"/>
                        </a:lnSpc>
                        <a:spcAft>
                          <a:spcPts val="800"/>
                        </a:spcAft>
                      </a:pPr>
                      <a:r>
                        <a:rPr lang="pt-BR" sz="1200" b="1" dirty="0">
                          <a:effectLst/>
                          <a:latin typeface="Times New Roman" panose="02020603050405020304" pitchFamily="18" charset="0"/>
                          <a:ea typeface="Calibri" panose="020F0502020204030204" pitchFamily="34" charset="0"/>
                          <a:cs typeface="Times New Roman" panose="02020603050405020304" pitchFamily="18" charset="0"/>
                        </a:rPr>
                        <a:t>Conselho Municipal de Educação</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BDD6EE"/>
                    </a:solidFill>
                  </a:tcPr>
                </a:tc>
                <a:extLst>
                  <a:ext uri="{0D108BD9-81ED-4DB2-BD59-A6C34878D82A}">
                    <a16:rowId xmlns:a16="http://schemas.microsoft.com/office/drawing/2014/main" val="1380529926"/>
                  </a:ext>
                </a:extLst>
              </a:tr>
              <a:tr h="217303">
                <a:tc>
                  <a:txBody>
                    <a:bodyPr/>
                    <a:lstStyle/>
                    <a:p>
                      <a:pPr algn="just">
                        <a:lnSpc>
                          <a:spcPct val="115000"/>
                        </a:lnSpc>
                        <a:spcAft>
                          <a:spcPts val="800"/>
                        </a:spcAft>
                      </a:pPr>
                      <a:r>
                        <a:rPr lang="pt-BR" sz="1200">
                          <a:effectLst/>
                          <a:latin typeface="Times New Roman" panose="02020603050405020304" pitchFamily="18" charset="0"/>
                          <a:ea typeface="Calibri" panose="020F0502020204030204" pitchFamily="34" charset="0"/>
                          <a:cs typeface="Times New Roman" panose="02020603050405020304" pitchFamily="18" charset="0"/>
                        </a:rPr>
                        <a:t> </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985257449"/>
                  </a:ext>
                </a:extLst>
              </a:tr>
              <a:tr h="217303">
                <a:tc>
                  <a:txBody>
                    <a:bodyPr/>
                    <a:lstStyle/>
                    <a:p>
                      <a:pPr algn="just">
                        <a:lnSpc>
                          <a:spcPct val="115000"/>
                        </a:lnSpc>
                        <a:spcAft>
                          <a:spcPts val="800"/>
                        </a:spcAft>
                      </a:pPr>
                      <a:r>
                        <a:rPr lang="pt-BR" sz="1200">
                          <a:effectLst/>
                          <a:latin typeface="Times New Roman" panose="02020603050405020304" pitchFamily="18" charset="0"/>
                          <a:ea typeface="Calibri" panose="020F0502020204030204" pitchFamily="34" charset="0"/>
                          <a:cs typeface="Times New Roman" panose="02020603050405020304" pitchFamily="18" charset="0"/>
                        </a:rPr>
                        <a:t>Adriana Barroso de Azevedo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718250951"/>
                  </a:ext>
                </a:extLst>
              </a:tr>
              <a:tr h="217303">
                <a:tc>
                  <a:txBody>
                    <a:bodyPr/>
                    <a:lstStyle/>
                    <a:p>
                      <a:pPr algn="just">
                        <a:lnSpc>
                          <a:spcPct val="115000"/>
                        </a:lnSpc>
                        <a:spcAft>
                          <a:spcPts val="800"/>
                        </a:spcAft>
                      </a:pPr>
                      <a:r>
                        <a:rPr lang="pt-BR" sz="1200">
                          <a:effectLst/>
                          <a:latin typeface="Times New Roman" panose="02020603050405020304" pitchFamily="18" charset="0"/>
                          <a:ea typeface="Calibri" panose="020F0502020204030204" pitchFamily="34" charset="0"/>
                          <a:cs typeface="Times New Roman" panose="02020603050405020304" pitchFamily="18" charset="0"/>
                        </a:rPr>
                        <a:t>Patrícia Vivolo Rotondaro da Silva</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640870382"/>
                  </a:ext>
                </a:extLst>
              </a:tr>
              <a:tr h="217303">
                <a:tc>
                  <a:txBody>
                    <a:bodyPr/>
                    <a:lstStyle/>
                    <a:p>
                      <a:pPr algn="just">
                        <a:lnSpc>
                          <a:spcPct val="115000"/>
                        </a:lnSpc>
                        <a:spcAft>
                          <a:spcPts val="800"/>
                        </a:spcAft>
                      </a:pPr>
                      <a:r>
                        <a:rPr lang="pt-BR" sz="1200" dirty="0">
                          <a:effectLst/>
                          <a:latin typeface="Times New Roman" panose="02020603050405020304" pitchFamily="18" charset="0"/>
                          <a:ea typeface="Calibri" panose="020F0502020204030204" pitchFamily="34" charset="0"/>
                          <a:cs typeface="Times New Roman" panose="02020603050405020304" pitchFamily="18" charset="0"/>
                        </a:rPr>
                        <a:t>Rosemeire Pinto </a:t>
                      </a:r>
                      <a:r>
                        <a:rPr lang="pt-BR" sz="1200" dirty="0" err="1">
                          <a:effectLst/>
                          <a:latin typeface="Times New Roman" panose="02020603050405020304" pitchFamily="18" charset="0"/>
                          <a:ea typeface="Calibri" panose="020F0502020204030204" pitchFamily="34" charset="0"/>
                          <a:cs typeface="Times New Roman" panose="02020603050405020304" pitchFamily="18" charset="0"/>
                        </a:rPr>
                        <a:t>Carminholi</a:t>
                      </a:r>
                      <a:r>
                        <a:rPr lang="pt-BR" sz="1200" dirty="0">
                          <a:effectLst/>
                          <a:latin typeface="Times New Roman" panose="02020603050405020304" pitchFamily="18" charset="0"/>
                          <a:ea typeface="Calibri" panose="020F0502020204030204" pitchFamily="34" charset="0"/>
                          <a:cs typeface="Times New Roman" panose="02020603050405020304" pitchFamily="18" charset="0"/>
                        </a:rPr>
                        <a:t> Visconti</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386831121"/>
                  </a:ext>
                </a:extLst>
              </a:tr>
              <a:tr h="217303">
                <a:tc>
                  <a:txBody>
                    <a:bodyPr/>
                    <a:lstStyle/>
                    <a:p>
                      <a:pPr algn="just">
                        <a:lnSpc>
                          <a:spcPct val="115000"/>
                        </a:lnSpc>
                        <a:spcAft>
                          <a:spcPts val="800"/>
                        </a:spcAft>
                      </a:pPr>
                      <a:r>
                        <a:rPr lang="pt-BR" sz="1200">
                          <a:effectLst/>
                          <a:latin typeface="Times New Roman" panose="02020603050405020304" pitchFamily="18" charset="0"/>
                          <a:ea typeface="Calibri" panose="020F0502020204030204" pitchFamily="34" charset="0"/>
                          <a:cs typeface="Times New Roman" panose="02020603050405020304" pitchFamily="18" charset="0"/>
                        </a:rPr>
                        <a:t>Tania Maria Scapin Murias</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568945883"/>
                  </a:ext>
                </a:extLst>
              </a:tr>
              <a:tr h="217303">
                <a:tc>
                  <a:txBody>
                    <a:bodyPr/>
                    <a:lstStyle/>
                    <a:p>
                      <a:pPr algn="just">
                        <a:lnSpc>
                          <a:spcPct val="115000"/>
                        </a:lnSpc>
                        <a:spcAft>
                          <a:spcPts val="800"/>
                        </a:spcAft>
                      </a:pPr>
                      <a:r>
                        <a:rPr lang="pt-BR" sz="1200" dirty="0">
                          <a:effectLst/>
                          <a:latin typeface="Times New Roman" panose="02020603050405020304" pitchFamily="18" charset="0"/>
                          <a:ea typeface="Calibri" panose="020F0502020204030204" pitchFamily="34" charset="0"/>
                          <a:cs typeface="Times New Roman" panose="02020603050405020304" pitchFamily="18" charset="0"/>
                        </a:rPr>
                        <a:t>Vanessa de Magalhães Pina</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883199027"/>
                  </a:ext>
                </a:extLst>
              </a:tr>
            </a:tbl>
          </a:graphicData>
        </a:graphic>
      </p:graphicFrame>
    </p:spTree>
    <p:extLst>
      <p:ext uri="{BB962C8B-B14F-4D97-AF65-F5344CB8AC3E}">
        <p14:creationId xmlns:p14="http://schemas.microsoft.com/office/powerpoint/2010/main" val="16468464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72B2E7F-89D1-4BC0-9739-95AE7C0462DB}"/>
              </a:ext>
            </a:extLst>
          </p:cNvPr>
          <p:cNvSpPr/>
          <p:nvPr/>
        </p:nvSpPr>
        <p:spPr>
          <a:xfrm>
            <a:off x="0" y="0"/>
            <a:ext cx="12192000" cy="628649"/>
          </a:xfrm>
          <a:prstGeom prst="rect">
            <a:avLst/>
          </a:prstGeom>
          <a:solidFill>
            <a:srgbClr val="0A1A2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5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3. METODOLOGIA DO MONITORAMENTO</a:t>
            </a:r>
          </a:p>
        </p:txBody>
      </p:sp>
      <p:sp>
        <p:nvSpPr>
          <p:cNvPr id="11" name="CaixaDeTexto 10">
            <a:extLst>
              <a:ext uri="{FF2B5EF4-FFF2-40B4-BE49-F238E27FC236}">
                <a16:creationId xmlns:a16="http://schemas.microsoft.com/office/drawing/2014/main" id="{B13F411B-BC47-4427-B89F-5C79BC244976}"/>
              </a:ext>
            </a:extLst>
          </p:cNvPr>
          <p:cNvSpPr txBox="1"/>
          <p:nvPr/>
        </p:nvSpPr>
        <p:spPr>
          <a:xfrm>
            <a:off x="307855" y="858629"/>
            <a:ext cx="11655545" cy="573490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pt-BR" sz="1500" b="1" dirty="0">
                <a:solidFill>
                  <a:prstClr val="black"/>
                </a:solidFill>
                <a:latin typeface="Calibri" panose="020F0502020204030204"/>
              </a:rPr>
              <a:t>ANALISAR QUANTITATIVAMENTE E QUALITATIVAMENTE OS RESULTADOS DA GESTÃO A LUZ DOS DADOS OFICIAIS E DA EXECUÇÃO DAS METAS;</a:t>
            </a:r>
          </a:p>
          <a:p>
            <a:pPr marR="0" lvl="0" algn="l" defTabSz="914400" rtl="0" eaLnBrk="1" fontAlgn="auto" latinLnBrk="0" hangingPunct="1">
              <a:lnSpc>
                <a:spcPct val="100000"/>
              </a:lnSpc>
              <a:spcBef>
                <a:spcPts val="0"/>
              </a:spcBef>
              <a:spcAft>
                <a:spcPts val="0"/>
              </a:spcAft>
              <a:buClrTx/>
              <a:buSzTx/>
              <a:tabLst/>
              <a:defRPr/>
            </a:pPr>
            <a:endParaRPr lang="pt-BR" sz="1500" b="1" dirty="0">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r>
              <a:rPr kumimoji="0" lang="pt-BR" sz="1500" b="1" i="0" u="none" strike="noStrike" kern="1200" cap="none" spc="0" normalizeH="0" noProof="0" dirty="0">
                <a:ln>
                  <a:noFill/>
                </a:ln>
                <a:solidFill>
                  <a:prstClr val="black"/>
                </a:solidFill>
                <a:effectLst/>
                <a:uLnTx/>
                <a:uFillTx/>
                <a:latin typeface="Calibri" panose="020F0502020204030204"/>
                <a:ea typeface="+mn-ea"/>
                <a:cs typeface="+mn-cs"/>
              </a:rPr>
              <a:t>	Reuniões Mensais da Comissão </a:t>
            </a:r>
            <a:r>
              <a:rPr kumimoji="0" lang="pt-BR" sz="1500" b="1" i="0" u="none" strike="noStrike" kern="1200" cap="none" spc="0" normalizeH="0" noProof="0" dirty="0" smtClean="0">
                <a:ln>
                  <a:noFill/>
                </a:ln>
                <a:solidFill>
                  <a:prstClr val="black"/>
                </a:solidFill>
                <a:effectLst/>
                <a:uLnTx/>
                <a:uFillTx/>
                <a:latin typeface="Calibri" panose="020F0502020204030204"/>
                <a:ea typeface="+mn-ea"/>
                <a:cs typeface="+mn-cs"/>
              </a:rPr>
              <a:t>Técnica </a:t>
            </a:r>
            <a:r>
              <a:rPr kumimoji="0" lang="pt-BR" sz="1500" b="1" i="0" u="none" strike="noStrike" kern="1200" cap="none" spc="0" normalizeH="0" noProof="0" dirty="0">
                <a:ln>
                  <a:noFill/>
                </a:ln>
                <a:solidFill>
                  <a:prstClr val="black"/>
                </a:solidFill>
                <a:effectLst/>
                <a:uLnTx/>
                <a:uFillTx/>
                <a:latin typeface="Calibri" panose="020F0502020204030204"/>
                <a:ea typeface="+mn-ea"/>
                <a:cs typeface="+mn-cs"/>
              </a:rPr>
              <a:t>de Monitoramento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pt-BR" sz="1500" b="1" i="0" u="none" strike="noStrike" kern="1200" cap="none" spc="0" normalizeH="0" baseline="0" noProof="0" dirty="0">
                <a:ln>
                  <a:noFill/>
                </a:ln>
                <a:solidFill>
                  <a:prstClr val="black"/>
                </a:solidFill>
                <a:effectLst/>
                <a:uLnTx/>
                <a:uFillTx/>
                <a:latin typeface="Calibri" panose="020F0502020204030204"/>
                <a:ea typeface="+mn-ea"/>
                <a:cs typeface="+mn-cs"/>
              </a:rPr>
              <a:t>REUNIÕES PARA: ELABORAÇÃO DE AGENDA DE TRABALHO, APROPRIAÇÃO DO PLANO, METAS E ESTRATÉGIAS, LEVANTAMENTO DE DADOS E ELABORAÇÃO DO RELATÓRIO DE MONITORAMENTO;</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pt-BR"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pt-BR" sz="1500" b="1" i="0" u="none" strike="noStrike" kern="1200" cap="none" spc="0" normalizeH="0" baseline="0" noProof="0" dirty="0">
                <a:ln>
                  <a:noFill/>
                </a:ln>
                <a:solidFill>
                  <a:prstClr val="black"/>
                </a:solidFill>
                <a:effectLst/>
                <a:uLnTx/>
                <a:uFillTx/>
                <a:latin typeface="Calibri" panose="020F0502020204030204"/>
                <a:ea typeface="+mn-ea"/>
                <a:cs typeface="+mn-cs"/>
              </a:rPr>
              <a:t>FONTES CONSULTADAS</a:t>
            </a:r>
          </a:p>
          <a:p>
            <a:pPr marL="800100" marR="0" lvl="1" indent="-342900" algn="just" defTabSz="914400"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pt-BR" sz="15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ANA - Avaliação nacional da alfabetização;</a:t>
            </a:r>
            <a:endParaRPr kumimoji="0" lang="pt-BR" sz="15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endParaRPr>
          </a:p>
          <a:p>
            <a:pPr marL="800100" marR="0" lvl="1" indent="-342900" algn="just" defTabSz="914400"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pt-BR" sz="15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Estudo Sobre forma De Disponibilização De Dados E Indicadores Municipais Para Monitoramento E Avaliação Dos Planos Municipais De Educação – 2015/2025;</a:t>
            </a:r>
            <a:endParaRPr kumimoji="0" lang="pt-BR" sz="15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endParaRPr>
          </a:p>
          <a:p>
            <a:pPr marL="800100" marR="0" lvl="1" indent="-342900" algn="just" defTabSz="914400"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pt-BR" sz="15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FDE;</a:t>
            </a:r>
            <a:endParaRPr kumimoji="0" lang="pt-BR" sz="15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endParaRPr>
          </a:p>
          <a:p>
            <a:pPr marL="800100" marR="0" lvl="1" indent="-342900" algn="just" defTabSz="914400"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pt-BR" sz="15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INEP (Adequação da Formação Docente, </a:t>
            </a:r>
            <a:r>
              <a:rPr kumimoji="0" lang="pt-BR" sz="1500" b="0" i="0" u="none" strike="noStrike" kern="1200" cap="none" spc="0" normalizeH="0" baseline="0" noProof="0" dirty="0" err="1">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Microdados</a:t>
            </a:r>
            <a:r>
              <a:rPr kumimoji="0" lang="pt-BR" sz="15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 do censo da educação básica, Painel de Indicadores do PNE);</a:t>
            </a:r>
            <a:endParaRPr kumimoji="0" lang="pt-BR" sz="15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endParaRPr>
          </a:p>
          <a:p>
            <a:pPr marL="800100" marR="0" lvl="1" indent="-342900" algn="just" defTabSz="914400"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pt-BR" sz="1500" b="0" i="0" u="none" strike="noStrike" kern="1200" cap="none" spc="0" normalizeH="0" baseline="0" noProof="0" dirty="0" err="1">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Microdados</a:t>
            </a:r>
            <a:r>
              <a:rPr kumimoji="0" lang="pt-BR" sz="15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 censo da educação Superior;</a:t>
            </a:r>
            <a:endParaRPr kumimoji="0" lang="pt-BR" sz="15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endParaRPr>
          </a:p>
          <a:p>
            <a:pPr marL="800100" marR="0" lvl="1" indent="-342900" algn="just" defTabSz="914400"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pt-BR" sz="15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Nota técnica, remuneração média dos docentes em exercício na educação básica;</a:t>
            </a:r>
            <a:endParaRPr kumimoji="0" lang="pt-BR" sz="15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endParaRPr>
          </a:p>
          <a:p>
            <a:pPr marL="800100" marR="0" lvl="1" indent="-342900" algn="just" defTabSz="914400"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pt-BR" sz="15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PNE em Movimento;</a:t>
            </a:r>
            <a:endParaRPr kumimoji="0" lang="pt-BR" sz="15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endParaRPr>
          </a:p>
          <a:p>
            <a:pPr marL="800100" marR="0" lvl="1" indent="-342900" algn="just" defTabSz="914400"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pt-BR" sz="15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Remuneração Média dos Docentes;</a:t>
            </a:r>
            <a:endParaRPr kumimoji="0" lang="pt-BR" sz="15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endParaRPr>
          </a:p>
          <a:p>
            <a:pPr marL="800100" marR="0" lvl="1" indent="-342900" algn="just" defTabSz="914400"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pt-BR" sz="15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SEADE PRODUTOS (Projeção populacional);</a:t>
            </a:r>
            <a:endParaRPr kumimoji="0" lang="pt-BR" sz="15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endParaRPr>
          </a:p>
          <a:p>
            <a:pPr marL="800100" marR="0" lvl="1" indent="-342900" algn="just" defTabSz="914400"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pt-BR" sz="15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SEADE TABELAS (Tabelas da educação nacional);</a:t>
            </a:r>
          </a:p>
          <a:p>
            <a:pPr marL="800100" marR="0" lvl="1" indent="-342900" algn="just" defTabSz="914400"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pt-BR" sz="15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SIDRA IBGE:</a:t>
            </a:r>
            <a:endParaRPr kumimoji="0" lang="pt-BR"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eta: Curva para a Direita 1">
            <a:extLst>
              <a:ext uri="{FF2B5EF4-FFF2-40B4-BE49-F238E27FC236}">
                <a16:creationId xmlns:a16="http://schemas.microsoft.com/office/drawing/2014/main" id="{1B259AD8-FF6B-42E3-A711-FC14346B9D01}"/>
              </a:ext>
            </a:extLst>
          </p:cNvPr>
          <p:cNvSpPr/>
          <p:nvPr/>
        </p:nvSpPr>
        <p:spPr>
          <a:xfrm rot="19110175">
            <a:off x="790923" y="1174078"/>
            <a:ext cx="275364" cy="537136"/>
          </a:xfrm>
          <a:prstGeom prst="curvedRightArrow">
            <a:avLst>
              <a:gd name="adj1" fmla="val 25000"/>
              <a:gd name="adj2" fmla="val 50000"/>
              <a:gd name="adj3" fmla="val 260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415516683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1.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2.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2437</TotalTime>
  <Words>5390</Words>
  <Application>Microsoft Office PowerPoint</Application>
  <PresentationFormat>Widescreen</PresentationFormat>
  <Paragraphs>917</Paragraphs>
  <Slides>73</Slides>
  <Notes>0</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73</vt:i4>
      </vt:variant>
    </vt:vector>
  </HeadingPairs>
  <TitlesOfParts>
    <vt:vector size="80" baseType="lpstr">
      <vt:lpstr>Arial</vt:lpstr>
      <vt:lpstr>Arial Black</vt:lpstr>
      <vt:lpstr>Calibri</vt:lpstr>
      <vt:lpstr>Calibri Light</vt:lpstr>
      <vt:lpstr>Times New Roman</vt:lpstr>
      <vt:lpstr>Wingdings</vt:lpstr>
      <vt:lpstr>Tema do Office</vt:lpstr>
      <vt:lpstr>MONITORAMENTO DO PLANO MUNICIPAL DE EDUCAÇÃO  LEI MUNICIPAL Nº 6447/2015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RESULTADOS PARCIAIS DO MONITORAMENTO DO PLANO MUNICIPAL DE EDUCAÇÃO 2019/2020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OBRIGADO(A)!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Maisa Helena Coutinho</dc:creator>
  <cp:lastModifiedBy>Vinicius Salermo de Lima</cp:lastModifiedBy>
  <cp:revision>49</cp:revision>
  <dcterms:created xsi:type="dcterms:W3CDTF">2021-11-08T12:28:19Z</dcterms:created>
  <dcterms:modified xsi:type="dcterms:W3CDTF">2021-12-03T17:27:44Z</dcterms:modified>
</cp:coreProperties>
</file>