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2" r:id="rId2"/>
    <p:sldId id="353" r:id="rId3"/>
    <p:sldId id="354" r:id="rId4"/>
    <p:sldId id="355" r:id="rId5"/>
    <p:sldId id="356" r:id="rId6"/>
    <p:sldId id="357" r:id="rId7"/>
    <p:sldId id="358" r:id="rId8"/>
    <p:sldId id="359" r:id="rId9"/>
    <p:sldId id="360" r:id="rId10"/>
    <p:sldId id="361" r:id="rId11"/>
    <p:sldId id="267" r:id="rId12"/>
    <p:sldId id="333" r:id="rId13"/>
    <p:sldId id="262" r:id="rId14"/>
    <p:sldId id="268" r:id="rId15"/>
    <p:sldId id="323" r:id="rId16"/>
    <p:sldId id="346" r:id="rId17"/>
    <p:sldId id="350" r:id="rId18"/>
    <p:sldId id="351" r:id="rId19"/>
    <p:sldId id="269" r:id="rId20"/>
    <p:sldId id="276" r:id="rId21"/>
    <p:sldId id="332" r:id="rId22"/>
    <p:sldId id="272" r:id="rId23"/>
    <p:sldId id="263" r:id="rId24"/>
    <p:sldId id="334" r:id="rId25"/>
    <p:sldId id="277" r:id="rId26"/>
    <p:sldId id="279" r:id="rId27"/>
    <p:sldId id="280" r:id="rId28"/>
    <p:sldId id="282" r:id="rId29"/>
    <p:sldId id="337" r:id="rId30"/>
    <p:sldId id="283" r:id="rId31"/>
    <p:sldId id="330" r:id="rId32"/>
    <p:sldId id="338" r:id="rId33"/>
    <p:sldId id="339" r:id="rId34"/>
    <p:sldId id="287" r:id="rId35"/>
    <p:sldId id="289" r:id="rId36"/>
    <p:sldId id="340" r:id="rId37"/>
    <p:sldId id="290" r:id="rId38"/>
    <p:sldId id="292" r:id="rId39"/>
    <p:sldId id="341" r:id="rId40"/>
    <p:sldId id="293" r:id="rId41"/>
    <p:sldId id="295" r:id="rId42"/>
    <p:sldId id="296" r:id="rId43"/>
    <p:sldId id="298" r:id="rId44"/>
    <p:sldId id="299" r:id="rId45"/>
    <p:sldId id="301" r:id="rId46"/>
    <p:sldId id="302" r:id="rId47"/>
    <p:sldId id="343" r:id="rId48"/>
    <p:sldId id="347" r:id="rId49"/>
    <p:sldId id="348" r:id="rId50"/>
    <p:sldId id="349" r:id="rId51"/>
    <p:sldId id="344" r:id="rId52"/>
    <p:sldId id="306" r:id="rId53"/>
    <p:sldId id="308" r:id="rId54"/>
    <p:sldId id="309" r:id="rId55"/>
    <p:sldId id="311" r:id="rId56"/>
    <p:sldId id="345" r:id="rId57"/>
    <p:sldId id="312" r:id="rId58"/>
    <p:sldId id="314" r:id="rId59"/>
    <p:sldId id="316" r:id="rId60"/>
    <p:sldId id="318" r:id="rId61"/>
    <p:sldId id="325" r:id="rId6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sa Helena Coutinho" initials="MHC" lastIdx="3" clrIdx="0">
    <p:extLst>
      <p:ext uri="{19B8F6BF-5375-455C-9EA6-DF929625EA0E}">
        <p15:presenceInfo xmlns:p15="http://schemas.microsoft.com/office/powerpoint/2012/main" userId="S-1-5-21-115706552-900095892-3721924539-62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8E"/>
    <a:srgbClr val="0017C4"/>
    <a:srgbClr val="DB9033"/>
    <a:srgbClr val="0088CB"/>
    <a:srgbClr val="FFFFFF"/>
    <a:srgbClr val="CED3D8"/>
    <a:srgbClr val="E87883"/>
    <a:srgbClr val="C7212F"/>
    <a:srgbClr val="3AB2BD"/>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0" d="100"/>
          <a:sy n="70" d="100"/>
        </p:scale>
        <p:origin x="6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Planilha_do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Planilha_do_Microsoft_Excel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Planilha_do_Microsoft_Excel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Planilha_do_Microsoft_Excel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Planilha_do_Microsoft_Excel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Planilha_do_Microsoft_Excel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Planilha_do_Microsoft_Excel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Planilha_do_Microsoft_Excel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Planilha_do_Microsoft_Excel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Planilha_do_Microsoft_Excel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Planilha_do_Microsoft_Excel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Planilha_do_Microsoft_Excel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Planilha_do_Microsoft_Excel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Planilha_do_Microsoft_Excel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Planilha_do_Microsoft_Excel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Planilha_do_Microsoft_Excel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Planilha_do_Microsoft_Excel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Planilha_do_Microsoft_Excel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Planilha_do_Microsoft_Excel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Planilha_do_Microsoft_Excel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Planilha_do_Microsoft_Excel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Planilha_do_Microsoft_Excel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Planilha_do_Microsoft_Excel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Planilha_do_Microsoft_Excel30.xlsx"/><Relationship Id="rId1" Type="http://schemas.openxmlformats.org/officeDocument/2006/relationships/themeOverride" Target="../theme/themeOverride31.xml"/></Relationships>
</file>

<file path=ppt/charts/_rels/chart4.xml.rels><?xml version="1.0" encoding="UTF-8" standalone="yes"?>
<Relationships xmlns="http://schemas.openxmlformats.org/package/2006/relationships"><Relationship Id="rId2" Type="http://schemas.openxmlformats.org/officeDocument/2006/relationships/package" Target="../embeddings/Planilha_do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Planilha_do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Planilha_do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Planilha_do_Microsoft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Planilha_do_Microsoft_Excel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Planilha_do_Microsoft_Excel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b="0">
                <a:solidFill>
                  <a:srgbClr val="757575"/>
                </a:solidFill>
                <a:latin typeface="+mn-lt"/>
              </a:defRPr>
            </a:pPr>
            <a:r>
              <a:rPr lang="pt-BR" b="0">
                <a:solidFill>
                  <a:srgbClr val="757575"/>
                </a:solidFill>
                <a:latin typeface="+mn-lt"/>
              </a:rPr>
              <a:t>META 1 - INDICADOR 1A</a:t>
            </a:r>
          </a:p>
        </c:rich>
      </c:tx>
      <c:overlay val="0"/>
    </c:title>
    <c:autoTitleDeleted val="0"/>
    <c:plotArea>
      <c:layout/>
      <c:barChart>
        <c:barDir val="col"/>
        <c:grouping val="clustered"/>
        <c:varyColors val="1"/>
        <c:ser>
          <c:idx val="0"/>
          <c:order val="0"/>
          <c:tx>
            <c:strRef>
              <c:f>'META 1 A e B'!$B$2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272F-49A0-9505-5D466F04C315}"/>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272F-49A0-9505-5D466F04C315}"/>
              </c:ext>
            </c:extLst>
          </c:dPt>
          <c:dPt>
            <c:idx val="6"/>
            <c:invertIfNegative val="1"/>
            <c:bubble3D val="0"/>
            <c:spPr>
              <a:solidFill>
                <a:srgbClr val="ED7D31"/>
              </a:solidFill>
              <a:ln cmpd="sng">
                <a:solidFill>
                  <a:srgbClr val="000000"/>
                </a:solidFill>
              </a:ln>
            </c:spPr>
            <c:extLst>
              <c:ext xmlns:c16="http://schemas.microsoft.com/office/drawing/2014/chart" uri="{C3380CC4-5D6E-409C-BE32-E72D297353CC}">
                <c16:uniqueId val="{00000005-272F-49A0-9505-5D466F04C315}"/>
              </c:ext>
            </c:extLst>
          </c:dPt>
          <c:dPt>
            <c:idx val="7"/>
            <c:invertIfNegative val="1"/>
            <c:bubble3D val="0"/>
            <c:spPr>
              <a:solidFill>
                <a:srgbClr val="00B050"/>
              </a:solidFill>
              <a:ln cmpd="sng">
                <a:solidFill>
                  <a:srgbClr val="000000"/>
                </a:solidFill>
              </a:ln>
            </c:spPr>
            <c:extLst>
              <c:ext xmlns:c16="http://schemas.microsoft.com/office/drawing/2014/chart" uri="{C3380CC4-5D6E-409C-BE32-E72D297353CC}">
                <c16:uniqueId val="{00000007-272F-49A0-9505-5D466F04C31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1 A e B'!$A$3:$A$10</c:f>
              <c:strCache>
                <c:ptCount val="8"/>
                <c:pt idx="0">
                  <c:v>2016</c:v>
                </c:pt>
                <c:pt idx="1">
                  <c:v>2017</c:v>
                </c:pt>
                <c:pt idx="2">
                  <c:v>2019</c:v>
                </c:pt>
                <c:pt idx="3">
                  <c:v>2020</c:v>
                </c:pt>
                <c:pt idx="4">
                  <c:v>2021</c:v>
                </c:pt>
                <c:pt idx="5">
                  <c:v>2019 SP</c:v>
                </c:pt>
                <c:pt idx="6">
                  <c:v>2019 Brasil</c:v>
                </c:pt>
                <c:pt idx="7">
                  <c:v>Meta</c:v>
                </c:pt>
              </c:strCache>
            </c:strRef>
          </c:cat>
          <c:val>
            <c:numRef>
              <c:f>'META 1 A e B'!$B$3:$B$10</c:f>
              <c:numCache>
                <c:formatCode>General</c:formatCode>
                <c:ptCount val="8"/>
                <c:pt idx="0">
                  <c:v>47.74</c:v>
                </c:pt>
                <c:pt idx="1">
                  <c:v>49.04</c:v>
                </c:pt>
                <c:pt idx="2">
                  <c:v>50.7</c:v>
                </c:pt>
                <c:pt idx="3">
                  <c:v>51.53</c:v>
                </c:pt>
                <c:pt idx="4">
                  <c:v>48.44</c:v>
                </c:pt>
                <c:pt idx="5">
                  <c:v>50.7</c:v>
                </c:pt>
                <c:pt idx="6" formatCode="0.00">
                  <c:v>37</c:v>
                </c:pt>
                <c:pt idx="7">
                  <c:v>60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272F-49A0-9505-5D466F04C315}"/>
            </c:ext>
          </c:extLst>
        </c:ser>
        <c:dLbls>
          <c:showLegendKey val="0"/>
          <c:showVal val="0"/>
          <c:showCatName val="0"/>
          <c:showSerName val="0"/>
          <c:showPercent val="0"/>
          <c:showBubbleSize val="0"/>
        </c:dLbls>
        <c:gapWidth val="150"/>
        <c:axId val="1874498401"/>
        <c:axId val="2067428870"/>
      </c:barChart>
      <c:catAx>
        <c:axId val="1874498401"/>
        <c:scaling>
          <c:orientation val="minMax"/>
        </c:scaling>
        <c:delete val="0"/>
        <c:axPos val="b"/>
        <c:title>
          <c:tx>
            <c:rich>
              <a:bodyPr/>
              <a:lstStyle/>
              <a:p>
                <a:pPr lvl="0">
                  <a:defRPr b="0">
                    <a:solidFill>
                      <a:srgbClr val="000000"/>
                    </a:solidFill>
                    <a:latin typeface="+mn-lt"/>
                  </a:defRPr>
                </a:pPr>
                <a:r>
                  <a:rPr lang="pt-BR" b="0" dirty="0" smtClean="0">
                    <a:solidFill>
                      <a:srgbClr val="000000"/>
                    </a:solidFill>
                    <a:latin typeface="+mn-lt"/>
                  </a:rPr>
                  <a:t>ANO</a:t>
                </a:r>
                <a:endParaRPr lang="pt-BR" b="0" dirty="0">
                  <a:solidFill>
                    <a:srgbClr val="000000"/>
                  </a:solidFill>
                  <a:latin typeface="+mn-lt"/>
                </a:endParaRPr>
              </a:p>
            </c:rich>
          </c:tx>
          <c:layout>
            <c:manualLayout>
              <c:xMode val="edge"/>
              <c:yMode val="edge"/>
              <c:x val="0.45827658910942309"/>
              <c:y val="0.87174937317325807"/>
            </c:manualLayout>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2067428870"/>
        <c:crosses val="autoZero"/>
        <c:auto val="1"/>
        <c:lblAlgn val="ctr"/>
        <c:lblOffset val="100"/>
        <c:noMultiLvlLbl val="1"/>
      </c:catAx>
      <c:valAx>
        <c:axId val="2067428870"/>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74498401"/>
        <c:crosses val="autoZero"/>
        <c:crossBetween val="between"/>
      </c:valAx>
    </c:plotArea>
    <c:plotVisOnly val="1"/>
    <c:dispBlanksAs val="zero"/>
    <c:showDLblsOverMax val="1"/>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5'!$B$2</c:f>
              <c:strCache>
                <c:ptCount val="1"/>
                <c:pt idx="0">
                  <c:v>Leitura</c:v>
                </c:pt>
              </c:strCache>
            </c:strRef>
          </c:tx>
          <c:spPr>
            <a:solidFill>
              <a:srgbClr val="00B050"/>
            </a:solidFill>
            <a:ln cmpd="sng">
              <a:solidFill>
                <a:srgbClr val="000000"/>
              </a:solidFill>
            </a:ln>
          </c:spPr>
          <c:invertIfNegative val="1"/>
          <c:dPt>
            <c:idx val="2"/>
            <c:invertIfNegative val="1"/>
            <c:bubble3D val="0"/>
            <c:extLst>
              <c:ext xmlns:c16="http://schemas.microsoft.com/office/drawing/2014/chart" uri="{C3380CC4-5D6E-409C-BE32-E72D297353CC}">
                <c16:uniqueId val="{00000001-1BB6-4AFB-9C1E-7D61BA586C63}"/>
              </c:ext>
            </c:extLst>
          </c:dPt>
          <c:dPt>
            <c:idx val="4"/>
            <c:invertIfNegative val="1"/>
            <c:bubble3D val="0"/>
            <c:extLst>
              <c:ext xmlns:c16="http://schemas.microsoft.com/office/drawing/2014/chart" uri="{C3380CC4-5D6E-409C-BE32-E72D297353CC}">
                <c16:uniqueId val="{00000003-1BB6-4AFB-9C1E-7D61BA586C63}"/>
              </c:ext>
            </c:extLst>
          </c:dPt>
          <c:dPt>
            <c:idx val="5"/>
            <c:invertIfNegative val="1"/>
            <c:bubble3D val="0"/>
            <c:extLst>
              <c:ext xmlns:c16="http://schemas.microsoft.com/office/drawing/2014/chart" uri="{C3380CC4-5D6E-409C-BE32-E72D297353CC}">
                <c16:uniqueId val="{00000005-1BB6-4AFB-9C1E-7D61BA586C63}"/>
              </c:ext>
            </c:extLst>
          </c:dPt>
          <c:dLbls>
            <c:dLbl>
              <c:idx val="0"/>
              <c:layout>
                <c:manualLayout>
                  <c:x val="-1.98661304375711E-2"/>
                  <c:y val="-1.049868766404236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BB6-4AFB-9C1E-7D61BA586C63}"/>
                </c:ext>
              </c:extLst>
            </c:dLbl>
            <c:dLbl>
              <c:idx val="1"/>
              <c:layout>
                <c:manualLayout>
                  <c:x val="-1.2416331523481922E-2"/>
                  <c:y val="-2.10005375834044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BB6-4AFB-9C1E-7D61BA586C63}"/>
                </c:ext>
              </c:extLst>
            </c:dLbl>
            <c:dLbl>
              <c:idx val="2"/>
              <c:layout>
                <c:manualLayout>
                  <c:x val="-1.5555555555555555E-2"/>
                  <c:y val="3.593890386343150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BB6-4AFB-9C1E-7D61BA586C63}"/>
                </c:ext>
              </c:extLst>
            </c:dLbl>
            <c:dLbl>
              <c:idx val="3"/>
              <c:delete val="1"/>
              <c:extLst>
                <c:ext xmlns:c15="http://schemas.microsoft.com/office/drawing/2012/chart" uri="{CE6537A1-D6FC-4f65-9D91-7224C49458BB}"/>
                <c:ext xmlns:c16="http://schemas.microsoft.com/office/drawing/2014/chart" uri="{C3380CC4-5D6E-409C-BE32-E72D297353CC}">
                  <c16:uniqueId val="{00000008-1BB6-4AFB-9C1E-7D61BA586C63}"/>
                </c:ext>
              </c:extLst>
            </c:dLbl>
            <c:dLbl>
              <c:idx val="4"/>
              <c:layout>
                <c:manualLayout>
                  <c:x val="0"/>
                  <c:y val="8.265947888589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B6-4AFB-9C1E-7D61BA586C63}"/>
                </c:ext>
              </c:extLst>
            </c:dLbl>
            <c:dLbl>
              <c:idx val="5"/>
              <c:layout>
                <c:manualLayout>
                  <c:x val="-1.6296108042265591E-16"/>
                  <c:y val="0.10062893081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B6-4AFB-9C1E-7D61BA586C63}"/>
                </c:ext>
              </c:extLst>
            </c:dLbl>
            <c:dLbl>
              <c:idx val="6"/>
              <c:delete val="1"/>
              <c:extLst>
                <c:ext xmlns:c15="http://schemas.microsoft.com/office/drawing/2012/chart" uri="{CE6537A1-D6FC-4f65-9D91-7224C49458BB}"/>
                <c:ext xmlns:c16="http://schemas.microsoft.com/office/drawing/2014/chart" uri="{C3380CC4-5D6E-409C-BE32-E72D297353CC}">
                  <c16:uniqueId val="{00000009-1BB6-4AFB-9C1E-7D61BA586C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5'!$A$3:$A$6</c:f>
              <c:strCache>
                <c:ptCount val="4"/>
                <c:pt idx="0">
                  <c:v>2016</c:v>
                </c:pt>
                <c:pt idx="1">
                  <c:v>2016 SP</c:v>
                </c:pt>
                <c:pt idx="2">
                  <c:v>2016 Brasil</c:v>
                </c:pt>
                <c:pt idx="3">
                  <c:v>Meta</c:v>
                </c:pt>
              </c:strCache>
            </c:strRef>
          </c:cat>
          <c:val>
            <c:numRef>
              <c:f>'META 5'!$B$3:$B$6</c:f>
              <c:numCache>
                <c:formatCode>General</c:formatCode>
                <c:ptCount val="4"/>
                <c:pt idx="0">
                  <c:v>70.95</c:v>
                </c:pt>
                <c:pt idx="1">
                  <c:v>58.7</c:v>
                </c:pt>
                <c:pt idx="2">
                  <c:v>45.3</c:v>
                </c:pt>
                <c:pt idx="3">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A-1BB6-4AFB-9C1E-7D61BA586C63}"/>
            </c:ext>
          </c:extLst>
        </c:ser>
        <c:ser>
          <c:idx val="1"/>
          <c:order val="1"/>
          <c:tx>
            <c:strRef>
              <c:f>'META 5'!$C$2</c:f>
              <c:strCache>
                <c:ptCount val="1"/>
                <c:pt idx="0">
                  <c:v>Escrita</c:v>
                </c:pt>
              </c:strCache>
            </c:strRef>
          </c:tx>
          <c:spPr>
            <a:solidFill>
              <a:srgbClr val="BDD7EE"/>
            </a:solidFill>
            <a:ln cmpd="sng">
              <a:solidFill>
                <a:srgbClr val="000000"/>
              </a:solidFill>
            </a:ln>
          </c:spPr>
          <c:invertIfNegative val="1"/>
          <c:dPt>
            <c:idx val="2"/>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0C-1BB6-4AFB-9C1E-7D61BA586C63}"/>
              </c:ext>
            </c:extLst>
          </c:dPt>
          <c:dPt>
            <c:idx val="3"/>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0E-1BB6-4AFB-9C1E-7D61BA586C63}"/>
              </c:ext>
            </c:extLst>
          </c:dPt>
          <c:dPt>
            <c:idx val="4"/>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10-1BB6-4AFB-9C1E-7D61BA586C63}"/>
              </c:ext>
            </c:extLst>
          </c:dPt>
          <c:dPt>
            <c:idx val="5"/>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12-1BB6-4AFB-9C1E-7D61BA586C63}"/>
              </c:ext>
            </c:extLst>
          </c:dPt>
          <c:dPt>
            <c:idx val="6"/>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14-1BB6-4AFB-9C1E-7D61BA586C63}"/>
              </c:ext>
            </c:extLst>
          </c:dPt>
          <c:dLbls>
            <c:dLbl>
              <c:idx val="3"/>
              <c:delete val="1"/>
              <c:extLst>
                <c:ext xmlns:c15="http://schemas.microsoft.com/office/drawing/2012/chart" uri="{CE6537A1-D6FC-4f65-9D91-7224C49458BB}"/>
                <c:ext xmlns:c16="http://schemas.microsoft.com/office/drawing/2014/chart" uri="{C3380CC4-5D6E-409C-BE32-E72D297353CC}">
                  <c16:uniqueId val="{0000000E-1BB6-4AFB-9C1E-7D61BA586C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'META 5'!$A$3:$A$6</c:f>
              <c:strCache>
                <c:ptCount val="4"/>
                <c:pt idx="0">
                  <c:v>2016</c:v>
                </c:pt>
                <c:pt idx="1">
                  <c:v>2016 SP</c:v>
                </c:pt>
                <c:pt idx="2">
                  <c:v>2016 Brasil</c:v>
                </c:pt>
                <c:pt idx="3">
                  <c:v>Meta</c:v>
                </c:pt>
              </c:strCache>
            </c:strRef>
          </c:cat>
          <c:val>
            <c:numRef>
              <c:f>'META 5'!$C$3:$C$6</c:f>
              <c:numCache>
                <c:formatCode>General</c:formatCode>
                <c:ptCount val="4"/>
                <c:pt idx="0">
                  <c:v>90</c:v>
                </c:pt>
                <c:pt idx="1">
                  <c:v>82.9</c:v>
                </c:pt>
                <c:pt idx="2">
                  <c:v>66.2</c:v>
                </c:pt>
                <c:pt idx="3">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15-1BB6-4AFB-9C1E-7D61BA586C63}"/>
            </c:ext>
          </c:extLst>
        </c:ser>
        <c:ser>
          <c:idx val="2"/>
          <c:order val="2"/>
          <c:tx>
            <c:strRef>
              <c:f>'META 5'!$D$2</c:f>
              <c:strCache>
                <c:ptCount val="1"/>
                <c:pt idx="0">
                  <c:v>Matemática</c:v>
                </c:pt>
              </c:strCache>
            </c:strRef>
          </c:tx>
          <c:spPr>
            <a:solidFill>
              <a:srgbClr val="FFD966"/>
            </a:solidFill>
            <a:ln cmpd="sng">
              <a:solidFill>
                <a:srgbClr val="000000"/>
              </a:solidFill>
            </a:ln>
          </c:spPr>
          <c:invertIfNegative val="1"/>
          <c:dPt>
            <c:idx val="2"/>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7-1BB6-4AFB-9C1E-7D61BA586C63}"/>
              </c:ext>
            </c:extLst>
          </c:dPt>
          <c:dPt>
            <c:idx val="3"/>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9-1BB6-4AFB-9C1E-7D61BA586C63}"/>
              </c:ext>
            </c:extLst>
          </c:dPt>
          <c:dPt>
            <c:idx val="4"/>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B-1BB6-4AFB-9C1E-7D61BA586C63}"/>
              </c:ext>
            </c:extLst>
          </c:dPt>
          <c:dPt>
            <c:idx val="5"/>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D-1BB6-4AFB-9C1E-7D61BA586C63}"/>
              </c:ext>
            </c:extLst>
          </c:dPt>
          <c:dPt>
            <c:idx val="6"/>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F-1BB6-4AFB-9C1E-7D61BA586C63}"/>
              </c:ext>
            </c:extLst>
          </c:dPt>
          <c:dLbls>
            <c:dLbl>
              <c:idx val="0"/>
              <c:layout>
                <c:manualLayout>
                  <c:x val="1.738286413287469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1BB6-4AFB-9C1E-7D61BA586C63}"/>
                </c:ext>
              </c:extLst>
            </c:dLbl>
            <c:dLbl>
              <c:idx val="1"/>
              <c:layout>
                <c:manualLayout>
                  <c:x val="1.2416331523481969E-2"/>
                  <c:y val="-7.362699416686261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1BB6-4AFB-9C1E-7D61BA586C63}"/>
                </c:ext>
              </c:extLst>
            </c:dLbl>
            <c:dLbl>
              <c:idx val="2"/>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BB6-4AFB-9C1E-7D61BA586C63}"/>
                </c:ext>
              </c:extLst>
            </c:dLbl>
            <c:dLbl>
              <c:idx val="3"/>
              <c:layout>
                <c:manualLayout>
                  <c:x val="-4.2222222222222223E-2"/>
                  <c:y val="0"/>
                </c:manualLayout>
              </c:layout>
              <c:showLegendKey val="0"/>
              <c:showVal val="1"/>
              <c:showCatName val="0"/>
              <c:showSerName val="0"/>
              <c:showPercent val="0"/>
              <c:showBubbleSize val="0"/>
              <c:extLst>
                <c:ext xmlns:c15="http://schemas.microsoft.com/office/drawing/2012/chart" uri="{CE6537A1-D6FC-4f65-9D91-7224C49458BB}">
                  <c15:layout>
                    <c:manualLayout>
                      <c:w val="9.9288888888888885E-2"/>
                      <c:h val="5.2111410601976639E-2"/>
                    </c:manualLayout>
                  </c15:layout>
                </c:ext>
                <c:ext xmlns:c16="http://schemas.microsoft.com/office/drawing/2014/chart" uri="{C3380CC4-5D6E-409C-BE32-E72D297353CC}">
                  <c16:uniqueId val="{00000019-1BB6-4AFB-9C1E-7D61BA586C63}"/>
                </c:ext>
              </c:extLst>
            </c:dLbl>
            <c:dLbl>
              <c:idx val="6"/>
              <c:delete val="1"/>
              <c:extLst>
                <c:ext xmlns:c15="http://schemas.microsoft.com/office/drawing/2012/chart" uri="{CE6537A1-D6FC-4f65-9D91-7224C49458BB}"/>
                <c:ext xmlns:c16="http://schemas.microsoft.com/office/drawing/2014/chart" uri="{C3380CC4-5D6E-409C-BE32-E72D297353CC}">
                  <c16:uniqueId val="{0000001F-1BB6-4AFB-9C1E-7D61BA586C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5'!$A$3:$A$6</c:f>
              <c:strCache>
                <c:ptCount val="4"/>
                <c:pt idx="0">
                  <c:v>2016</c:v>
                </c:pt>
                <c:pt idx="1">
                  <c:v>2016 SP</c:v>
                </c:pt>
                <c:pt idx="2">
                  <c:v>2016 Brasil</c:v>
                </c:pt>
                <c:pt idx="3">
                  <c:v>Meta</c:v>
                </c:pt>
              </c:strCache>
            </c:strRef>
          </c:cat>
          <c:val>
            <c:numRef>
              <c:f>'META 5'!$D$3:$D$6</c:f>
              <c:numCache>
                <c:formatCode>General</c:formatCode>
                <c:ptCount val="4"/>
                <c:pt idx="0">
                  <c:v>71.06</c:v>
                </c:pt>
                <c:pt idx="1">
                  <c:v>60.8</c:v>
                </c:pt>
                <c:pt idx="2">
                  <c:v>45.4</c:v>
                </c:pt>
                <c:pt idx="3">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20-1BB6-4AFB-9C1E-7D61BA586C63}"/>
            </c:ext>
          </c:extLst>
        </c:ser>
        <c:dLbls>
          <c:showLegendKey val="0"/>
          <c:showVal val="0"/>
          <c:showCatName val="0"/>
          <c:showSerName val="0"/>
          <c:showPercent val="0"/>
          <c:showBubbleSize val="0"/>
        </c:dLbls>
        <c:gapWidth val="150"/>
        <c:axId val="1886993965"/>
        <c:axId val="991869115"/>
      </c:barChart>
      <c:catAx>
        <c:axId val="1886993965"/>
        <c:scaling>
          <c:orientation val="minMax"/>
        </c:scaling>
        <c:delete val="0"/>
        <c:axPos val="b"/>
        <c:numFmt formatCode="General" sourceLinked="1"/>
        <c:majorTickMark val="none"/>
        <c:minorTickMark val="none"/>
        <c:tickLblPos val="nextTo"/>
        <c:txPr>
          <a:bodyPr/>
          <a:lstStyle/>
          <a:p>
            <a:pPr lvl="0">
              <a:defRPr b="0">
                <a:solidFill>
                  <a:srgbClr val="000000"/>
                </a:solidFill>
                <a:latin typeface="+mn-lt"/>
              </a:defRPr>
            </a:pPr>
            <a:endParaRPr lang="pt-BR"/>
          </a:p>
        </c:txPr>
        <c:crossAx val="991869115"/>
        <c:crosses val="autoZero"/>
        <c:auto val="1"/>
        <c:lblAlgn val="ctr"/>
        <c:lblOffset val="100"/>
        <c:noMultiLvlLbl val="1"/>
      </c:catAx>
      <c:valAx>
        <c:axId val="991869115"/>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endParaRPr lang="pt-B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86993965"/>
        <c:crosses val="autoZero"/>
        <c:crossBetween val="between"/>
      </c:valAx>
    </c:plotArea>
    <c:legend>
      <c:legendPos val="r"/>
      <c:layout/>
      <c:overlay val="0"/>
      <c:txPr>
        <a:bodyPr/>
        <a:lstStyle/>
        <a:p>
          <a:pPr lvl="0">
            <a:defRPr b="0">
              <a:solidFill>
                <a:srgbClr val="1A1A1A"/>
              </a:solidFill>
              <a:latin typeface="+mn-lt"/>
            </a:defRPr>
          </a:pPr>
          <a:endParaRPr lang="pt-BR"/>
        </a:p>
      </c:txPr>
    </c:legend>
    <c:plotVisOnly val="1"/>
    <c:dispBlanksAs val="zero"/>
    <c:showDLblsOverMax val="1"/>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6 A, B, C e D'!$B$5</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9843-471D-A80E-82A899659677}"/>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9843-471D-A80E-82A899659677}"/>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9843-471D-A80E-82A899659677}"/>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9843-471D-A80E-82A89965967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6 A, B, C e D'!$A$6:$A$13</c:f>
              <c:strCache>
                <c:ptCount val="8"/>
                <c:pt idx="0">
                  <c:v>2016</c:v>
                </c:pt>
                <c:pt idx="1">
                  <c:v>2017</c:v>
                </c:pt>
                <c:pt idx="2">
                  <c:v>2019</c:v>
                </c:pt>
                <c:pt idx="3">
                  <c:v>2020</c:v>
                </c:pt>
                <c:pt idx="4">
                  <c:v>2021</c:v>
                </c:pt>
                <c:pt idx="5">
                  <c:v>2021 SP</c:v>
                </c:pt>
                <c:pt idx="6">
                  <c:v>2020 BR</c:v>
                </c:pt>
                <c:pt idx="7">
                  <c:v>Meta</c:v>
                </c:pt>
              </c:strCache>
            </c:strRef>
          </c:cat>
          <c:val>
            <c:numRef>
              <c:f>'META 6 A, B, C e D'!$B$6:$B$13</c:f>
              <c:numCache>
                <c:formatCode>General</c:formatCode>
                <c:ptCount val="8"/>
                <c:pt idx="0">
                  <c:v>44.06</c:v>
                </c:pt>
                <c:pt idx="1">
                  <c:v>44.06</c:v>
                </c:pt>
                <c:pt idx="2">
                  <c:v>42.4</c:v>
                </c:pt>
                <c:pt idx="3">
                  <c:v>45.71</c:v>
                </c:pt>
                <c:pt idx="4" formatCode="_(* #,##0.00_);_(* \(#,##0.00\);_(* &quot;-&quot;??_);_(@_)">
                  <c:v>50</c:v>
                </c:pt>
                <c:pt idx="5">
                  <c:v>38.200000000000003</c:v>
                </c:pt>
                <c:pt idx="6">
                  <c:v>13.5</c:v>
                </c:pt>
                <c:pt idx="7">
                  <c:v>50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9843-471D-A80E-82A899659677}"/>
            </c:ext>
          </c:extLst>
        </c:ser>
        <c:dLbls>
          <c:showLegendKey val="0"/>
          <c:showVal val="0"/>
          <c:showCatName val="0"/>
          <c:showSerName val="0"/>
          <c:showPercent val="0"/>
          <c:showBubbleSize val="0"/>
        </c:dLbls>
        <c:gapWidth val="150"/>
        <c:axId val="695402711"/>
        <c:axId val="1941706093"/>
      </c:barChart>
      <c:catAx>
        <c:axId val="695402711"/>
        <c:scaling>
          <c:orientation val="minMax"/>
        </c:scaling>
        <c:delete val="0"/>
        <c:axPos val="b"/>
        <c:title>
          <c:tx>
            <c:rich>
              <a:bodyPr/>
              <a:lstStyle/>
              <a:p>
                <a:pPr lvl="0">
                  <a:defRPr b="0">
                    <a:solidFill>
                      <a:srgbClr val="000000"/>
                    </a:solidFill>
                    <a:latin typeface="+mn-lt"/>
                  </a:defRPr>
                </a:pPr>
                <a:r>
                  <a:rPr lang="pt-BR" b="0">
                    <a:solidFill>
                      <a:srgbClr val="000000"/>
                    </a:solidFill>
                    <a:latin typeface="+mn-lt"/>
                  </a:rPr>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941706093"/>
        <c:crosses val="autoZero"/>
        <c:auto val="1"/>
        <c:lblAlgn val="ctr"/>
        <c:lblOffset val="100"/>
        <c:noMultiLvlLbl val="1"/>
      </c:catAx>
      <c:valAx>
        <c:axId val="1941706093"/>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695402711"/>
        <c:crosses val="autoZero"/>
        <c:crossBetween val="between"/>
      </c:valAx>
    </c:plotArea>
    <c:plotVisOnly val="1"/>
    <c:dispBlanksAs val="zero"/>
    <c:showDLblsOverMax val="1"/>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6 A, B, C e D'!$B$28</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C3EF-4E04-AAF0-9C92CAC5AA42}"/>
              </c:ext>
            </c:extLst>
          </c:dPt>
          <c:dPt>
            <c:idx val="5"/>
            <c:invertIfNegative val="1"/>
            <c:bubble3D val="0"/>
            <c:spPr>
              <a:solidFill>
                <a:schemeClr val="accent5"/>
              </a:solidFill>
              <a:ln cmpd="sng">
                <a:solidFill>
                  <a:srgbClr val="000000"/>
                </a:solidFill>
              </a:ln>
            </c:spPr>
            <c:extLst>
              <c:ext xmlns:c16="http://schemas.microsoft.com/office/drawing/2014/chart" uri="{C3380CC4-5D6E-409C-BE32-E72D297353CC}">
                <c16:uniqueId val="{00000003-C3EF-4E04-AAF0-9C92CAC5AA42}"/>
              </c:ext>
            </c:extLst>
          </c:dPt>
          <c:dPt>
            <c:idx val="6"/>
            <c:invertIfNegative val="1"/>
            <c:bubble3D val="0"/>
            <c:spPr>
              <a:solidFill>
                <a:srgbClr val="00B050"/>
              </a:solidFill>
              <a:ln cmpd="sng">
                <a:solidFill>
                  <a:srgbClr val="000000"/>
                </a:solidFill>
              </a:ln>
            </c:spPr>
            <c:extLst>
              <c:ext xmlns:c16="http://schemas.microsoft.com/office/drawing/2014/chart" uri="{C3380CC4-5D6E-409C-BE32-E72D297353CC}">
                <c16:uniqueId val="{00000005-C3EF-4E04-AAF0-9C92CAC5AA4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6 A, B, C e D'!$A$29:$A$35</c:f>
              <c:strCache>
                <c:ptCount val="7"/>
                <c:pt idx="0">
                  <c:v>2016</c:v>
                </c:pt>
                <c:pt idx="1">
                  <c:v>2017</c:v>
                </c:pt>
                <c:pt idx="2">
                  <c:v>2019</c:v>
                </c:pt>
                <c:pt idx="3">
                  <c:v>2020</c:v>
                </c:pt>
                <c:pt idx="4">
                  <c:v>2021</c:v>
                </c:pt>
                <c:pt idx="5">
                  <c:v>2021 SP</c:v>
                </c:pt>
                <c:pt idx="6">
                  <c:v>Meta</c:v>
                </c:pt>
              </c:strCache>
            </c:strRef>
          </c:cat>
          <c:val>
            <c:numRef>
              <c:f>'META 6 A, B, C e D'!$B$29:$B$35</c:f>
              <c:numCache>
                <c:formatCode>General</c:formatCode>
                <c:ptCount val="7"/>
                <c:pt idx="0">
                  <c:v>12.71</c:v>
                </c:pt>
                <c:pt idx="1">
                  <c:v>12.71</c:v>
                </c:pt>
                <c:pt idx="2">
                  <c:v>18.07</c:v>
                </c:pt>
                <c:pt idx="3">
                  <c:v>22.15</c:v>
                </c:pt>
                <c:pt idx="4">
                  <c:v>24.14</c:v>
                </c:pt>
                <c:pt idx="5">
                  <c:v>23.14</c:v>
                </c:pt>
                <c:pt idx="6">
                  <c:v>30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C3EF-4E04-AAF0-9C92CAC5AA42}"/>
            </c:ext>
          </c:extLst>
        </c:ser>
        <c:dLbls>
          <c:showLegendKey val="0"/>
          <c:showVal val="0"/>
          <c:showCatName val="0"/>
          <c:showSerName val="0"/>
          <c:showPercent val="0"/>
          <c:showBubbleSize val="0"/>
        </c:dLbls>
        <c:gapWidth val="150"/>
        <c:axId val="1511356083"/>
        <c:axId val="911085687"/>
      </c:barChart>
      <c:catAx>
        <c:axId val="1511356083"/>
        <c:scaling>
          <c:orientation val="minMax"/>
        </c:scaling>
        <c:delete val="0"/>
        <c:axPos val="b"/>
        <c:title>
          <c:tx>
            <c:rich>
              <a:bodyPr/>
              <a:lstStyle/>
              <a:p>
                <a:pPr lvl="0">
                  <a:defRPr b="0">
                    <a:solidFill>
                      <a:srgbClr val="000000"/>
                    </a:solidFill>
                    <a:latin typeface="+mn-lt"/>
                  </a:defRPr>
                </a:pPr>
                <a:r>
                  <a:rPr lang="pt-BR" b="0">
                    <a:solidFill>
                      <a:srgbClr val="000000"/>
                    </a:solidFill>
                    <a:latin typeface="+mn-lt"/>
                  </a:rPr>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911085687"/>
        <c:crosses val="autoZero"/>
        <c:auto val="1"/>
        <c:lblAlgn val="ctr"/>
        <c:lblOffset val="100"/>
        <c:noMultiLvlLbl val="1"/>
      </c:catAx>
      <c:valAx>
        <c:axId val="911085687"/>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511356083"/>
        <c:crosses val="autoZero"/>
        <c:crossBetween val="between"/>
      </c:valAx>
    </c:plotArea>
    <c:plotVisOnly val="1"/>
    <c:dispBlanksAs val="zero"/>
    <c:showDLblsOverMax val="1"/>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7 A, B e C'!$B$2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B5D9-4DE3-8A08-4746E89540AC}"/>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B5D9-4DE3-8A08-4746E89540AC}"/>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B5D9-4DE3-8A08-4746E89540AC}"/>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B5D9-4DE3-8A08-4746E89540A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7 A, B e C'!$A$3:$A$10</c:f>
              <c:strCache>
                <c:ptCount val="8"/>
                <c:pt idx="0">
                  <c:v>2016</c:v>
                </c:pt>
                <c:pt idx="1">
                  <c:v>2017</c:v>
                </c:pt>
                <c:pt idx="2">
                  <c:v>2019</c:v>
                </c:pt>
                <c:pt idx="3">
                  <c:v>2020</c:v>
                </c:pt>
                <c:pt idx="4">
                  <c:v>2021</c:v>
                </c:pt>
                <c:pt idx="5">
                  <c:v>2019 SP</c:v>
                </c:pt>
                <c:pt idx="6">
                  <c:v>2019 Brasil</c:v>
                </c:pt>
                <c:pt idx="7">
                  <c:v>Meta</c:v>
                </c:pt>
              </c:strCache>
            </c:strRef>
          </c:cat>
          <c:val>
            <c:numRef>
              <c:f>'META 7 A, B e C'!$B$3:$B$10</c:f>
              <c:numCache>
                <c:formatCode>General</c:formatCode>
                <c:ptCount val="8"/>
                <c:pt idx="0">
                  <c:v>6.8</c:v>
                </c:pt>
                <c:pt idx="1">
                  <c:v>6.9</c:v>
                </c:pt>
                <c:pt idx="2">
                  <c:v>6.9</c:v>
                </c:pt>
                <c:pt idx="3">
                  <c:v>6.9</c:v>
                </c:pt>
                <c:pt idx="4">
                  <c:v>6.9</c:v>
                </c:pt>
                <c:pt idx="5">
                  <c:v>6.5</c:v>
                </c:pt>
                <c:pt idx="6">
                  <c:v>5.9</c:v>
                </c:pt>
                <c:pt idx="7">
                  <c:v>6.4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B5D9-4DE3-8A08-4746E89540AC}"/>
            </c:ext>
          </c:extLst>
        </c:ser>
        <c:dLbls>
          <c:showLegendKey val="0"/>
          <c:showVal val="0"/>
          <c:showCatName val="0"/>
          <c:showSerName val="0"/>
          <c:showPercent val="0"/>
          <c:showBubbleSize val="0"/>
        </c:dLbls>
        <c:gapWidth val="150"/>
        <c:axId val="1774767178"/>
        <c:axId val="674625418"/>
      </c:barChart>
      <c:catAx>
        <c:axId val="1774767178"/>
        <c:scaling>
          <c:orientation val="minMax"/>
        </c:scaling>
        <c:delete val="0"/>
        <c:axPos val="b"/>
        <c:title>
          <c:tx>
            <c:rich>
              <a:bodyPr/>
              <a:lstStyle/>
              <a:p>
                <a:pPr>
                  <a:defRPr/>
                </a:pPr>
                <a:r>
                  <a:rPr lang="pt-BR" b="0"/>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674625418"/>
        <c:crosses val="autoZero"/>
        <c:auto val="1"/>
        <c:lblAlgn val="ctr"/>
        <c:lblOffset val="100"/>
        <c:noMultiLvlLbl val="1"/>
      </c:catAx>
      <c:valAx>
        <c:axId val="674625418"/>
        <c:scaling>
          <c:orientation val="minMax"/>
          <c:min val="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774767178"/>
        <c:crosses val="autoZero"/>
        <c:crossBetween val="between"/>
      </c:valAx>
    </c:plotArea>
    <c:plotVisOnly val="1"/>
    <c:dispBlanksAs val="zero"/>
    <c:showDLblsOverMax val="1"/>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7 A, B e C'!$B$26</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5ED0-4C00-A8A7-F681225D4ECC}"/>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5ED0-4C00-A8A7-F681225D4ECC}"/>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5ED0-4C00-A8A7-F681225D4ECC}"/>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5ED0-4C00-A8A7-F681225D4EC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7 A, B e C'!$A$27:$A$34</c:f>
              <c:strCache>
                <c:ptCount val="8"/>
                <c:pt idx="0">
                  <c:v>2016</c:v>
                </c:pt>
                <c:pt idx="1">
                  <c:v>2017</c:v>
                </c:pt>
                <c:pt idx="2">
                  <c:v>2019</c:v>
                </c:pt>
                <c:pt idx="3">
                  <c:v>2020</c:v>
                </c:pt>
                <c:pt idx="4">
                  <c:v>2021</c:v>
                </c:pt>
                <c:pt idx="5">
                  <c:v>2019 SP</c:v>
                </c:pt>
                <c:pt idx="6">
                  <c:v>2019 Brasil</c:v>
                </c:pt>
                <c:pt idx="7">
                  <c:v>Meta</c:v>
                </c:pt>
              </c:strCache>
            </c:strRef>
          </c:cat>
          <c:val>
            <c:numRef>
              <c:f>'META 7 A, B e C'!$B$27:$B$34</c:f>
              <c:numCache>
                <c:formatCode>General</c:formatCode>
                <c:ptCount val="8"/>
                <c:pt idx="0">
                  <c:v>4.5999999999999996</c:v>
                </c:pt>
                <c:pt idx="1">
                  <c:v>4.9000000000000004</c:v>
                </c:pt>
                <c:pt idx="2">
                  <c:v>5.6</c:v>
                </c:pt>
                <c:pt idx="3">
                  <c:v>5.6</c:v>
                </c:pt>
                <c:pt idx="4">
                  <c:v>5.6</c:v>
                </c:pt>
                <c:pt idx="5">
                  <c:v>5.2</c:v>
                </c:pt>
                <c:pt idx="6" formatCode="_-* #,##0.0_-;\-* #,##0.0_-;_-* &quot;-&quot;??_-;_-@_-">
                  <c:v>4.9000000000000004</c:v>
                </c:pt>
                <c:pt idx="7">
                  <c:v>5.7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5ED0-4C00-A8A7-F681225D4ECC}"/>
            </c:ext>
          </c:extLst>
        </c:ser>
        <c:dLbls>
          <c:showLegendKey val="0"/>
          <c:showVal val="0"/>
          <c:showCatName val="0"/>
          <c:showSerName val="0"/>
          <c:showPercent val="0"/>
          <c:showBubbleSize val="0"/>
        </c:dLbls>
        <c:gapWidth val="150"/>
        <c:axId val="141047025"/>
        <c:axId val="474525868"/>
      </c:barChart>
      <c:catAx>
        <c:axId val="141047025"/>
        <c:scaling>
          <c:orientation val="minMax"/>
        </c:scaling>
        <c:delete val="0"/>
        <c:axPos val="b"/>
        <c:title>
          <c:tx>
            <c:rich>
              <a:bodyPr/>
              <a:lstStyle/>
              <a:p>
                <a:pPr>
                  <a:defRPr/>
                </a:pPr>
                <a:r>
                  <a:rPr lang="pt-BR" b="0" dirty="0" smtClean="0"/>
                  <a:t>ANO</a:t>
                </a:r>
                <a:endParaRPr lang="pt-BR" b="0" dirty="0"/>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474525868"/>
        <c:crosses val="autoZero"/>
        <c:auto val="1"/>
        <c:lblAlgn val="ctr"/>
        <c:lblOffset val="100"/>
        <c:noMultiLvlLbl val="1"/>
      </c:catAx>
      <c:valAx>
        <c:axId val="474525868"/>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41047025"/>
        <c:crosses val="autoZero"/>
        <c:crossBetween val="between"/>
      </c:valAx>
    </c:plotArea>
    <c:plotVisOnly val="1"/>
    <c:dispBlanksAs val="zero"/>
    <c:showDLblsOverMax val="1"/>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7 A, B e C'!$B$50</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FF38-4A57-B8CC-CB1E682D1BD2}"/>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FF38-4A57-B8CC-CB1E682D1BD2}"/>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FF38-4A57-B8CC-CB1E682D1BD2}"/>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FF38-4A57-B8CC-CB1E682D1BD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7 A, B e C'!$A$51:$A$58</c:f>
              <c:strCache>
                <c:ptCount val="8"/>
                <c:pt idx="0">
                  <c:v>2016</c:v>
                </c:pt>
                <c:pt idx="1">
                  <c:v>2017</c:v>
                </c:pt>
                <c:pt idx="2">
                  <c:v>2019</c:v>
                </c:pt>
                <c:pt idx="3">
                  <c:v>2020</c:v>
                </c:pt>
                <c:pt idx="4">
                  <c:v>2021</c:v>
                </c:pt>
                <c:pt idx="5">
                  <c:v>2019 SP</c:v>
                </c:pt>
                <c:pt idx="6">
                  <c:v>2019 Brasil</c:v>
                </c:pt>
                <c:pt idx="7">
                  <c:v>Meta</c:v>
                </c:pt>
              </c:strCache>
            </c:strRef>
          </c:cat>
          <c:val>
            <c:numRef>
              <c:f>'META 7 A, B e C'!$B$51:$B$58</c:f>
              <c:numCache>
                <c:formatCode>General</c:formatCode>
                <c:ptCount val="8"/>
                <c:pt idx="0">
                  <c:v>3.9</c:v>
                </c:pt>
                <c:pt idx="1">
                  <c:v>3.9</c:v>
                </c:pt>
                <c:pt idx="2">
                  <c:v>4.4000000000000004</c:v>
                </c:pt>
                <c:pt idx="3">
                  <c:v>4.4000000000000004</c:v>
                </c:pt>
                <c:pt idx="4">
                  <c:v>4.4000000000000004</c:v>
                </c:pt>
                <c:pt idx="5">
                  <c:v>4.3</c:v>
                </c:pt>
                <c:pt idx="6">
                  <c:v>4.2</c:v>
                </c:pt>
                <c:pt idx="7">
                  <c:v>4.5999999999999996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FF38-4A57-B8CC-CB1E682D1BD2}"/>
            </c:ext>
          </c:extLst>
        </c:ser>
        <c:dLbls>
          <c:showLegendKey val="0"/>
          <c:showVal val="0"/>
          <c:showCatName val="0"/>
          <c:showSerName val="0"/>
          <c:showPercent val="0"/>
          <c:showBubbleSize val="0"/>
        </c:dLbls>
        <c:gapWidth val="150"/>
        <c:axId val="140377899"/>
        <c:axId val="1395609769"/>
      </c:barChart>
      <c:catAx>
        <c:axId val="140377899"/>
        <c:scaling>
          <c:orientation val="minMax"/>
        </c:scaling>
        <c:delete val="0"/>
        <c:axPos val="b"/>
        <c:numFmt formatCode="General" sourceLinked="1"/>
        <c:majorTickMark val="none"/>
        <c:minorTickMark val="none"/>
        <c:tickLblPos val="nextTo"/>
        <c:txPr>
          <a:bodyPr/>
          <a:lstStyle/>
          <a:p>
            <a:pPr lvl="0">
              <a:defRPr b="0">
                <a:solidFill>
                  <a:srgbClr val="000000"/>
                </a:solidFill>
                <a:latin typeface="+mn-lt"/>
              </a:defRPr>
            </a:pPr>
            <a:endParaRPr lang="pt-BR"/>
          </a:p>
        </c:txPr>
        <c:crossAx val="1395609769"/>
        <c:crosses val="autoZero"/>
        <c:auto val="1"/>
        <c:lblAlgn val="ctr"/>
        <c:lblOffset val="100"/>
        <c:noMultiLvlLbl val="1"/>
      </c:catAx>
      <c:valAx>
        <c:axId val="1395609769"/>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40377899"/>
        <c:crosses val="autoZero"/>
        <c:crossBetween val="between"/>
      </c:valAx>
    </c:plotArea>
    <c:plotVisOnly val="1"/>
    <c:dispBlanksAs val="zero"/>
    <c:showDLblsOverMax val="1"/>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8 A e B'!$B$2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3C54-41FB-949D-912EEEE0196A}"/>
              </c:ext>
            </c:extLst>
          </c:dPt>
          <c:dPt>
            <c:idx val="5"/>
            <c:invertIfNegative val="1"/>
            <c:bubble3D val="0"/>
            <c:spPr>
              <a:solidFill>
                <a:schemeClr val="accent4"/>
              </a:solidFill>
              <a:ln cmpd="sng">
                <a:solidFill>
                  <a:srgbClr val="000000"/>
                </a:solidFill>
              </a:ln>
            </c:spPr>
            <c:extLst>
              <c:ext xmlns:c16="http://schemas.microsoft.com/office/drawing/2014/chart" uri="{C3380CC4-5D6E-409C-BE32-E72D297353CC}">
                <c16:uniqueId val="{00000003-3C54-41FB-949D-912EEEE0196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8 A e B'!$A$3:$A$8</c:f>
              <c:strCache>
                <c:ptCount val="6"/>
                <c:pt idx="0">
                  <c:v>2016</c:v>
                </c:pt>
                <c:pt idx="1">
                  <c:v>2017</c:v>
                </c:pt>
                <c:pt idx="2">
                  <c:v>2019</c:v>
                </c:pt>
                <c:pt idx="3">
                  <c:v>2020</c:v>
                </c:pt>
                <c:pt idx="4">
                  <c:v>2021</c:v>
                </c:pt>
                <c:pt idx="5">
                  <c:v>Meta</c:v>
                </c:pt>
              </c:strCache>
            </c:strRef>
          </c:cat>
          <c:val>
            <c:numRef>
              <c:f>'META 8 A e B'!$B$3:$B$8</c:f>
              <c:numCache>
                <c:formatCode>General</c:formatCode>
                <c:ptCount val="6"/>
                <c:pt idx="0">
                  <c:v>33.5</c:v>
                </c:pt>
                <c:pt idx="1">
                  <c:v>33.5</c:v>
                </c:pt>
                <c:pt idx="2">
                  <c:v>33.5</c:v>
                </c:pt>
                <c:pt idx="3">
                  <c:v>33.5</c:v>
                </c:pt>
                <c:pt idx="4">
                  <c:v>33.5</c:v>
                </c:pt>
                <c:pt idx="5">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3C54-41FB-949D-912EEEE0196A}"/>
            </c:ext>
          </c:extLst>
        </c:ser>
        <c:dLbls>
          <c:showLegendKey val="0"/>
          <c:showVal val="0"/>
          <c:showCatName val="0"/>
          <c:showSerName val="0"/>
          <c:showPercent val="0"/>
          <c:showBubbleSize val="0"/>
        </c:dLbls>
        <c:gapWidth val="150"/>
        <c:axId val="1509723444"/>
        <c:axId val="1821376176"/>
      </c:barChart>
      <c:catAx>
        <c:axId val="1509723444"/>
        <c:scaling>
          <c:orientation val="minMax"/>
        </c:scaling>
        <c:delete val="0"/>
        <c:axPos val="b"/>
        <c:title>
          <c:tx>
            <c:rich>
              <a:bodyPr/>
              <a:lstStyle/>
              <a:p>
                <a:pPr lvl="0">
                  <a:defRPr b="0">
                    <a:solidFill>
                      <a:srgbClr val="000000"/>
                    </a:solidFill>
                    <a:latin typeface="+mn-lt"/>
                  </a:defRPr>
                </a:pPr>
                <a:r>
                  <a:rPr lang="pt-BR" b="0">
                    <a:solidFill>
                      <a:srgbClr val="000000"/>
                    </a:solidFill>
                    <a:latin typeface="+mn-lt"/>
                  </a:rPr>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821376176"/>
        <c:crosses val="autoZero"/>
        <c:auto val="1"/>
        <c:lblAlgn val="ctr"/>
        <c:lblOffset val="100"/>
        <c:noMultiLvlLbl val="1"/>
      </c:catAx>
      <c:valAx>
        <c:axId val="1821376176"/>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509723444"/>
        <c:crosses val="autoZero"/>
        <c:crossBetween val="between"/>
      </c:valAx>
    </c:plotArea>
    <c:plotVisOnly val="1"/>
    <c:dispBlanksAs val="zero"/>
    <c:showDLblsOverMax val="1"/>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8 A e B'!$B$24</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A135-4EF5-8E3C-D7F94BECA661}"/>
              </c:ext>
            </c:extLst>
          </c:dPt>
          <c:dPt>
            <c:idx val="5"/>
            <c:invertIfNegative val="1"/>
            <c:bubble3D val="0"/>
            <c:spPr>
              <a:solidFill>
                <a:schemeClr val="accent4"/>
              </a:solidFill>
              <a:ln cmpd="sng">
                <a:solidFill>
                  <a:srgbClr val="000000"/>
                </a:solidFill>
              </a:ln>
            </c:spPr>
            <c:extLst>
              <c:ext xmlns:c16="http://schemas.microsoft.com/office/drawing/2014/chart" uri="{C3380CC4-5D6E-409C-BE32-E72D297353CC}">
                <c16:uniqueId val="{00000003-A135-4EF5-8E3C-D7F94BECA66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8 A e B'!$A$25:$A$30</c:f>
              <c:strCache>
                <c:ptCount val="6"/>
                <c:pt idx="0">
                  <c:v>2016</c:v>
                </c:pt>
                <c:pt idx="1">
                  <c:v>2017</c:v>
                </c:pt>
                <c:pt idx="2">
                  <c:v>2019</c:v>
                </c:pt>
                <c:pt idx="3">
                  <c:v>2020</c:v>
                </c:pt>
                <c:pt idx="4">
                  <c:v>2021</c:v>
                </c:pt>
                <c:pt idx="5">
                  <c:v>Meta</c:v>
                </c:pt>
              </c:strCache>
            </c:strRef>
          </c:cat>
          <c:val>
            <c:numRef>
              <c:f>'META 8 A e B'!$B$25:$B$30</c:f>
              <c:numCache>
                <c:formatCode>General</c:formatCode>
                <c:ptCount val="6"/>
                <c:pt idx="0">
                  <c:v>89.09</c:v>
                </c:pt>
                <c:pt idx="1">
                  <c:v>89.09</c:v>
                </c:pt>
                <c:pt idx="2">
                  <c:v>89.09</c:v>
                </c:pt>
                <c:pt idx="3">
                  <c:v>89.9</c:v>
                </c:pt>
                <c:pt idx="4">
                  <c:v>89.9</c:v>
                </c:pt>
                <c:pt idx="5">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A135-4EF5-8E3C-D7F94BECA661}"/>
            </c:ext>
          </c:extLst>
        </c:ser>
        <c:dLbls>
          <c:showLegendKey val="0"/>
          <c:showVal val="0"/>
          <c:showCatName val="0"/>
          <c:showSerName val="0"/>
          <c:showPercent val="0"/>
          <c:showBubbleSize val="0"/>
        </c:dLbls>
        <c:gapWidth val="150"/>
        <c:axId val="371176558"/>
        <c:axId val="1262027862"/>
      </c:barChart>
      <c:catAx>
        <c:axId val="371176558"/>
        <c:scaling>
          <c:orientation val="minMax"/>
        </c:scaling>
        <c:delete val="0"/>
        <c:axPos val="b"/>
        <c:title>
          <c:tx>
            <c:rich>
              <a:bodyPr/>
              <a:lstStyle/>
              <a:p>
                <a:pPr>
                  <a:defRPr/>
                </a:pPr>
                <a:r>
                  <a:rPr lang="pt-BR" b="0" dirty="0" smtClean="0"/>
                  <a:t>ANO</a:t>
                </a:r>
                <a:endParaRPr lang="pt-BR" b="0" dirty="0"/>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262027862"/>
        <c:crosses val="autoZero"/>
        <c:auto val="1"/>
        <c:lblAlgn val="ctr"/>
        <c:lblOffset val="100"/>
        <c:noMultiLvlLbl val="1"/>
      </c:catAx>
      <c:valAx>
        <c:axId val="1262027862"/>
        <c:scaling>
          <c:orientation val="minMax"/>
          <c:min val="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371176558"/>
        <c:crosses val="autoZero"/>
        <c:crossBetween val="between"/>
      </c:valAx>
    </c:plotArea>
    <c:plotVisOnly val="1"/>
    <c:dispBlanksAs val="zero"/>
    <c:showDLblsOverMax val="1"/>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9 A e B'!$B$2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1490-427C-A384-61E8DDFF401F}"/>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1490-427C-A384-61E8DDFF401F}"/>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1490-427C-A384-61E8DDFF401F}"/>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1490-427C-A384-61E8DDFF401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9 A e B'!$A$3:$A$10</c:f>
              <c:strCache>
                <c:ptCount val="8"/>
                <c:pt idx="0">
                  <c:v>2016</c:v>
                </c:pt>
                <c:pt idx="1">
                  <c:v>2017</c:v>
                </c:pt>
                <c:pt idx="2">
                  <c:v>2019</c:v>
                </c:pt>
                <c:pt idx="3">
                  <c:v>2020</c:v>
                </c:pt>
                <c:pt idx="4">
                  <c:v>2021</c:v>
                </c:pt>
                <c:pt idx="5">
                  <c:v>2020 SP</c:v>
                </c:pt>
                <c:pt idx="6">
                  <c:v>2020 Brasil</c:v>
                </c:pt>
                <c:pt idx="7">
                  <c:v>Meta</c:v>
                </c:pt>
              </c:strCache>
            </c:strRef>
          </c:cat>
          <c:val>
            <c:numRef>
              <c:f>'META 9 A e B'!$B$3:$B$10</c:f>
              <c:numCache>
                <c:formatCode>General</c:formatCode>
                <c:ptCount val="8"/>
                <c:pt idx="0">
                  <c:v>97</c:v>
                </c:pt>
                <c:pt idx="1">
                  <c:v>97</c:v>
                </c:pt>
                <c:pt idx="2">
                  <c:v>97</c:v>
                </c:pt>
                <c:pt idx="3">
                  <c:v>97</c:v>
                </c:pt>
                <c:pt idx="4">
                  <c:v>97</c:v>
                </c:pt>
                <c:pt idx="5">
                  <c:v>98</c:v>
                </c:pt>
                <c:pt idx="6">
                  <c:v>94.2</c:v>
                </c:pt>
                <c:pt idx="7">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1490-427C-A384-61E8DDFF401F}"/>
            </c:ext>
          </c:extLst>
        </c:ser>
        <c:dLbls>
          <c:showLegendKey val="0"/>
          <c:showVal val="0"/>
          <c:showCatName val="0"/>
          <c:showSerName val="0"/>
          <c:showPercent val="0"/>
          <c:showBubbleSize val="0"/>
        </c:dLbls>
        <c:gapWidth val="150"/>
        <c:axId val="1251083840"/>
        <c:axId val="1311317975"/>
      </c:barChart>
      <c:catAx>
        <c:axId val="1251083840"/>
        <c:scaling>
          <c:orientation val="minMax"/>
        </c:scaling>
        <c:delete val="0"/>
        <c:axPos val="b"/>
        <c:title>
          <c:tx>
            <c:rich>
              <a:bodyPr/>
              <a:lstStyle/>
              <a:p>
                <a:pPr>
                  <a:defRPr/>
                </a:pPr>
                <a:r>
                  <a:rPr lang="pt-BR" b="0" dirty="0" smtClean="0"/>
                  <a:t>ANO</a:t>
                </a:r>
                <a:endParaRPr lang="pt-BR" b="0" dirty="0"/>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311317975"/>
        <c:crosses val="autoZero"/>
        <c:auto val="1"/>
        <c:lblAlgn val="ctr"/>
        <c:lblOffset val="100"/>
        <c:noMultiLvlLbl val="1"/>
      </c:catAx>
      <c:valAx>
        <c:axId val="1311317975"/>
        <c:scaling>
          <c:orientation val="minMax"/>
          <c:min val="5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251083840"/>
        <c:crosses val="autoZero"/>
        <c:crossBetween val="between"/>
      </c:valAx>
    </c:plotArea>
    <c:plotVisOnly val="1"/>
    <c:dispBlanksAs val="zero"/>
    <c:showDLblsOverMax val="1"/>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279615048119001E-2"/>
          <c:y val="5.8984796711731791E-2"/>
          <c:w val="0.87172038495188098"/>
          <c:h val="0.92093441150044919"/>
        </c:manualLayout>
      </c:layout>
      <c:barChart>
        <c:barDir val="col"/>
        <c:grouping val="clustered"/>
        <c:varyColors val="1"/>
        <c:ser>
          <c:idx val="0"/>
          <c:order val="0"/>
          <c:tx>
            <c:strRef>
              <c:f>'META 9 A e B'!$B$26</c:f>
              <c:strCache>
                <c:ptCount val="1"/>
                <c:pt idx="0">
                  <c:v>%</c:v>
                </c:pt>
              </c:strCache>
            </c:strRef>
          </c:tx>
          <c:spPr>
            <a:solidFill>
              <a:srgbClr val="4285F4"/>
            </a:solidFill>
            <a:ln cmpd="sng">
              <a:solidFill>
                <a:srgbClr val="000000"/>
              </a:solidFill>
            </a:ln>
          </c:spPr>
          <c:invertIfNegative val="1"/>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1-A9F1-4723-BDFD-AC6A2EF905DB}"/>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3-A9F1-4723-BDFD-AC6A2EF905DB}"/>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5-A9F1-4723-BDFD-AC6A2EF905D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9 A e B'!$A$27:$A$34</c:f>
              <c:strCache>
                <c:ptCount val="8"/>
                <c:pt idx="0">
                  <c:v>2016</c:v>
                </c:pt>
                <c:pt idx="1">
                  <c:v>2017</c:v>
                </c:pt>
                <c:pt idx="2">
                  <c:v>2019</c:v>
                </c:pt>
                <c:pt idx="3">
                  <c:v>2020</c:v>
                </c:pt>
                <c:pt idx="4">
                  <c:v>2021</c:v>
                </c:pt>
                <c:pt idx="5">
                  <c:v>2020 SP</c:v>
                </c:pt>
                <c:pt idx="6">
                  <c:v>2020 Brasil</c:v>
                </c:pt>
                <c:pt idx="7">
                  <c:v>Meta Brasil</c:v>
                </c:pt>
              </c:strCache>
            </c:strRef>
          </c:cat>
          <c:val>
            <c:numRef>
              <c:f>'META 9 A e B'!$B$27:$B$34</c:f>
              <c:numCache>
                <c:formatCode>General</c:formatCode>
                <c:ptCount val="8"/>
                <c:pt idx="0">
                  <c:v>15.1</c:v>
                </c:pt>
                <c:pt idx="1">
                  <c:v>15.1</c:v>
                </c:pt>
                <c:pt idx="2">
                  <c:v>15.1</c:v>
                </c:pt>
                <c:pt idx="3">
                  <c:v>15.1</c:v>
                </c:pt>
                <c:pt idx="4">
                  <c:v>15.1</c:v>
                </c:pt>
                <c:pt idx="5">
                  <c:v>7.4</c:v>
                </c:pt>
                <c:pt idx="6">
                  <c:v>12.7</c:v>
                </c:pt>
                <c:pt idx="7">
                  <c:v>9.1999999999999993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A9F1-4723-BDFD-AC6A2EF905DB}"/>
            </c:ext>
          </c:extLst>
        </c:ser>
        <c:dLbls>
          <c:showLegendKey val="0"/>
          <c:showVal val="0"/>
          <c:showCatName val="0"/>
          <c:showSerName val="0"/>
          <c:showPercent val="0"/>
          <c:showBubbleSize val="0"/>
        </c:dLbls>
        <c:gapWidth val="150"/>
        <c:axId val="765415855"/>
        <c:axId val="2035246180"/>
      </c:barChart>
      <c:catAx>
        <c:axId val="765415855"/>
        <c:scaling>
          <c:orientation val="minMax"/>
        </c:scaling>
        <c:delete val="0"/>
        <c:axPos val="b"/>
        <c:title>
          <c:tx>
            <c:rich>
              <a:bodyPr/>
              <a:lstStyle/>
              <a:p>
                <a:pPr>
                  <a:defRPr/>
                </a:pPr>
                <a:r>
                  <a:rPr lang="pt-BR" b="0" dirty="0" smtClean="0"/>
                  <a:t>ANO</a:t>
                </a:r>
                <a:endParaRPr lang="pt-BR" b="0" dirty="0"/>
              </a:p>
            </c:rich>
          </c:tx>
          <c:layout>
            <c:manualLayout>
              <c:xMode val="edge"/>
              <c:yMode val="edge"/>
              <c:x val="0.50080864642414358"/>
              <c:y val="0.90913668934713976"/>
            </c:manualLayout>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2035246180"/>
        <c:crosses val="autoZero"/>
        <c:auto val="1"/>
        <c:lblAlgn val="ctr"/>
        <c:lblOffset val="100"/>
        <c:noMultiLvlLbl val="1"/>
      </c:catAx>
      <c:valAx>
        <c:axId val="2035246180"/>
        <c:scaling>
          <c:orientation val="minMax"/>
          <c:min val="-5"/>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765415855"/>
        <c:crosses val="autoZero"/>
        <c:crossBetween val="between"/>
      </c:valAx>
    </c:plotArea>
    <c:plotVisOnly val="1"/>
    <c:dispBlanksAs val="zero"/>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1 A e B'!$B$25</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7943-49FD-8AB3-10CEBA00C26B}"/>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7943-49FD-8AB3-10CEBA00C26B}"/>
              </c:ext>
            </c:extLst>
          </c:dPt>
          <c:dPt>
            <c:idx val="6"/>
            <c:invertIfNegative val="1"/>
            <c:bubble3D val="0"/>
            <c:spPr>
              <a:solidFill>
                <a:srgbClr val="ED7D31"/>
              </a:solidFill>
              <a:ln cmpd="sng">
                <a:solidFill>
                  <a:srgbClr val="000000"/>
                </a:solidFill>
              </a:ln>
            </c:spPr>
            <c:extLst>
              <c:ext xmlns:c16="http://schemas.microsoft.com/office/drawing/2014/chart" uri="{C3380CC4-5D6E-409C-BE32-E72D297353CC}">
                <c16:uniqueId val="{00000005-7943-49FD-8AB3-10CEBA00C26B}"/>
              </c:ext>
            </c:extLst>
          </c:dPt>
          <c:dPt>
            <c:idx val="7"/>
            <c:invertIfNegative val="1"/>
            <c:bubble3D val="0"/>
            <c:spPr>
              <a:solidFill>
                <a:srgbClr val="00B050"/>
              </a:solidFill>
              <a:ln cmpd="sng">
                <a:solidFill>
                  <a:srgbClr val="000000"/>
                </a:solidFill>
              </a:ln>
            </c:spPr>
            <c:extLst>
              <c:ext xmlns:c16="http://schemas.microsoft.com/office/drawing/2014/chart" uri="{C3380CC4-5D6E-409C-BE32-E72D297353CC}">
                <c16:uniqueId val="{00000007-7943-49FD-8AB3-10CEBA00C26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1 A e B'!$A$26:$A$33</c:f>
              <c:strCache>
                <c:ptCount val="8"/>
                <c:pt idx="0">
                  <c:v>2016</c:v>
                </c:pt>
                <c:pt idx="1">
                  <c:v>2017</c:v>
                </c:pt>
                <c:pt idx="2">
                  <c:v>2019</c:v>
                </c:pt>
                <c:pt idx="3">
                  <c:v>2020</c:v>
                </c:pt>
                <c:pt idx="4">
                  <c:v>2021</c:v>
                </c:pt>
                <c:pt idx="5">
                  <c:v>2019 SP</c:v>
                </c:pt>
                <c:pt idx="6">
                  <c:v>2019 Brasil</c:v>
                </c:pt>
                <c:pt idx="7">
                  <c:v>META</c:v>
                </c:pt>
              </c:strCache>
            </c:strRef>
          </c:cat>
          <c:val>
            <c:numRef>
              <c:f>'META 1 A e B'!$B$26:$B$33</c:f>
              <c:numCache>
                <c:formatCode>General</c:formatCode>
                <c:ptCount val="8"/>
                <c:pt idx="0">
                  <c:v>102.22</c:v>
                </c:pt>
                <c:pt idx="1">
                  <c:v>101.14</c:v>
                </c:pt>
                <c:pt idx="2">
                  <c:v>100.02</c:v>
                </c:pt>
                <c:pt idx="3">
                  <c:v>98.69</c:v>
                </c:pt>
                <c:pt idx="4">
                  <c:v>95.73</c:v>
                </c:pt>
                <c:pt idx="5">
                  <c:v>95.6</c:v>
                </c:pt>
                <c:pt idx="6">
                  <c:v>94.1</c:v>
                </c:pt>
                <c:pt idx="7">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7943-49FD-8AB3-10CEBA00C26B}"/>
            </c:ext>
          </c:extLst>
        </c:ser>
        <c:dLbls>
          <c:showLegendKey val="0"/>
          <c:showVal val="0"/>
          <c:showCatName val="0"/>
          <c:showSerName val="0"/>
          <c:showPercent val="0"/>
          <c:showBubbleSize val="0"/>
        </c:dLbls>
        <c:gapWidth val="150"/>
        <c:axId val="1874498401"/>
        <c:axId val="2067428870"/>
      </c:barChart>
      <c:catAx>
        <c:axId val="1874498401"/>
        <c:scaling>
          <c:orientation val="minMax"/>
        </c:scaling>
        <c:delete val="0"/>
        <c:axPos val="b"/>
        <c:title>
          <c:tx>
            <c:rich>
              <a:bodyPr/>
              <a:lstStyle/>
              <a:p>
                <a:pPr lvl="0">
                  <a:defRPr b="0">
                    <a:solidFill>
                      <a:srgbClr val="000000"/>
                    </a:solidFill>
                    <a:latin typeface="+mn-lt"/>
                  </a:defRPr>
                </a:pPr>
                <a:r>
                  <a:rPr lang="pt-BR" b="0">
                    <a:solidFill>
                      <a:srgbClr val="000000"/>
                    </a:solidFill>
                    <a:latin typeface="+mn-lt"/>
                  </a:rPr>
                  <a:t>ANO</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2067428870"/>
        <c:crosses val="autoZero"/>
        <c:auto val="1"/>
        <c:lblAlgn val="ctr"/>
        <c:lblOffset val="100"/>
        <c:noMultiLvlLbl val="1"/>
      </c:catAx>
      <c:valAx>
        <c:axId val="2067428870"/>
        <c:scaling>
          <c:orientation val="minMax"/>
          <c:max val="110"/>
          <c:min val="5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74498401"/>
        <c:crosses val="autoZero"/>
        <c:crossBetween val="between"/>
      </c:valAx>
    </c:plotArea>
    <c:plotVisOnly val="1"/>
    <c:dispBlanksAs val="zero"/>
    <c:showDLblsOverMax val="1"/>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10'!$B$2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5"/>
              </a:solidFill>
              <a:ln cmpd="sng">
                <a:solidFill>
                  <a:srgbClr val="000000"/>
                </a:solidFill>
              </a:ln>
            </c:spPr>
            <c:extLst>
              <c:ext xmlns:c16="http://schemas.microsoft.com/office/drawing/2014/chart" uri="{C3380CC4-5D6E-409C-BE32-E72D297353CC}">
                <c16:uniqueId val="{00000001-E207-48D4-B4D5-BF921500ECC8}"/>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E207-48D4-B4D5-BF921500ECC8}"/>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E207-48D4-B4D5-BF921500ECC8}"/>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E207-48D4-B4D5-BF921500ECC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10'!$A$3:$A$10</c:f>
              <c:strCache>
                <c:ptCount val="8"/>
                <c:pt idx="0">
                  <c:v>2016</c:v>
                </c:pt>
                <c:pt idx="1">
                  <c:v>2017</c:v>
                </c:pt>
                <c:pt idx="2">
                  <c:v>2019</c:v>
                </c:pt>
                <c:pt idx="3">
                  <c:v>2020</c:v>
                </c:pt>
                <c:pt idx="4">
                  <c:v>2021</c:v>
                </c:pt>
                <c:pt idx="5">
                  <c:v>2020 SP</c:v>
                </c:pt>
                <c:pt idx="6">
                  <c:v>2020 Brasil</c:v>
                </c:pt>
                <c:pt idx="7">
                  <c:v>Meta</c:v>
                </c:pt>
              </c:strCache>
            </c:strRef>
          </c:cat>
          <c:val>
            <c:numRef>
              <c:f>'META 10'!$B$3:$B$10</c:f>
              <c:numCache>
                <c:formatCode>General</c:formatCode>
                <c:ptCount val="8"/>
                <c:pt idx="0">
                  <c:v>0</c:v>
                </c:pt>
                <c:pt idx="1">
                  <c:v>0</c:v>
                </c:pt>
                <c:pt idx="2">
                  <c:v>8.2899999999999991</c:v>
                </c:pt>
                <c:pt idx="3">
                  <c:v>0</c:v>
                </c:pt>
                <c:pt idx="4">
                  <c:v>0</c:v>
                </c:pt>
                <c:pt idx="5">
                  <c:v>0.4</c:v>
                </c:pt>
                <c:pt idx="6">
                  <c:v>1.8</c:v>
                </c:pt>
                <c:pt idx="7">
                  <c:v>25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E207-48D4-B4D5-BF921500ECC8}"/>
            </c:ext>
          </c:extLst>
        </c:ser>
        <c:dLbls>
          <c:showLegendKey val="0"/>
          <c:showVal val="0"/>
          <c:showCatName val="0"/>
          <c:showSerName val="0"/>
          <c:showPercent val="0"/>
          <c:showBubbleSize val="0"/>
        </c:dLbls>
        <c:gapWidth val="150"/>
        <c:axId val="1322737872"/>
        <c:axId val="1130021092"/>
      </c:barChart>
      <c:catAx>
        <c:axId val="1322737872"/>
        <c:scaling>
          <c:orientation val="minMax"/>
        </c:scaling>
        <c:delete val="0"/>
        <c:axPos val="b"/>
        <c:title>
          <c:tx>
            <c:rich>
              <a:bodyPr/>
              <a:lstStyle/>
              <a:p>
                <a:pPr lvl="0">
                  <a:defRPr b="0">
                    <a:solidFill>
                      <a:srgbClr val="000000"/>
                    </a:solidFill>
                    <a:latin typeface="+mn-lt"/>
                  </a:defRPr>
                </a:pPr>
                <a:r>
                  <a:rPr lang="pt-BR" b="0">
                    <a:solidFill>
                      <a:srgbClr val="000000"/>
                    </a:solidFill>
                    <a:latin typeface="+mn-lt"/>
                  </a:rPr>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130021092"/>
        <c:crosses val="autoZero"/>
        <c:auto val="1"/>
        <c:lblAlgn val="ctr"/>
        <c:lblOffset val="100"/>
        <c:noMultiLvlLbl val="1"/>
      </c:catAx>
      <c:valAx>
        <c:axId val="1130021092"/>
        <c:scaling>
          <c:orientation val="minMax"/>
          <c:min val="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322737872"/>
        <c:crosses val="autoZero"/>
        <c:crossBetween val="between"/>
      </c:valAx>
    </c:plotArea>
    <c:plotVisOnly val="1"/>
    <c:dispBlanksAs val="zero"/>
    <c:showDLblsOverMax val="1"/>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11'!$B$2</c:f>
              <c:strCache>
                <c:ptCount val="1"/>
                <c:pt idx="0">
                  <c:v>%</c:v>
                </c:pt>
              </c:strCache>
            </c:strRef>
          </c:tx>
          <c:spPr>
            <a:solidFill>
              <a:srgbClr val="4285F4"/>
            </a:solidFill>
            <a:ln cmpd="sng">
              <a:solidFill>
                <a:srgbClr val="000000"/>
              </a:solidFill>
            </a:ln>
          </c:spPr>
          <c:invertIfNegative val="1"/>
          <c:dPt>
            <c:idx val="3"/>
            <c:invertIfNegative val="1"/>
            <c:bubble3D val="0"/>
            <c:spPr>
              <a:solidFill>
                <a:srgbClr val="4472C4"/>
              </a:solidFill>
              <a:ln w="12700" cap="flat" cmpd="sng" algn="ctr">
                <a:solidFill>
                  <a:srgbClr val="4472C4">
                    <a:shade val="50000"/>
                  </a:srgbClr>
                </a:solidFill>
                <a:prstDash val="solid"/>
                <a:miter lim="800000"/>
              </a:ln>
              <a:effectLst/>
            </c:spPr>
            <c:extLst>
              <c:ext xmlns:c16="http://schemas.microsoft.com/office/drawing/2014/chart" uri="{C3380CC4-5D6E-409C-BE32-E72D297353CC}">
                <c16:uniqueId val="{00000001-B0F4-4D22-8FF8-EC9723AC66C8}"/>
              </c:ext>
            </c:extLst>
          </c:dPt>
          <c:dPt>
            <c:idx val="4"/>
            <c:invertIfNegative val="1"/>
            <c:bubble3D val="0"/>
            <c:spPr>
              <a:solidFill>
                <a:srgbClr val="4472C4"/>
              </a:solidFill>
              <a:ln cmpd="sng">
                <a:solidFill>
                  <a:srgbClr val="000000"/>
                </a:solidFill>
              </a:ln>
            </c:spPr>
            <c:extLst>
              <c:ext xmlns:c16="http://schemas.microsoft.com/office/drawing/2014/chart" uri="{C3380CC4-5D6E-409C-BE32-E72D297353CC}">
                <c16:uniqueId val="{00000003-B0F4-4D22-8FF8-EC9723AC66C8}"/>
              </c:ext>
            </c:extLst>
          </c:dPt>
          <c:dPt>
            <c:idx val="5"/>
            <c:invertIfNegative val="1"/>
            <c:bubble3D val="0"/>
            <c:spPr>
              <a:solidFill>
                <a:schemeClr val="accent5"/>
              </a:solidFill>
              <a:ln cmpd="sng">
                <a:solidFill>
                  <a:srgbClr val="000000"/>
                </a:solidFill>
              </a:ln>
            </c:spPr>
            <c:extLst>
              <c:ext xmlns:c16="http://schemas.microsoft.com/office/drawing/2014/chart" uri="{C3380CC4-5D6E-409C-BE32-E72D297353CC}">
                <c16:uniqueId val="{00000005-B0F4-4D22-8FF8-EC9723AC66C8}"/>
              </c:ext>
            </c:extLst>
          </c:dPt>
          <c:dPt>
            <c:idx val="6"/>
            <c:invertIfNegative val="1"/>
            <c:bubble3D val="0"/>
            <c:spPr>
              <a:solidFill>
                <a:schemeClr val="accent4"/>
              </a:solidFill>
              <a:ln cmpd="sng">
                <a:solidFill>
                  <a:srgbClr val="000000"/>
                </a:solidFill>
              </a:ln>
            </c:spPr>
            <c:extLst>
              <c:ext xmlns:c16="http://schemas.microsoft.com/office/drawing/2014/chart" uri="{C3380CC4-5D6E-409C-BE32-E72D297353CC}">
                <c16:uniqueId val="{00000007-B0F4-4D22-8FF8-EC9723AC66C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11'!$A$3:$A$9</c:f>
              <c:strCache>
                <c:ptCount val="7"/>
                <c:pt idx="0">
                  <c:v>2016</c:v>
                </c:pt>
                <c:pt idx="1">
                  <c:v>2017</c:v>
                </c:pt>
                <c:pt idx="2">
                  <c:v>2019</c:v>
                </c:pt>
                <c:pt idx="3">
                  <c:v>2020</c:v>
                </c:pt>
                <c:pt idx="4">
                  <c:v>2021</c:v>
                </c:pt>
                <c:pt idx="5">
                  <c:v>2020 Brasil</c:v>
                </c:pt>
                <c:pt idx="6">
                  <c:v>Meta</c:v>
                </c:pt>
              </c:strCache>
            </c:strRef>
          </c:cat>
          <c:val>
            <c:numRef>
              <c:f>'META 11'!$B$3:$B$9</c:f>
              <c:numCache>
                <c:formatCode>General</c:formatCode>
                <c:ptCount val="7"/>
                <c:pt idx="2">
                  <c:v>4.92</c:v>
                </c:pt>
                <c:pt idx="3">
                  <c:v>-48</c:v>
                </c:pt>
                <c:pt idx="4">
                  <c:v>-11.6</c:v>
                </c:pt>
                <c:pt idx="5">
                  <c:v>31.4</c:v>
                </c:pt>
                <c:pt idx="6">
                  <c:v>51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B0F4-4D22-8FF8-EC9723AC66C8}"/>
            </c:ext>
          </c:extLst>
        </c:ser>
        <c:dLbls>
          <c:showLegendKey val="0"/>
          <c:showVal val="0"/>
          <c:showCatName val="0"/>
          <c:showSerName val="0"/>
          <c:showPercent val="0"/>
          <c:showBubbleSize val="0"/>
        </c:dLbls>
        <c:gapWidth val="150"/>
        <c:axId val="623392801"/>
        <c:axId val="873938306"/>
      </c:barChart>
      <c:catAx>
        <c:axId val="623392801"/>
        <c:scaling>
          <c:orientation val="minMax"/>
        </c:scaling>
        <c:delete val="0"/>
        <c:axPos val="b"/>
        <c:numFmt formatCode="General" sourceLinked="1"/>
        <c:majorTickMark val="none"/>
        <c:minorTickMark val="none"/>
        <c:tickLblPos val="nextTo"/>
        <c:txPr>
          <a:bodyPr/>
          <a:lstStyle/>
          <a:p>
            <a:pPr lvl="0">
              <a:defRPr b="0">
                <a:solidFill>
                  <a:srgbClr val="000000"/>
                </a:solidFill>
                <a:latin typeface="+mn-lt"/>
              </a:defRPr>
            </a:pPr>
            <a:endParaRPr lang="pt-BR"/>
          </a:p>
        </c:txPr>
        <c:crossAx val="873938306"/>
        <c:crosses val="autoZero"/>
        <c:auto val="1"/>
        <c:lblAlgn val="ctr"/>
        <c:lblOffset val="100"/>
        <c:noMultiLvlLbl val="1"/>
      </c:catAx>
      <c:valAx>
        <c:axId val="873938306"/>
        <c:scaling>
          <c:orientation val="minMax"/>
          <c:min val="-5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623392801"/>
        <c:crosses val="autoZero"/>
        <c:crossBetween val="between"/>
      </c:valAx>
    </c:plotArea>
    <c:plotVisOnly val="1"/>
    <c:dispBlanksAs val="zero"/>
    <c:showDLblsOverMax val="1"/>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12'!$B$2</c:f>
              <c:strCache>
                <c:ptCount val="1"/>
                <c:pt idx="0">
                  <c:v>%</c:v>
                </c:pt>
              </c:strCache>
            </c:strRef>
          </c:tx>
          <c:spPr>
            <a:solidFill>
              <a:srgbClr val="4285F4"/>
            </a:solidFill>
            <a:ln cmpd="sng">
              <a:solidFill>
                <a:srgbClr val="000000"/>
              </a:solidFill>
            </a:ln>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numRef>
              <c:f>'META 12'!$A$3:$A$7</c:f>
              <c:numCache>
                <c:formatCode>General</c:formatCode>
                <c:ptCount val="5"/>
                <c:pt idx="0">
                  <c:v>2016</c:v>
                </c:pt>
                <c:pt idx="1">
                  <c:v>2017</c:v>
                </c:pt>
                <c:pt idx="2">
                  <c:v>2019</c:v>
                </c:pt>
                <c:pt idx="3">
                  <c:v>2020</c:v>
                </c:pt>
                <c:pt idx="4">
                  <c:v>2021</c:v>
                </c:pt>
              </c:numCache>
            </c:numRef>
          </c:cat>
          <c:val>
            <c:numRef>
              <c:f>'META 12'!$B$3:$B$7</c:f>
              <c:numCache>
                <c:formatCode>General</c:formatCode>
                <c:ptCount val="5"/>
                <c:pt idx="0">
                  <c:v>40.5</c:v>
                </c:pt>
                <c:pt idx="1">
                  <c:v>40.5</c:v>
                </c:pt>
                <c:pt idx="2">
                  <c:v>23.1</c:v>
                </c:pt>
                <c:pt idx="3">
                  <c:v>65</c:v>
                </c:pt>
                <c:pt idx="4">
                  <c:v>65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99F1-4DB4-B042-41D69893575E}"/>
            </c:ext>
          </c:extLst>
        </c:ser>
        <c:dLbls>
          <c:showLegendKey val="0"/>
          <c:showVal val="0"/>
          <c:showCatName val="0"/>
          <c:showSerName val="0"/>
          <c:showPercent val="0"/>
          <c:showBubbleSize val="0"/>
        </c:dLbls>
        <c:gapWidth val="150"/>
        <c:axId val="1509064406"/>
        <c:axId val="1888213568"/>
      </c:barChart>
      <c:catAx>
        <c:axId val="1509064406"/>
        <c:scaling>
          <c:orientation val="minMax"/>
        </c:scaling>
        <c:delete val="0"/>
        <c:axPos val="b"/>
        <c:title>
          <c:tx>
            <c:rich>
              <a:bodyPr/>
              <a:lstStyle/>
              <a:p>
                <a:pPr>
                  <a:defRPr/>
                </a:pPr>
                <a:r>
                  <a:rPr lang="pt-BR" b="0"/>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888213568"/>
        <c:crosses val="autoZero"/>
        <c:auto val="1"/>
        <c:lblAlgn val="ctr"/>
        <c:lblOffset val="100"/>
        <c:noMultiLvlLbl val="1"/>
      </c:catAx>
      <c:valAx>
        <c:axId val="1888213568"/>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509064406"/>
        <c:crosses val="autoZero"/>
        <c:crossBetween val="between"/>
      </c:valAx>
    </c:plotArea>
    <c:plotVisOnly val="1"/>
    <c:dispBlanksAs val="zero"/>
    <c:showDLblsOverMax val="1"/>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13 A, B, C e D'!$B$2</c:f>
              <c:strCache>
                <c:ptCount val="1"/>
                <c:pt idx="0">
                  <c:v>%</c:v>
                </c:pt>
              </c:strCache>
            </c:strRef>
          </c:tx>
          <c:spPr>
            <a:solidFill>
              <a:srgbClr val="4285F4"/>
            </a:solidFill>
            <a:ln cmpd="sng">
              <a:solidFill>
                <a:srgbClr val="000000"/>
              </a:solidFill>
            </a:ln>
          </c:spPr>
          <c:invertIfNegative val="1"/>
          <c:dPt>
            <c:idx val="2"/>
            <c:invertIfNegative val="1"/>
            <c:bubble3D val="0"/>
            <c:spPr>
              <a:solidFill>
                <a:schemeClr val="accent1"/>
              </a:solidFill>
              <a:ln cmpd="sng">
                <a:solidFill>
                  <a:srgbClr val="000000"/>
                </a:solidFill>
              </a:ln>
            </c:spPr>
            <c:extLst>
              <c:ext xmlns:c16="http://schemas.microsoft.com/office/drawing/2014/chart" uri="{C3380CC4-5D6E-409C-BE32-E72D297353CC}">
                <c16:uniqueId val="{00000001-2E26-4058-A1CF-0BEE80161E97}"/>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2E26-4058-A1CF-0BEE80161E97}"/>
              </c:ext>
            </c:extLst>
          </c:dPt>
          <c:dPt>
            <c:idx val="4"/>
            <c:invertIfNegative val="1"/>
            <c:bubble3D val="0"/>
            <c:spPr>
              <a:solidFill>
                <a:schemeClr val="accent5"/>
              </a:solidFill>
              <a:ln cmpd="sng">
                <a:solidFill>
                  <a:srgbClr val="000000"/>
                </a:solidFill>
              </a:ln>
            </c:spPr>
            <c:extLst>
              <c:ext xmlns:c16="http://schemas.microsoft.com/office/drawing/2014/chart" uri="{C3380CC4-5D6E-409C-BE32-E72D297353CC}">
                <c16:uniqueId val="{00000005-2E26-4058-A1CF-0BEE80161E97}"/>
              </c:ext>
            </c:extLst>
          </c:dPt>
          <c:dPt>
            <c:idx val="5"/>
            <c:invertIfNegative val="1"/>
            <c:bubble3D val="0"/>
            <c:spPr>
              <a:solidFill>
                <a:schemeClr val="accent4"/>
              </a:solidFill>
              <a:ln cmpd="sng">
                <a:solidFill>
                  <a:srgbClr val="000000"/>
                </a:solidFill>
              </a:ln>
            </c:spPr>
            <c:extLst>
              <c:ext xmlns:c16="http://schemas.microsoft.com/office/drawing/2014/chart" uri="{C3380CC4-5D6E-409C-BE32-E72D297353CC}">
                <c16:uniqueId val="{00000007-2E26-4058-A1CF-0BEE80161E97}"/>
              </c:ext>
            </c:extLst>
          </c:dPt>
          <c:dPt>
            <c:idx val="6"/>
            <c:invertIfNegative val="1"/>
            <c:bubble3D val="0"/>
            <c:spPr>
              <a:solidFill>
                <a:schemeClr val="accent4"/>
              </a:solidFill>
              <a:ln cmpd="sng">
                <a:solidFill>
                  <a:srgbClr val="000000"/>
                </a:solidFill>
              </a:ln>
            </c:spPr>
            <c:extLst>
              <c:ext xmlns:c16="http://schemas.microsoft.com/office/drawing/2014/chart" uri="{C3380CC4-5D6E-409C-BE32-E72D297353CC}">
                <c16:uniqueId val="{00000009-2E26-4058-A1CF-0BEE80161E9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'META 13 A, B, C e D'!$A$3:$A$8</c:f>
              <c:strCache>
                <c:ptCount val="6"/>
                <c:pt idx="0">
                  <c:v>2019</c:v>
                </c:pt>
                <c:pt idx="1">
                  <c:v>2020</c:v>
                </c:pt>
                <c:pt idx="2">
                  <c:v>2021</c:v>
                </c:pt>
                <c:pt idx="3">
                  <c:v>2020 SP</c:v>
                </c:pt>
                <c:pt idx="4">
                  <c:v>2020 Brasil</c:v>
                </c:pt>
                <c:pt idx="5">
                  <c:v>Meta</c:v>
                </c:pt>
              </c:strCache>
            </c:strRef>
          </c:cat>
          <c:val>
            <c:numRef>
              <c:f>'META 13 A, B, C e D'!$B$3:$B$8</c:f>
              <c:numCache>
                <c:formatCode>General</c:formatCode>
                <c:ptCount val="6"/>
                <c:pt idx="0">
                  <c:v>73.099999999999994</c:v>
                </c:pt>
                <c:pt idx="1">
                  <c:v>77</c:v>
                </c:pt>
                <c:pt idx="2">
                  <c:v>74.400000000000006</c:v>
                </c:pt>
                <c:pt idx="3">
                  <c:v>72.599999999999994</c:v>
                </c:pt>
                <c:pt idx="4">
                  <c:v>58.6</c:v>
                </c:pt>
                <c:pt idx="5">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A-2E26-4058-A1CF-0BEE80161E97}"/>
            </c:ext>
          </c:extLst>
        </c:ser>
        <c:dLbls>
          <c:showLegendKey val="0"/>
          <c:showVal val="0"/>
          <c:showCatName val="0"/>
          <c:showSerName val="0"/>
          <c:showPercent val="0"/>
          <c:showBubbleSize val="0"/>
        </c:dLbls>
        <c:gapWidth val="150"/>
        <c:axId val="1820207808"/>
        <c:axId val="1563373849"/>
      </c:barChart>
      <c:catAx>
        <c:axId val="1820207808"/>
        <c:scaling>
          <c:orientation val="minMax"/>
        </c:scaling>
        <c:delete val="0"/>
        <c:axPos val="b"/>
        <c:title>
          <c:tx>
            <c:rich>
              <a:bodyPr/>
              <a:lstStyle/>
              <a:p>
                <a:pPr>
                  <a:defRPr/>
                </a:pPr>
                <a:r>
                  <a:rPr lang="pt-BR" b="0" dirty="0" smtClean="0"/>
                  <a:t>ANO</a:t>
                </a:r>
                <a:endParaRPr lang="pt-BR" b="0" dirty="0"/>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563373849"/>
        <c:crosses val="autoZero"/>
        <c:auto val="1"/>
        <c:lblAlgn val="ctr"/>
        <c:lblOffset val="100"/>
        <c:noMultiLvlLbl val="1"/>
      </c:catAx>
      <c:valAx>
        <c:axId val="1563373849"/>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20207808"/>
        <c:crosses val="autoZero"/>
        <c:crossBetween val="between"/>
      </c:valAx>
    </c:plotArea>
    <c:plotVisOnly val="1"/>
    <c:dispBlanksAs val="zero"/>
    <c:showDLblsOverMax val="1"/>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spPr>
            <a:solidFill>
              <a:srgbClr val="4285F4"/>
            </a:solidFill>
            <a:ln cmpd="sng">
              <a:solidFill>
                <a:srgbClr val="000000"/>
              </a:solidFill>
            </a:ln>
          </c:spPr>
          <c:invertIfNegative val="1"/>
          <c:dPt>
            <c:idx val="2"/>
            <c:invertIfNegative val="1"/>
            <c:bubble3D val="0"/>
            <c:spPr>
              <a:solidFill>
                <a:schemeClr val="accent1"/>
              </a:solidFill>
              <a:ln cmpd="sng">
                <a:solidFill>
                  <a:srgbClr val="000000"/>
                </a:solidFill>
              </a:ln>
            </c:spPr>
            <c:extLst>
              <c:ext xmlns:c16="http://schemas.microsoft.com/office/drawing/2014/chart" uri="{C3380CC4-5D6E-409C-BE32-E72D297353CC}">
                <c16:uniqueId val="{00000001-9942-458B-B3D9-969791FBD5FF}"/>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9942-458B-B3D9-969791FBD5FF}"/>
              </c:ext>
            </c:extLst>
          </c:dPt>
          <c:dPt>
            <c:idx val="4"/>
            <c:invertIfNegative val="1"/>
            <c:bubble3D val="0"/>
            <c:spPr>
              <a:solidFill>
                <a:schemeClr val="accent5"/>
              </a:solidFill>
              <a:ln cmpd="sng">
                <a:solidFill>
                  <a:srgbClr val="000000"/>
                </a:solidFill>
              </a:ln>
            </c:spPr>
            <c:extLst>
              <c:ext xmlns:c16="http://schemas.microsoft.com/office/drawing/2014/chart" uri="{C3380CC4-5D6E-409C-BE32-E72D297353CC}">
                <c16:uniqueId val="{00000005-9942-458B-B3D9-969791FBD5FF}"/>
              </c:ext>
            </c:extLst>
          </c:dPt>
          <c:dPt>
            <c:idx val="5"/>
            <c:invertIfNegative val="1"/>
            <c:bubble3D val="0"/>
            <c:spPr>
              <a:solidFill>
                <a:schemeClr val="accent4"/>
              </a:solidFill>
              <a:ln cmpd="sng">
                <a:solidFill>
                  <a:srgbClr val="000000"/>
                </a:solidFill>
              </a:ln>
            </c:spPr>
            <c:extLst>
              <c:ext xmlns:c16="http://schemas.microsoft.com/office/drawing/2014/chart" uri="{C3380CC4-5D6E-409C-BE32-E72D297353CC}">
                <c16:uniqueId val="{00000007-9942-458B-B3D9-969791FBD5FF}"/>
              </c:ext>
            </c:extLst>
          </c:dPt>
          <c:dPt>
            <c:idx val="6"/>
            <c:invertIfNegative val="1"/>
            <c:bubble3D val="0"/>
            <c:spPr>
              <a:solidFill>
                <a:schemeClr val="accent4"/>
              </a:solidFill>
              <a:ln cmpd="sng">
                <a:solidFill>
                  <a:srgbClr val="000000"/>
                </a:solidFill>
              </a:ln>
            </c:spPr>
            <c:extLst>
              <c:ext xmlns:c16="http://schemas.microsoft.com/office/drawing/2014/chart" uri="{C3380CC4-5D6E-409C-BE32-E72D297353CC}">
                <c16:uniqueId val="{00000009-9942-458B-B3D9-969791FBD5F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13 A, B, C e D'!$A$26:$A$31</c:f>
              <c:strCache>
                <c:ptCount val="6"/>
                <c:pt idx="0">
                  <c:v>2019</c:v>
                </c:pt>
                <c:pt idx="1">
                  <c:v>2020</c:v>
                </c:pt>
                <c:pt idx="2">
                  <c:v>2021</c:v>
                </c:pt>
                <c:pt idx="3">
                  <c:v>2020 SP</c:v>
                </c:pt>
                <c:pt idx="4">
                  <c:v>2020 Brasil</c:v>
                </c:pt>
                <c:pt idx="5">
                  <c:v>Meta</c:v>
                </c:pt>
              </c:strCache>
            </c:strRef>
          </c:cat>
          <c:val>
            <c:numRef>
              <c:f>'META 13 A, B, C e D'!$B$26:$B$31</c:f>
              <c:numCache>
                <c:formatCode>General</c:formatCode>
                <c:ptCount val="6"/>
                <c:pt idx="0">
                  <c:v>84</c:v>
                </c:pt>
                <c:pt idx="1">
                  <c:v>86</c:v>
                </c:pt>
                <c:pt idx="2">
                  <c:v>83.9</c:v>
                </c:pt>
                <c:pt idx="3">
                  <c:v>72.599999999999994</c:v>
                </c:pt>
                <c:pt idx="4">
                  <c:v>84.5</c:v>
                </c:pt>
                <c:pt idx="5">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A-9942-458B-B3D9-969791FBD5FF}"/>
            </c:ext>
          </c:extLst>
        </c:ser>
        <c:dLbls>
          <c:showLegendKey val="0"/>
          <c:showVal val="0"/>
          <c:showCatName val="0"/>
          <c:showSerName val="0"/>
          <c:showPercent val="0"/>
          <c:showBubbleSize val="0"/>
        </c:dLbls>
        <c:gapWidth val="150"/>
        <c:axId val="1820207808"/>
        <c:axId val="1563373849"/>
      </c:barChart>
      <c:catAx>
        <c:axId val="1820207808"/>
        <c:scaling>
          <c:orientation val="minMax"/>
        </c:scaling>
        <c:delete val="0"/>
        <c:axPos val="b"/>
        <c:title>
          <c:tx>
            <c:rich>
              <a:bodyPr/>
              <a:lstStyle/>
              <a:p>
                <a:pPr>
                  <a:defRPr/>
                </a:pPr>
                <a:r>
                  <a:rPr lang="pt-BR" b="0" dirty="0" smtClean="0"/>
                  <a:t>ANO</a:t>
                </a:r>
                <a:endParaRPr lang="pt-BR" b="0" dirty="0"/>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563373849"/>
        <c:crosses val="autoZero"/>
        <c:auto val="1"/>
        <c:lblAlgn val="ctr"/>
        <c:lblOffset val="100"/>
        <c:noMultiLvlLbl val="1"/>
      </c:catAx>
      <c:valAx>
        <c:axId val="1563373849"/>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20207808"/>
        <c:crosses val="autoZero"/>
        <c:crossBetween val="between"/>
      </c:valAx>
    </c:plotArea>
    <c:plotVisOnly val="1"/>
    <c:dispBlanksAs val="zero"/>
    <c:showDLblsOverMax val="1"/>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spPr>
            <a:solidFill>
              <a:srgbClr val="4285F4"/>
            </a:solidFill>
            <a:ln cmpd="sng">
              <a:solidFill>
                <a:srgbClr val="000000"/>
              </a:solidFill>
            </a:ln>
          </c:spPr>
          <c:invertIfNegative val="1"/>
          <c:dPt>
            <c:idx val="2"/>
            <c:invertIfNegative val="1"/>
            <c:bubble3D val="0"/>
            <c:spPr>
              <a:solidFill>
                <a:schemeClr val="accent1"/>
              </a:solidFill>
              <a:ln cmpd="sng">
                <a:solidFill>
                  <a:srgbClr val="000000"/>
                </a:solidFill>
              </a:ln>
            </c:spPr>
            <c:extLst>
              <c:ext xmlns:c16="http://schemas.microsoft.com/office/drawing/2014/chart" uri="{C3380CC4-5D6E-409C-BE32-E72D297353CC}">
                <c16:uniqueId val="{00000001-327D-4F64-8950-EFDF89C010EC}"/>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327D-4F64-8950-EFDF89C010EC}"/>
              </c:ext>
            </c:extLst>
          </c:dPt>
          <c:dPt>
            <c:idx val="4"/>
            <c:invertIfNegative val="1"/>
            <c:bubble3D val="0"/>
            <c:spPr>
              <a:solidFill>
                <a:schemeClr val="accent5"/>
              </a:solidFill>
              <a:ln cmpd="sng">
                <a:solidFill>
                  <a:srgbClr val="000000"/>
                </a:solidFill>
              </a:ln>
            </c:spPr>
            <c:extLst>
              <c:ext xmlns:c16="http://schemas.microsoft.com/office/drawing/2014/chart" uri="{C3380CC4-5D6E-409C-BE32-E72D297353CC}">
                <c16:uniqueId val="{00000005-327D-4F64-8950-EFDF89C010EC}"/>
              </c:ext>
            </c:extLst>
          </c:dPt>
          <c:dPt>
            <c:idx val="5"/>
            <c:invertIfNegative val="1"/>
            <c:bubble3D val="0"/>
            <c:spPr>
              <a:solidFill>
                <a:schemeClr val="accent4"/>
              </a:solidFill>
              <a:ln cmpd="sng">
                <a:solidFill>
                  <a:srgbClr val="000000"/>
                </a:solidFill>
              </a:ln>
            </c:spPr>
            <c:extLst>
              <c:ext xmlns:c16="http://schemas.microsoft.com/office/drawing/2014/chart" uri="{C3380CC4-5D6E-409C-BE32-E72D297353CC}">
                <c16:uniqueId val="{00000007-327D-4F64-8950-EFDF89C010EC}"/>
              </c:ext>
            </c:extLst>
          </c:dPt>
          <c:dPt>
            <c:idx val="6"/>
            <c:invertIfNegative val="1"/>
            <c:bubble3D val="0"/>
            <c:spPr>
              <a:solidFill>
                <a:schemeClr val="accent4"/>
              </a:solidFill>
              <a:ln cmpd="sng">
                <a:solidFill>
                  <a:srgbClr val="000000"/>
                </a:solidFill>
              </a:ln>
            </c:spPr>
            <c:extLst>
              <c:ext xmlns:c16="http://schemas.microsoft.com/office/drawing/2014/chart" uri="{C3380CC4-5D6E-409C-BE32-E72D297353CC}">
                <c16:uniqueId val="{00000009-327D-4F64-8950-EFDF89C010E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13 A, B, C e D'!$A$49:$A$54</c:f>
              <c:strCache>
                <c:ptCount val="6"/>
                <c:pt idx="0">
                  <c:v>2019</c:v>
                </c:pt>
                <c:pt idx="1">
                  <c:v>2020</c:v>
                </c:pt>
                <c:pt idx="2">
                  <c:v>2021</c:v>
                </c:pt>
                <c:pt idx="3">
                  <c:v>2020 SP</c:v>
                </c:pt>
                <c:pt idx="4">
                  <c:v>2020 Brasil</c:v>
                </c:pt>
                <c:pt idx="5">
                  <c:v>Meta</c:v>
                </c:pt>
              </c:strCache>
            </c:strRef>
          </c:cat>
          <c:val>
            <c:numRef>
              <c:f>'META 13 A, B, C e D'!$B$49:$B$54</c:f>
              <c:numCache>
                <c:formatCode>General</c:formatCode>
                <c:ptCount val="6"/>
                <c:pt idx="0">
                  <c:v>70</c:v>
                </c:pt>
                <c:pt idx="1">
                  <c:v>69.8</c:v>
                </c:pt>
                <c:pt idx="2">
                  <c:v>75.599999999999994</c:v>
                </c:pt>
                <c:pt idx="3">
                  <c:v>71.099999999999994</c:v>
                </c:pt>
                <c:pt idx="4">
                  <c:v>56.7</c:v>
                </c:pt>
                <c:pt idx="5">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A-327D-4F64-8950-EFDF89C010EC}"/>
            </c:ext>
          </c:extLst>
        </c:ser>
        <c:dLbls>
          <c:showLegendKey val="0"/>
          <c:showVal val="0"/>
          <c:showCatName val="0"/>
          <c:showSerName val="0"/>
          <c:showPercent val="0"/>
          <c:showBubbleSize val="0"/>
        </c:dLbls>
        <c:gapWidth val="150"/>
        <c:axId val="1820207808"/>
        <c:axId val="1563373849"/>
      </c:barChart>
      <c:catAx>
        <c:axId val="1820207808"/>
        <c:scaling>
          <c:orientation val="minMax"/>
        </c:scaling>
        <c:delete val="0"/>
        <c:axPos val="b"/>
        <c:title>
          <c:tx>
            <c:rich>
              <a:bodyPr/>
              <a:lstStyle/>
              <a:p>
                <a:pPr>
                  <a:defRPr/>
                </a:pPr>
                <a:r>
                  <a:rPr lang="pt-BR" b="0" dirty="0" smtClean="0"/>
                  <a:t>ANO</a:t>
                </a:r>
                <a:endParaRPr lang="pt-BR" b="0" dirty="0"/>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563373849"/>
        <c:crosses val="autoZero"/>
        <c:auto val="1"/>
        <c:lblAlgn val="ctr"/>
        <c:lblOffset val="100"/>
        <c:noMultiLvlLbl val="1"/>
      </c:catAx>
      <c:valAx>
        <c:axId val="1563373849"/>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20207808"/>
        <c:crosses val="autoZero"/>
        <c:crossBetween val="between"/>
      </c:valAx>
    </c:plotArea>
    <c:plotVisOnly val="1"/>
    <c:dispBlanksAs val="zero"/>
    <c:showDLblsOverMax val="1"/>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spPr>
            <a:solidFill>
              <a:srgbClr val="4285F4"/>
            </a:solidFill>
            <a:ln cmpd="sng">
              <a:solidFill>
                <a:srgbClr val="000000"/>
              </a:solidFill>
            </a:ln>
          </c:spPr>
          <c:invertIfNegative val="1"/>
          <c:dPt>
            <c:idx val="2"/>
            <c:invertIfNegative val="1"/>
            <c:bubble3D val="0"/>
            <c:spPr>
              <a:solidFill>
                <a:schemeClr val="accent1"/>
              </a:solidFill>
              <a:ln cmpd="sng">
                <a:solidFill>
                  <a:srgbClr val="000000"/>
                </a:solidFill>
              </a:ln>
            </c:spPr>
            <c:extLst>
              <c:ext xmlns:c16="http://schemas.microsoft.com/office/drawing/2014/chart" uri="{C3380CC4-5D6E-409C-BE32-E72D297353CC}">
                <c16:uniqueId val="{00000001-7180-4931-A4E7-793E2AD35BD3}"/>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7180-4931-A4E7-793E2AD35BD3}"/>
              </c:ext>
            </c:extLst>
          </c:dPt>
          <c:dPt>
            <c:idx val="4"/>
            <c:invertIfNegative val="1"/>
            <c:bubble3D val="0"/>
            <c:spPr>
              <a:solidFill>
                <a:schemeClr val="accent5"/>
              </a:solidFill>
              <a:ln cmpd="sng">
                <a:solidFill>
                  <a:srgbClr val="000000"/>
                </a:solidFill>
              </a:ln>
            </c:spPr>
            <c:extLst>
              <c:ext xmlns:c16="http://schemas.microsoft.com/office/drawing/2014/chart" uri="{C3380CC4-5D6E-409C-BE32-E72D297353CC}">
                <c16:uniqueId val="{00000005-7180-4931-A4E7-793E2AD35BD3}"/>
              </c:ext>
            </c:extLst>
          </c:dPt>
          <c:dPt>
            <c:idx val="5"/>
            <c:invertIfNegative val="1"/>
            <c:bubble3D val="0"/>
            <c:spPr>
              <a:solidFill>
                <a:schemeClr val="accent4"/>
              </a:solidFill>
              <a:ln cmpd="sng">
                <a:solidFill>
                  <a:srgbClr val="000000"/>
                </a:solidFill>
              </a:ln>
            </c:spPr>
            <c:extLst>
              <c:ext xmlns:c16="http://schemas.microsoft.com/office/drawing/2014/chart" uri="{C3380CC4-5D6E-409C-BE32-E72D297353CC}">
                <c16:uniqueId val="{00000007-7180-4931-A4E7-793E2AD35BD3}"/>
              </c:ext>
            </c:extLst>
          </c:dPt>
          <c:dPt>
            <c:idx val="6"/>
            <c:invertIfNegative val="1"/>
            <c:bubble3D val="0"/>
            <c:spPr>
              <a:solidFill>
                <a:schemeClr val="accent4"/>
              </a:solidFill>
              <a:ln cmpd="sng">
                <a:solidFill>
                  <a:srgbClr val="000000"/>
                </a:solidFill>
              </a:ln>
            </c:spPr>
            <c:extLst>
              <c:ext xmlns:c16="http://schemas.microsoft.com/office/drawing/2014/chart" uri="{C3380CC4-5D6E-409C-BE32-E72D297353CC}">
                <c16:uniqueId val="{00000009-7180-4931-A4E7-793E2AD35BD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13 A, B, C e D'!$A$74:$A$79</c:f>
              <c:strCache>
                <c:ptCount val="6"/>
                <c:pt idx="0">
                  <c:v>2019</c:v>
                </c:pt>
                <c:pt idx="1">
                  <c:v>2020</c:v>
                </c:pt>
                <c:pt idx="2">
                  <c:v>2021</c:v>
                </c:pt>
                <c:pt idx="3">
                  <c:v>2020 SP</c:v>
                </c:pt>
                <c:pt idx="4">
                  <c:v>2020 Brasil</c:v>
                </c:pt>
                <c:pt idx="5">
                  <c:v>Meta</c:v>
                </c:pt>
              </c:strCache>
            </c:strRef>
          </c:cat>
          <c:val>
            <c:numRef>
              <c:f>'META 13 A, B, C e D'!$B$74:$B$79</c:f>
              <c:numCache>
                <c:formatCode>General</c:formatCode>
                <c:ptCount val="6"/>
                <c:pt idx="0">
                  <c:v>67.099999999999994</c:v>
                </c:pt>
                <c:pt idx="1">
                  <c:v>67</c:v>
                </c:pt>
                <c:pt idx="2">
                  <c:v>74.7</c:v>
                </c:pt>
                <c:pt idx="3">
                  <c:v>66.5</c:v>
                </c:pt>
                <c:pt idx="4">
                  <c:v>65.2</c:v>
                </c:pt>
                <c:pt idx="5">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A-7180-4931-A4E7-793E2AD35BD3}"/>
            </c:ext>
          </c:extLst>
        </c:ser>
        <c:dLbls>
          <c:showLegendKey val="0"/>
          <c:showVal val="0"/>
          <c:showCatName val="0"/>
          <c:showSerName val="0"/>
          <c:showPercent val="0"/>
          <c:showBubbleSize val="0"/>
        </c:dLbls>
        <c:gapWidth val="150"/>
        <c:axId val="1820207808"/>
        <c:axId val="1563373849"/>
      </c:barChart>
      <c:catAx>
        <c:axId val="1820207808"/>
        <c:scaling>
          <c:orientation val="minMax"/>
        </c:scaling>
        <c:delete val="0"/>
        <c:axPos val="b"/>
        <c:title>
          <c:tx>
            <c:rich>
              <a:bodyPr/>
              <a:lstStyle/>
              <a:p>
                <a:pPr>
                  <a:defRPr/>
                </a:pPr>
                <a:r>
                  <a:rPr lang="pt-BR" b="0" dirty="0" smtClean="0"/>
                  <a:t>ANO</a:t>
                </a:r>
                <a:endParaRPr lang="pt-BR" b="0" dirty="0"/>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563373849"/>
        <c:crosses val="autoZero"/>
        <c:auto val="1"/>
        <c:lblAlgn val="ctr"/>
        <c:lblOffset val="100"/>
        <c:noMultiLvlLbl val="1"/>
      </c:catAx>
      <c:valAx>
        <c:axId val="1563373849"/>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20207808"/>
        <c:crosses val="autoZero"/>
        <c:crossBetween val="between"/>
      </c:valAx>
    </c:plotArea>
    <c:plotVisOnly val="1"/>
    <c:dispBlanksAs val="zero"/>
    <c:showDLblsOverMax val="1"/>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b="0">
                <a:solidFill>
                  <a:srgbClr val="757575"/>
                </a:solidFill>
                <a:latin typeface="+mn-lt"/>
              </a:defRPr>
            </a:pPr>
            <a:r>
              <a:rPr lang="pt-BR" b="0">
                <a:solidFill>
                  <a:srgbClr val="757575"/>
                </a:solidFill>
                <a:latin typeface="+mn-lt"/>
              </a:rPr>
              <a:t>Consolidado</a:t>
            </a:r>
          </a:p>
        </c:rich>
      </c:tx>
      <c:overlay val="0"/>
    </c:title>
    <c:autoTitleDeleted val="0"/>
    <c:plotArea>
      <c:layout/>
      <c:barChart>
        <c:barDir val="col"/>
        <c:grouping val="clustered"/>
        <c:varyColors val="1"/>
        <c:ser>
          <c:idx val="0"/>
          <c:order val="0"/>
          <c:tx>
            <c:strRef>
              <c:f>'META 13 A, B, C e D'!$B$105</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4"/>
              </a:solidFill>
              <a:ln cmpd="sng">
                <a:solidFill>
                  <a:srgbClr val="000000"/>
                </a:solidFill>
              </a:ln>
            </c:spPr>
            <c:extLst>
              <c:ext xmlns:c16="http://schemas.microsoft.com/office/drawing/2014/chart" uri="{C3380CC4-5D6E-409C-BE32-E72D297353CC}">
                <c16:uniqueId val="{00000001-ACD5-41AC-9F82-66E7DF91281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13 A, B, C e D'!$A$106:$A$110</c:f>
              <c:strCache>
                <c:ptCount val="5"/>
                <c:pt idx="0">
                  <c:v>Educação Infantil</c:v>
                </c:pt>
                <c:pt idx="1">
                  <c:v>Anos Inicias EF</c:v>
                </c:pt>
                <c:pt idx="2">
                  <c:v>Anos Finais EF</c:v>
                </c:pt>
                <c:pt idx="3">
                  <c:v>Ensino Médio</c:v>
                </c:pt>
                <c:pt idx="4">
                  <c:v>Meta</c:v>
                </c:pt>
              </c:strCache>
            </c:strRef>
          </c:cat>
          <c:val>
            <c:numRef>
              <c:f>'META 13 A, B, C e D'!$B$106:$B$110</c:f>
              <c:numCache>
                <c:formatCode>0.0</c:formatCode>
                <c:ptCount val="5"/>
                <c:pt idx="0">
                  <c:v>74.400000000000006</c:v>
                </c:pt>
                <c:pt idx="1">
                  <c:v>83.9</c:v>
                </c:pt>
                <c:pt idx="2">
                  <c:v>75.599999999999994</c:v>
                </c:pt>
                <c:pt idx="3">
                  <c:v>74.7</c:v>
                </c:pt>
                <c:pt idx="4" formatCode="General">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ACD5-41AC-9F82-66E7DF912815}"/>
            </c:ext>
          </c:extLst>
        </c:ser>
        <c:dLbls>
          <c:showLegendKey val="0"/>
          <c:showVal val="0"/>
          <c:showCatName val="0"/>
          <c:showSerName val="0"/>
          <c:showPercent val="0"/>
          <c:showBubbleSize val="0"/>
        </c:dLbls>
        <c:gapWidth val="150"/>
        <c:axId val="240523105"/>
        <c:axId val="1826522715"/>
      </c:barChart>
      <c:catAx>
        <c:axId val="240523105"/>
        <c:scaling>
          <c:orientation val="minMax"/>
        </c:scaling>
        <c:delete val="0"/>
        <c:axPos val="b"/>
        <c:title>
          <c:tx>
            <c:rich>
              <a:bodyPr/>
              <a:lstStyle/>
              <a:p>
                <a:pPr>
                  <a:defRPr/>
                </a:pPr>
                <a:r>
                  <a:rPr lang="pt-BR" b="0"/>
                  <a:t>ANO</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826522715"/>
        <c:crosses val="autoZero"/>
        <c:auto val="1"/>
        <c:lblAlgn val="ctr"/>
        <c:lblOffset val="100"/>
        <c:noMultiLvlLbl val="1"/>
      </c:catAx>
      <c:valAx>
        <c:axId val="1826522715"/>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0.0" sourceLinked="1"/>
        <c:majorTickMark val="none"/>
        <c:minorTickMark val="none"/>
        <c:tickLblPos val="nextTo"/>
        <c:spPr>
          <a:ln/>
        </c:spPr>
        <c:txPr>
          <a:bodyPr/>
          <a:lstStyle/>
          <a:p>
            <a:pPr lvl="0">
              <a:defRPr b="0">
                <a:solidFill>
                  <a:srgbClr val="000000"/>
                </a:solidFill>
                <a:latin typeface="+mn-lt"/>
              </a:defRPr>
            </a:pPr>
            <a:endParaRPr lang="pt-BR"/>
          </a:p>
        </c:txPr>
        <c:crossAx val="240523105"/>
        <c:crosses val="autoZero"/>
        <c:crossBetween val="between"/>
      </c:valAx>
    </c:plotArea>
    <c:plotVisOnly val="1"/>
    <c:dispBlanksAs val="zero"/>
    <c:showDLblsOverMax val="1"/>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14'!$B$2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47B1-4186-A641-CE350DCA86D3}"/>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47B1-4186-A641-CE350DCA86D3}"/>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47B1-4186-A641-CE350DCA86D3}"/>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47B1-4186-A641-CE350DCA86D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14'!$A$3:$A$10</c:f>
              <c:strCache>
                <c:ptCount val="8"/>
                <c:pt idx="0">
                  <c:v>2016</c:v>
                </c:pt>
                <c:pt idx="1">
                  <c:v>2017</c:v>
                </c:pt>
                <c:pt idx="2">
                  <c:v>2019</c:v>
                </c:pt>
                <c:pt idx="3">
                  <c:v>2020</c:v>
                </c:pt>
                <c:pt idx="4">
                  <c:v>2021</c:v>
                </c:pt>
                <c:pt idx="5">
                  <c:v>2020 SP</c:v>
                </c:pt>
                <c:pt idx="6">
                  <c:v>2020 Brasil </c:v>
                </c:pt>
                <c:pt idx="7">
                  <c:v>Meta</c:v>
                </c:pt>
              </c:strCache>
            </c:strRef>
          </c:cat>
          <c:val>
            <c:numRef>
              <c:f>'META 14'!$B$3:$B$10</c:f>
              <c:numCache>
                <c:formatCode>General</c:formatCode>
                <c:ptCount val="8"/>
                <c:pt idx="0">
                  <c:v>37.15</c:v>
                </c:pt>
                <c:pt idx="1">
                  <c:v>37.79</c:v>
                </c:pt>
                <c:pt idx="2">
                  <c:v>37</c:v>
                </c:pt>
                <c:pt idx="3">
                  <c:v>36.5</c:v>
                </c:pt>
                <c:pt idx="4">
                  <c:v>36.5</c:v>
                </c:pt>
                <c:pt idx="5">
                  <c:v>37.299999999999997</c:v>
                </c:pt>
                <c:pt idx="6">
                  <c:v>43.4</c:v>
                </c:pt>
                <c:pt idx="7">
                  <c:v>50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47B1-4186-A641-CE350DCA86D3}"/>
            </c:ext>
          </c:extLst>
        </c:ser>
        <c:dLbls>
          <c:showLegendKey val="0"/>
          <c:showVal val="0"/>
          <c:showCatName val="0"/>
          <c:showSerName val="0"/>
          <c:showPercent val="0"/>
          <c:showBubbleSize val="0"/>
        </c:dLbls>
        <c:gapWidth val="150"/>
        <c:axId val="707796816"/>
        <c:axId val="510800731"/>
      </c:barChart>
      <c:catAx>
        <c:axId val="707796816"/>
        <c:scaling>
          <c:orientation val="minMax"/>
        </c:scaling>
        <c:delete val="0"/>
        <c:axPos val="b"/>
        <c:title>
          <c:tx>
            <c:rich>
              <a:bodyPr/>
              <a:lstStyle/>
              <a:p>
                <a:pPr>
                  <a:defRPr/>
                </a:pPr>
                <a:r>
                  <a:rPr lang="pt-BR" b="0"/>
                  <a:t>ANO</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510800731"/>
        <c:crosses val="autoZero"/>
        <c:auto val="1"/>
        <c:lblAlgn val="ctr"/>
        <c:lblOffset val="100"/>
        <c:noMultiLvlLbl val="1"/>
      </c:catAx>
      <c:valAx>
        <c:axId val="510800731"/>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707796816"/>
        <c:crosses val="autoZero"/>
        <c:crossBetween val="between"/>
      </c:valAx>
    </c:plotArea>
    <c:plotVisOnly val="1"/>
    <c:dispBlanksAs val="zero"/>
    <c:showDLblsOverMax val="1"/>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spPr>
            <a:solidFill>
              <a:srgbClr val="4285F4"/>
            </a:solidFill>
            <a:ln cmpd="sng">
              <a:solidFill>
                <a:srgbClr val="000000"/>
              </a:solidFill>
            </a:ln>
          </c:spPr>
          <c:invertIfNegative val="1"/>
          <c:dPt>
            <c:idx val="1"/>
            <c:invertIfNegative val="1"/>
            <c:bubble3D val="0"/>
            <c:spPr>
              <a:solidFill>
                <a:schemeClr val="accent3"/>
              </a:solidFill>
              <a:ln cmpd="sng">
                <a:solidFill>
                  <a:srgbClr val="000000"/>
                </a:solidFill>
              </a:ln>
            </c:spPr>
            <c:extLst>
              <c:ext xmlns:c16="http://schemas.microsoft.com/office/drawing/2014/chart" uri="{C3380CC4-5D6E-409C-BE32-E72D297353CC}">
                <c16:uniqueId val="{00000001-A5A9-4D4D-B26C-EE886CD35AEC}"/>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A5A9-4D4D-B26C-EE886CD35AE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15 A, B, C e D'!$A$3:$A$6</c:f>
              <c:strCache>
                <c:ptCount val="4"/>
                <c:pt idx="0">
                  <c:v>Com Sup.</c:v>
                </c:pt>
                <c:pt idx="1">
                  <c:v>Média dos Municípios BR Com Sup.</c:v>
                </c:pt>
                <c:pt idx="2">
                  <c:v>Sem Sup.</c:v>
                </c:pt>
                <c:pt idx="3">
                  <c:v>Média dos Municípios BR Sem. Sup.</c:v>
                </c:pt>
              </c:strCache>
            </c:strRef>
          </c:cat>
          <c:val>
            <c:numRef>
              <c:f>'META 15 A, B, C e D'!$B$3:$B$6</c:f>
              <c:numCache>
                <c:formatCode>_("R$"* #,##0.00_);_("R$"* \(#,##0.00\);_("R$"* "-"??_);_(@_)</c:formatCode>
                <c:ptCount val="4"/>
                <c:pt idx="0">
                  <c:v>4886.16</c:v>
                </c:pt>
                <c:pt idx="1">
                  <c:v>4600.47</c:v>
                </c:pt>
                <c:pt idx="2">
                  <c:v>3163.87</c:v>
                </c:pt>
                <c:pt idx="3">
                  <c:v>3064.4879999999998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A5A9-4D4D-B26C-EE886CD35AEC}"/>
            </c:ext>
          </c:extLst>
        </c:ser>
        <c:dLbls>
          <c:showLegendKey val="0"/>
          <c:showVal val="0"/>
          <c:showCatName val="0"/>
          <c:showSerName val="0"/>
          <c:showPercent val="0"/>
          <c:showBubbleSize val="0"/>
        </c:dLbls>
        <c:gapWidth val="150"/>
        <c:axId val="623692876"/>
        <c:axId val="645144330"/>
      </c:barChart>
      <c:catAx>
        <c:axId val="623692876"/>
        <c:scaling>
          <c:orientation val="minMax"/>
        </c:scaling>
        <c:delete val="0"/>
        <c:axPos val="b"/>
        <c:title>
          <c:tx>
            <c:rich>
              <a:bodyPr/>
              <a:lstStyle/>
              <a:p>
                <a:pPr lvl="0">
                  <a:defRPr b="0">
                    <a:solidFill>
                      <a:srgbClr val="000000"/>
                    </a:solidFill>
                    <a:latin typeface="+mn-lt"/>
                  </a:defRPr>
                </a:pPr>
                <a:endParaRPr lang="pt-B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645144330"/>
        <c:crosses val="autoZero"/>
        <c:auto val="1"/>
        <c:lblAlgn val="ctr"/>
        <c:lblOffset val="100"/>
        <c:noMultiLvlLbl val="1"/>
      </c:catAx>
      <c:valAx>
        <c:axId val="645144330"/>
        <c:scaling>
          <c:orientation val="minMax"/>
          <c:max val="5500"/>
          <c:min val="100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endParaRPr lang="pt-BR"/>
              </a:p>
            </c:rich>
          </c:tx>
          <c:overlay val="0"/>
        </c:title>
        <c:numFmt formatCode="_(&quot;R$&quot;* #,##0.00_);_(&quot;R$&quot;* \(#,##0.00\);_(&quot;R$&quot;* &quot;-&quot;??_);_(@_)" sourceLinked="1"/>
        <c:majorTickMark val="none"/>
        <c:minorTickMark val="none"/>
        <c:tickLblPos val="nextTo"/>
        <c:spPr>
          <a:ln/>
        </c:spPr>
        <c:txPr>
          <a:bodyPr/>
          <a:lstStyle/>
          <a:p>
            <a:pPr lvl="0">
              <a:defRPr b="0">
                <a:solidFill>
                  <a:srgbClr val="000000"/>
                </a:solidFill>
                <a:latin typeface="+mn-lt"/>
              </a:defRPr>
            </a:pPr>
            <a:endParaRPr lang="pt-BR"/>
          </a:p>
        </c:txPr>
        <c:crossAx val="623692876"/>
        <c:crosses val="autoZero"/>
        <c:crossBetween val="between"/>
      </c:valAx>
    </c:plotArea>
    <c:plotVisOnly val="1"/>
    <c:dispBlanksAs val="zero"/>
    <c:showDLblsOverMax val="1"/>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2 A e B'!$B$2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907A-4415-BD95-F9CC5CAD8AE2}"/>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907A-4415-BD95-F9CC5CAD8AE2}"/>
              </c:ext>
            </c:extLst>
          </c:dPt>
          <c:dPt>
            <c:idx val="6"/>
            <c:invertIfNegative val="1"/>
            <c:bubble3D val="0"/>
            <c:spPr>
              <a:solidFill>
                <a:srgbClr val="ED7D31"/>
              </a:solidFill>
              <a:ln cmpd="sng">
                <a:solidFill>
                  <a:srgbClr val="000000"/>
                </a:solidFill>
              </a:ln>
            </c:spPr>
            <c:extLst>
              <c:ext xmlns:c16="http://schemas.microsoft.com/office/drawing/2014/chart" uri="{C3380CC4-5D6E-409C-BE32-E72D297353CC}">
                <c16:uniqueId val="{00000005-907A-4415-BD95-F9CC5CAD8AE2}"/>
              </c:ext>
            </c:extLst>
          </c:dPt>
          <c:dPt>
            <c:idx val="7"/>
            <c:invertIfNegative val="1"/>
            <c:bubble3D val="0"/>
            <c:spPr>
              <a:solidFill>
                <a:srgbClr val="00B050"/>
              </a:solidFill>
              <a:ln cmpd="sng">
                <a:solidFill>
                  <a:srgbClr val="000000"/>
                </a:solidFill>
              </a:ln>
            </c:spPr>
            <c:extLst>
              <c:ext xmlns:c16="http://schemas.microsoft.com/office/drawing/2014/chart" uri="{C3380CC4-5D6E-409C-BE32-E72D297353CC}">
                <c16:uniqueId val="{00000007-907A-4415-BD95-F9CC5CAD8AE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2 A e B'!$A$3:$A$10</c:f>
              <c:strCache>
                <c:ptCount val="8"/>
                <c:pt idx="0">
                  <c:v>2016</c:v>
                </c:pt>
                <c:pt idx="1">
                  <c:v>2017</c:v>
                </c:pt>
                <c:pt idx="2">
                  <c:v>2019</c:v>
                </c:pt>
                <c:pt idx="3">
                  <c:v>2020</c:v>
                </c:pt>
                <c:pt idx="4">
                  <c:v>2021</c:v>
                </c:pt>
                <c:pt idx="5">
                  <c:v>2020 SP</c:v>
                </c:pt>
                <c:pt idx="6">
                  <c:v>2020 Brasil</c:v>
                </c:pt>
                <c:pt idx="7">
                  <c:v>Meta</c:v>
                </c:pt>
              </c:strCache>
            </c:strRef>
          </c:cat>
          <c:val>
            <c:numRef>
              <c:f>'META 2 A e B'!$B$3:$B$10</c:f>
              <c:numCache>
                <c:formatCode>General</c:formatCode>
                <c:ptCount val="8"/>
                <c:pt idx="0">
                  <c:v>107.96</c:v>
                </c:pt>
                <c:pt idx="1">
                  <c:v>108.5</c:v>
                </c:pt>
                <c:pt idx="2">
                  <c:v>112.24</c:v>
                </c:pt>
                <c:pt idx="3">
                  <c:v>111.82</c:v>
                </c:pt>
                <c:pt idx="4">
                  <c:v>107.66</c:v>
                </c:pt>
                <c:pt idx="5">
                  <c:v>98.1</c:v>
                </c:pt>
                <c:pt idx="6" formatCode="0.00">
                  <c:v>98</c:v>
                </c:pt>
                <c:pt idx="7">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907A-4415-BD95-F9CC5CAD8AE2}"/>
            </c:ext>
          </c:extLst>
        </c:ser>
        <c:dLbls>
          <c:showLegendKey val="0"/>
          <c:showVal val="0"/>
          <c:showCatName val="0"/>
          <c:showSerName val="0"/>
          <c:showPercent val="0"/>
          <c:showBubbleSize val="0"/>
        </c:dLbls>
        <c:gapWidth val="150"/>
        <c:axId val="1822870709"/>
        <c:axId val="2058071602"/>
      </c:barChart>
      <c:catAx>
        <c:axId val="1822870709"/>
        <c:scaling>
          <c:orientation val="minMax"/>
        </c:scaling>
        <c:delete val="0"/>
        <c:axPos val="b"/>
        <c:title>
          <c:tx>
            <c:rich>
              <a:bodyPr/>
              <a:lstStyle/>
              <a:p>
                <a:pPr>
                  <a:defRPr/>
                </a:pPr>
                <a:r>
                  <a:rPr lang="pt-BR" b="0" dirty="0" smtClean="0"/>
                  <a:t>ANO</a:t>
                </a:r>
                <a:endParaRPr lang="pt-BR" b="0" dirty="0"/>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2058071602"/>
        <c:crosses val="autoZero"/>
        <c:auto val="1"/>
        <c:lblAlgn val="ctr"/>
        <c:lblOffset val="100"/>
        <c:noMultiLvlLbl val="1"/>
      </c:catAx>
      <c:valAx>
        <c:axId val="2058071602"/>
        <c:scaling>
          <c:orientation val="minMax"/>
          <c:min val="5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22870709"/>
        <c:crosses val="autoZero"/>
        <c:crossBetween val="between"/>
      </c:valAx>
    </c:plotArea>
    <c:plotVisOnly val="1"/>
    <c:dispBlanksAs val="zero"/>
    <c:showDLblsOverMax val="1"/>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spPr>
            <a:solidFill>
              <a:srgbClr val="4285F4"/>
            </a:solidFill>
            <a:ln cmpd="sng">
              <a:solidFill>
                <a:srgbClr val="000000"/>
              </a:solidFill>
            </a:ln>
          </c:spPr>
          <c:invertIfNegative val="1"/>
          <c:dPt>
            <c:idx val="1"/>
            <c:invertIfNegative val="1"/>
            <c:bubble3D val="0"/>
            <c:spPr>
              <a:solidFill>
                <a:schemeClr val="accent3"/>
              </a:solidFill>
              <a:ln cmpd="sng">
                <a:solidFill>
                  <a:srgbClr val="000000"/>
                </a:solidFill>
              </a:ln>
            </c:spPr>
            <c:extLst>
              <c:ext xmlns:c16="http://schemas.microsoft.com/office/drawing/2014/chart" uri="{C3380CC4-5D6E-409C-BE32-E72D297353CC}">
                <c16:uniqueId val="{00000001-8E24-4308-81A7-197368914F86}"/>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8E24-4308-81A7-197368914F8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15 A, B, C e D'!$A$24:$A$27</c:f>
              <c:strCache>
                <c:ptCount val="4"/>
                <c:pt idx="0">
                  <c:v>Com Sup.</c:v>
                </c:pt>
                <c:pt idx="1">
                  <c:v>Média dos Estados BR Com Sup.</c:v>
                </c:pt>
                <c:pt idx="2">
                  <c:v>Sem Sup.</c:v>
                </c:pt>
                <c:pt idx="3">
                  <c:v>Média dos Estados BR Sem. Sup.</c:v>
                </c:pt>
              </c:strCache>
            </c:strRef>
          </c:cat>
          <c:val>
            <c:numRef>
              <c:f>'META 15 A, B, C e D'!$B$24:$B$27</c:f>
              <c:numCache>
                <c:formatCode>_("R$"* #,##0.00_);_("R$"* \(#,##0.00\);_("R$"* "-"??_);_(@_)</c:formatCode>
                <c:ptCount val="4"/>
                <c:pt idx="0">
                  <c:v>4002.25</c:v>
                </c:pt>
                <c:pt idx="1">
                  <c:v>4683.7190000000001</c:v>
                </c:pt>
                <c:pt idx="2">
                  <c:v>2639.86</c:v>
                </c:pt>
                <c:pt idx="3">
                  <c:v>2982.38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8E24-4308-81A7-197368914F86}"/>
            </c:ext>
          </c:extLst>
        </c:ser>
        <c:dLbls>
          <c:showLegendKey val="0"/>
          <c:showVal val="0"/>
          <c:showCatName val="0"/>
          <c:showSerName val="0"/>
          <c:showPercent val="0"/>
          <c:showBubbleSize val="0"/>
        </c:dLbls>
        <c:gapWidth val="150"/>
        <c:axId val="623692876"/>
        <c:axId val="645144330"/>
      </c:barChart>
      <c:catAx>
        <c:axId val="623692876"/>
        <c:scaling>
          <c:orientation val="minMax"/>
        </c:scaling>
        <c:delete val="0"/>
        <c:axPos val="b"/>
        <c:title>
          <c:tx>
            <c:rich>
              <a:bodyPr/>
              <a:lstStyle/>
              <a:p>
                <a:pPr lvl="0">
                  <a:defRPr b="0">
                    <a:solidFill>
                      <a:srgbClr val="000000"/>
                    </a:solidFill>
                    <a:latin typeface="+mn-lt"/>
                  </a:defRPr>
                </a:pPr>
                <a:endParaRPr lang="pt-B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645144330"/>
        <c:crosses val="autoZero"/>
        <c:auto val="1"/>
        <c:lblAlgn val="ctr"/>
        <c:lblOffset val="100"/>
        <c:noMultiLvlLbl val="1"/>
      </c:catAx>
      <c:valAx>
        <c:axId val="645144330"/>
        <c:scaling>
          <c:orientation val="minMax"/>
          <c:max val="5500"/>
          <c:min val="100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endParaRPr lang="pt-BR"/>
              </a:p>
            </c:rich>
          </c:tx>
          <c:overlay val="0"/>
        </c:title>
        <c:numFmt formatCode="_(&quot;R$&quot;* #,##0.00_);_(&quot;R$&quot;* \(#,##0.00\);_(&quot;R$&quot;* &quot;-&quot;??_);_(@_)" sourceLinked="1"/>
        <c:majorTickMark val="none"/>
        <c:minorTickMark val="none"/>
        <c:tickLblPos val="nextTo"/>
        <c:spPr>
          <a:ln/>
        </c:spPr>
        <c:txPr>
          <a:bodyPr/>
          <a:lstStyle/>
          <a:p>
            <a:pPr lvl="0">
              <a:defRPr b="0">
                <a:solidFill>
                  <a:srgbClr val="000000"/>
                </a:solidFill>
                <a:latin typeface="+mn-lt"/>
              </a:defRPr>
            </a:pPr>
            <a:endParaRPr lang="pt-BR"/>
          </a:p>
        </c:txPr>
        <c:crossAx val="623692876"/>
        <c:crosses val="autoZero"/>
        <c:crossBetween val="between"/>
      </c:valAx>
    </c:plotArea>
    <c:plotVisOnly val="1"/>
    <c:dispBlanksAs val="zero"/>
    <c:showDLblsOverMax val="1"/>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17 A, B, C e D'!$B$2</c:f>
              <c:strCache>
                <c:ptCount val="1"/>
                <c:pt idx="0">
                  <c:v>%</c:v>
                </c:pt>
              </c:strCache>
            </c:strRef>
          </c:tx>
          <c:spPr>
            <a:solidFill>
              <a:srgbClr val="4285F4"/>
            </a:solidFill>
            <a:ln cmpd="sng">
              <a:solidFill>
                <a:srgbClr val="000000"/>
              </a:solidFill>
            </a:ln>
          </c:spPr>
          <c:invertIfNegative val="1"/>
          <c:dPt>
            <c:idx val="3"/>
            <c:invertIfNegative val="1"/>
            <c:bubble3D val="0"/>
            <c:spPr>
              <a:solidFill>
                <a:schemeClr val="accent1"/>
              </a:solidFill>
              <a:ln cmpd="sng">
                <a:solidFill>
                  <a:srgbClr val="000000"/>
                </a:solidFill>
              </a:ln>
            </c:spPr>
            <c:extLst>
              <c:ext xmlns:c16="http://schemas.microsoft.com/office/drawing/2014/chart" uri="{C3380CC4-5D6E-409C-BE32-E72D297353CC}">
                <c16:uniqueId val="{00000001-82A3-4F3F-9B5D-4A6D8603B29C}"/>
              </c:ext>
            </c:extLst>
          </c:dPt>
          <c:dPt>
            <c:idx val="4"/>
            <c:invertIfNegative val="1"/>
            <c:bubble3D val="0"/>
            <c:spPr>
              <a:solidFill>
                <a:schemeClr val="accent4"/>
              </a:solidFill>
              <a:ln cmpd="sng">
                <a:solidFill>
                  <a:srgbClr val="000000"/>
                </a:solidFill>
              </a:ln>
            </c:spPr>
            <c:extLst>
              <c:ext xmlns:c16="http://schemas.microsoft.com/office/drawing/2014/chart" uri="{C3380CC4-5D6E-409C-BE32-E72D297353CC}">
                <c16:uniqueId val="{00000003-82A3-4F3F-9B5D-4A6D8603B2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17 A, B, C e D'!$A$3:$A$7</c:f>
              <c:strCache>
                <c:ptCount val="5"/>
                <c:pt idx="0">
                  <c:v>2017</c:v>
                </c:pt>
                <c:pt idx="1">
                  <c:v>2019</c:v>
                </c:pt>
                <c:pt idx="2">
                  <c:v>2020</c:v>
                </c:pt>
                <c:pt idx="3">
                  <c:v>2021</c:v>
                </c:pt>
                <c:pt idx="4">
                  <c:v>Meta</c:v>
                </c:pt>
              </c:strCache>
            </c:strRef>
          </c:cat>
          <c:val>
            <c:numRef>
              <c:f>'META 17 A, B, C e D'!$B$3:$B$7</c:f>
              <c:numCache>
                <c:formatCode>General</c:formatCode>
                <c:ptCount val="5"/>
                <c:pt idx="0">
                  <c:v>26.7</c:v>
                </c:pt>
                <c:pt idx="1">
                  <c:v>27.05</c:v>
                </c:pt>
                <c:pt idx="2">
                  <c:v>26.7</c:v>
                </c:pt>
                <c:pt idx="3">
                  <c:v>26.62</c:v>
                </c:pt>
                <c:pt idx="4">
                  <c:v>25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82A3-4F3F-9B5D-4A6D8603B29C}"/>
            </c:ext>
          </c:extLst>
        </c:ser>
        <c:dLbls>
          <c:showLegendKey val="0"/>
          <c:showVal val="0"/>
          <c:showCatName val="0"/>
          <c:showSerName val="0"/>
          <c:showPercent val="0"/>
          <c:showBubbleSize val="0"/>
        </c:dLbls>
        <c:gapWidth val="150"/>
        <c:axId val="2141348494"/>
        <c:axId val="1205513426"/>
      </c:barChart>
      <c:catAx>
        <c:axId val="2141348494"/>
        <c:scaling>
          <c:orientation val="minMax"/>
        </c:scaling>
        <c:delete val="0"/>
        <c:axPos val="b"/>
        <c:title>
          <c:tx>
            <c:rich>
              <a:bodyPr/>
              <a:lstStyle/>
              <a:p>
                <a:pPr>
                  <a:defRPr/>
                </a:pPr>
                <a:r>
                  <a:rPr lang="pt-BR" b="0"/>
                  <a:t>ANO</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205513426"/>
        <c:crosses val="autoZero"/>
        <c:auto val="1"/>
        <c:lblAlgn val="ctr"/>
        <c:lblOffset val="100"/>
        <c:noMultiLvlLbl val="1"/>
      </c:catAx>
      <c:valAx>
        <c:axId val="1205513426"/>
        <c:scaling>
          <c:orientation val="minMax"/>
          <c:min val="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2141348494"/>
        <c:crosses val="autoZero"/>
        <c:crossBetween val="between"/>
      </c:valAx>
    </c:plotArea>
    <c:plotVisOnly val="1"/>
    <c:dispBlanksAs val="zero"/>
    <c:showDLblsOverMax val="1"/>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2 A e B'!$B$25</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5E66-4719-8CD1-CB2DEECACC06}"/>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5E66-4719-8CD1-CB2DEECACC06}"/>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5E66-4719-8CD1-CB2DEECACC06}"/>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5E66-4719-8CD1-CB2DEECACC0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2 A e B'!$A$26:$A$33</c:f>
              <c:strCache>
                <c:ptCount val="8"/>
                <c:pt idx="0">
                  <c:v>2016</c:v>
                </c:pt>
                <c:pt idx="1">
                  <c:v>2017</c:v>
                </c:pt>
                <c:pt idx="2">
                  <c:v>2019</c:v>
                </c:pt>
                <c:pt idx="3">
                  <c:v>2020</c:v>
                </c:pt>
                <c:pt idx="4">
                  <c:v>2021</c:v>
                </c:pt>
                <c:pt idx="5">
                  <c:v>2020 SP</c:v>
                </c:pt>
                <c:pt idx="6">
                  <c:v>2020 BR</c:v>
                </c:pt>
                <c:pt idx="7">
                  <c:v>Meta Máx</c:v>
                </c:pt>
              </c:strCache>
            </c:strRef>
          </c:cat>
          <c:val>
            <c:numRef>
              <c:f>'META 2 A e B'!$B$26:$B$33</c:f>
              <c:numCache>
                <c:formatCode>0.0</c:formatCode>
                <c:ptCount val="8"/>
                <c:pt idx="0">
                  <c:v>5</c:v>
                </c:pt>
                <c:pt idx="1">
                  <c:v>5</c:v>
                </c:pt>
                <c:pt idx="2">
                  <c:v>4</c:v>
                </c:pt>
                <c:pt idx="3">
                  <c:v>4.9000000000000004</c:v>
                </c:pt>
                <c:pt idx="4">
                  <c:v>4.9000000000000004</c:v>
                </c:pt>
                <c:pt idx="5">
                  <c:v>3.6</c:v>
                </c:pt>
                <c:pt idx="6">
                  <c:v>9.6999999999999993</c:v>
                </c:pt>
                <c:pt idx="7">
                  <c:v>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5E66-4719-8CD1-CB2DEECACC06}"/>
            </c:ext>
          </c:extLst>
        </c:ser>
        <c:dLbls>
          <c:showLegendKey val="0"/>
          <c:showVal val="0"/>
          <c:showCatName val="0"/>
          <c:showSerName val="0"/>
          <c:showPercent val="0"/>
          <c:showBubbleSize val="0"/>
        </c:dLbls>
        <c:gapWidth val="150"/>
        <c:axId val="1625701429"/>
        <c:axId val="1880355671"/>
      </c:barChart>
      <c:catAx>
        <c:axId val="1625701429"/>
        <c:scaling>
          <c:orientation val="minMax"/>
        </c:scaling>
        <c:delete val="0"/>
        <c:axPos val="b"/>
        <c:title>
          <c:tx>
            <c:rich>
              <a:bodyPr/>
              <a:lstStyle/>
              <a:p>
                <a:pPr>
                  <a:defRPr/>
                </a:pPr>
                <a:r>
                  <a:rPr lang="pt-BR"/>
                  <a:t>ANO</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880355671"/>
        <c:crosses val="autoZero"/>
        <c:auto val="1"/>
        <c:lblAlgn val="ctr"/>
        <c:lblOffset val="100"/>
        <c:noMultiLvlLbl val="1"/>
      </c:catAx>
      <c:valAx>
        <c:axId val="1880355671"/>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0.0" sourceLinked="1"/>
        <c:majorTickMark val="none"/>
        <c:minorTickMark val="none"/>
        <c:tickLblPos val="nextTo"/>
        <c:spPr>
          <a:ln/>
        </c:spPr>
        <c:txPr>
          <a:bodyPr/>
          <a:lstStyle/>
          <a:p>
            <a:pPr lvl="0">
              <a:defRPr b="0">
                <a:solidFill>
                  <a:srgbClr val="000000"/>
                </a:solidFill>
                <a:latin typeface="+mn-lt"/>
              </a:defRPr>
            </a:pPr>
            <a:endParaRPr lang="pt-BR"/>
          </a:p>
        </c:txPr>
        <c:crossAx val="1625701429"/>
        <c:crosses val="autoZero"/>
        <c:crossBetween val="between"/>
      </c:valAx>
    </c:plotArea>
    <c:plotVisOnly val="1"/>
    <c:dispBlanksAs val="zero"/>
    <c:showDLblsOverMax val="1"/>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2 A e B'!$B$78</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092A-41C2-B6C5-3FD73ED32735}"/>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092A-41C2-B6C5-3FD73ED32735}"/>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092A-41C2-B6C5-3FD73ED32735}"/>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092A-41C2-B6C5-3FD73ED3273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'META 2 A e B'!$A$79:$A$86</c:f>
              <c:strCache>
                <c:ptCount val="8"/>
                <c:pt idx="0">
                  <c:v>2016</c:v>
                </c:pt>
                <c:pt idx="1">
                  <c:v>2017</c:v>
                </c:pt>
                <c:pt idx="2">
                  <c:v>2019</c:v>
                </c:pt>
                <c:pt idx="3">
                  <c:v>2020</c:v>
                </c:pt>
                <c:pt idx="4">
                  <c:v>2021</c:v>
                </c:pt>
                <c:pt idx="5">
                  <c:v>2020 SP</c:v>
                </c:pt>
                <c:pt idx="6">
                  <c:v>2020 BR</c:v>
                </c:pt>
                <c:pt idx="7">
                  <c:v>Meta Máx</c:v>
                </c:pt>
              </c:strCache>
            </c:strRef>
          </c:cat>
          <c:val>
            <c:numRef>
              <c:f>'META 2 A e B'!$B$79:$B$86</c:f>
              <c:numCache>
                <c:formatCode>0.0</c:formatCode>
                <c:ptCount val="8"/>
                <c:pt idx="0">
                  <c:v>14</c:v>
                </c:pt>
                <c:pt idx="1">
                  <c:v>14</c:v>
                </c:pt>
                <c:pt idx="2">
                  <c:v>13</c:v>
                </c:pt>
                <c:pt idx="3">
                  <c:v>12.6</c:v>
                </c:pt>
                <c:pt idx="4">
                  <c:v>12.6</c:v>
                </c:pt>
                <c:pt idx="5">
                  <c:v>12.1</c:v>
                </c:pt>
                <c:pt idx="6">
                  <c:v>26.2</c:v>
                </c:pt>
                <c:pt idx="7">
                  <c:v>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092A-41C2-B6C5-3FD73ED32735}"/>
            </c:ext>
          </c:extLst>
        </c:ser>
        <c:dLbls>
          <c:showLegendKey val="0"/>
          <c:showVal val="0"/>
          <c:showCatName val="0"/>
          <c:showSerName val="0"/>
          <c:showPercent val="0"/>
          <c:showBubbleSize val="0"/>
        </c:dLbls>
        <c:gapWidth val="150"/>
        <c:axId val="1625701429"/>
        <c:axId val="1880355671"/>
      </c:barChart>
      <c:catAx>
        <c:axId val="1625701429"/>
        <c:scaling>
          <c:orientation val="minMax"/>
        </c:scaling>
        <c:delete val="0"/>
        <c:axPos val="b"/>
        <c:title>
          <c:tx>
            <c:rich>
              <a:bodyPr/>
              <a:lstStyle/>
              <a:p>
                <a:pPr>
                  <a:defRPr/>
                </a:pPr>
                <a:r>
                  <a:rPr lang="pt-BR" b="0"/>
                  <a:t>ANO</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880355671"/>
        <c:crosses val="autoZero"/>
        <c:auto val="1"/>
        <c:lblAlgn val="ctr"/>
        <c:lblOffset val="100"/>
        <c:noMultiLvlLbl val="1"/>
      </c:catAx>
      <c:valAx>
        <c:axId val="1880355671"/>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overlay val="0"/>
        </c:title>
        <c:numFmt formatCode="0.0" sourceLinked="1"/>
        <c:majorTickMark val="none"/>
        <c:minorTickMark val="none"/>
        <c:tickLblPos val="nextTo"/>
        <c:spPr>
          <a:ln/>
        </c:spPr>
        <c:txPr>
          <a:bodyPr/>
          <a:lstStyle/>
          <a:p>
            <a:pPr lvl="0">
              <a:defRPr b="0">
                <a:solidFill>
                  <a:srgbClr val="000000"/>
                </a:solidFill>
                <a:latin typeface="+mn-lt"/>
              </a:defRPr>
            </a:pPr>
            <a:endParaRPr lang="pt-BR"/>
          </a:p>
        </c:txPr>
        <c:crossAx val="1625701429"/>
        <c:crosses val="autoZero"/>
        <c:crossBetween val="between"/>
      </c:valAx>
    </c:plotArea>
    <c:plotVisOnly val="1"/>
    <c:dispBlanksAs val="zero"/>
    <c:showDLblsOverMax val="1"/>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3 A e B'!$B$2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6909-4AEF-BBE4-2D66268D45CE}"/>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6909-4AEF-BBE4-2D66268D45CE}"/>
              </c:ext>
            </c:extLst>
          </c:dPt>
          <c:dPt>
            <c:idx val="6"/>
            <c:invertIfNegative val="1"/>
            <c:bubble3D val="0"/>
            <c:spPr>
              <a:solidFill>
                <a:srgbClr val="ED7D31"/>
              </a:solidFill>
              <a:ln cmpd="sng">
                <a:solidFill>
                  <a:srgbClr val="000000"/>
                </a:solidFill>
              </a:ln>
            </c:spPr>
            <c:extLst>
              <c:ext xmlns:c16="http://schemas.microsoft.com/office/drawing/2014/chart" uri="{C3380CC4-5D6E-409C-BE32-E72D297353CC}">
                <c16:uniqueId val="{00000005-6909-4AEF-BBE4-2D66268D45CE}"/>
              </c:ext>
            </c:extLst>
          </c:dPt>
          <c:dPt>
            <c:idx val="7"/>
            <c:invertIfNegative val="1"/>
            <c:bubble3D val="0"/>
            <c:spPr>
              <a:solidFill>
                <a:srgbClr val="00B050"/>
              </a:solidFill>
              <a:ln cmpd="sng">
                <a:solidFill>
                  <a:srgbClr val="000000"/>
                </a:solidFill>
              </a:ln>
            </c:spPr>
            <c:extLst>
              <c:ext xmlns:c16="http://schemas.microsoft.com/office/drawing/2014/chart" uri="{C3380CC4-5D6E-409C-BE32-E72D297353CC}">
                <c16:uniqueId val="{00000007-6909-4AEF-BBE4-2D66268D45C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3 A e B'!$A$3:$A$10</c:f>
              <c:strCache>
                <c:ptCount val="8"/>
                <c:pt idx="0">
                  <c:v>2016</c:v>
                </c:pt>
                <c:pt idx="1">
                  <c:v>2017</c:v>
                </c:pt>
                <c:pt idx="2">
                  <c:v>2019</c:v>
                </c:pt>
                <c:pt idx="3">
                  <c:v>2020</c:v>
                </c:pt>
                <c:pt idx="4">
                  <c:v>2021</c:v>
                </c:pt>
                <c:pt idx="5">
                  <c:v>2020 SP</c:v>
                </c:pt>
                <c:pt idx="6">
                  <c:v>2020 Brasil</c:v>
                </c:pt>
                <c:pt idx="7">
                  <c:v>Meta</c:v>
                </c:pt>
              </c:strCache>
            </c:strRef>
          </c:cat>
          <c:val>
            <c:numRef>
              <c:f>'META 3 A e B'!$B$3:$B$10</c:f>
              <c:numCache>
                <c:formatCode>General</c:formatCode>
                <c:ptCount val="8"/>
                <c:pt idx="0">
                  <c:v>89.1</c:v>
                </c:pt>
                <c:pt idx="1">
                  <c:v>93</c:v>
                </c:pt>
                <c:pt idx="2">
                  <c:v>104.25</c:v>
                </c:pt>
                <c:pt idx="3">
                  <c:v>103.75</c:v>
                </c:pt>
                <c:pt idx="4">
                  <c:v>110.71</c:v>
                </c:pt>
                <c:pt idx="5">
                  <c:v>97</c:v>
                </c:pt>
                <c:pt idx="6">
                  <c:v>94.8</c:v>
                </c:pt>
                <c:pt idx="7">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6909-4AEF-BBE4-2D66268D45CE}"/>
            </c:ext>
          </c:extLst>
        </c:ser>
        <c:dLbls>
          <c:showLegendKey val="0"/>
          <c:showVal val="0"/>
          <c:showCatName val="0"/>
          <c:showSerName val="0"/>
          <c:showPercent val="0"/>
          <c:showBubbleSize val="0"/>
        </c:dLbls>
        <c:gapWidth val="150"/>
        <c:axId val="1985939265"/>
        <c:axId val="1760631011"/>
      </c:barChart>
      <c:catAx>
        <c:axId val="1985939265"/>
        <c:scaling>
          <c:orientation val="minMax"/>
        </c:scaling>
        <c:delete val="0"/>
        <c:axPos val="b"/>
        <c:title>
          <c:tx>
            <c:rich>
              <a:bodyPr/>
              <a:lstStyle/>
              <a:p>
                <a:pPr>
                  <a:defRPr/>
                </a:pPr>
                <a:r>
                  <a:rPr lang="pt-BR" b="0"/>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760631011"/>
        <c:crosses val="autoZero"/>
        <c:auto val="1"/>
        <c:lblAlgn val="ctr"/>
        <c:lblOffset val="100"/>
        <c:noMultiLvlLbl val="1"/>
      </c:catAx>
      <c:valAx>
        <c:axId val="1760631011"/>
        <c:scaling>
          <c:orientation val="minMax"/>
          <c:min val="6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985939265"/>
        <c:crosses val="autoZero"/>
        <c:crossBetween val="between"/>
      </c:valAx>
    </c:plotArea>
    <c:plotVisOnly val="1"/>
    <c:dispBlanksAs val="zero"/>
    <c:showDLblsOverMax val="1"/>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3 A e B'!$B$26</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B42C-48D2-8169-AFCD2BA791CC}"/>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B42C-48D2-8169-AFCD2BA791CC}"/>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B42C-48D2-8169-AFCD2BA791CC}"/>
              </c:ext>
            </c:extLst>
          </c:dPt>
          <c:dPt>
            <c:idx val="7"/>
            <c:invertIfNegative val="1"/>
            <c:bubble3D val="0"/>
            <c:spPr>
              <a:solidFill>
                <a:schemeClr val="accent4"/>
              </a:solidFill>
              <a:ln cmpd="sng">
                <a:solidFill>
                  <a:srgbClr val="000000"/>
                </a:solidFill>
              </a:ln>
            </c:spPr>
            <c:extLst>
              <c:ext xmlns:c16="http://schemas.microsoft.com/office/drawing/2014/chart" uri="{C3380CC4-5D6E-409C-BE32-E72D297353CC}">
                <c16:uniqueId val="{00000007-B42C-48D2-8169-AFCD2BA791C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3 A e B'!$A$27:$A$34</c:f>
              <c:strCache>
                <c:ptCount val="8"/>
                <c:pt idx="0">
                  <c:v>2016</c:v>
                </c:pt>
                <c:pt idx="1">
                  <c:v>2017</c:v>
                </c:pt>
                <c:pt idx="2">
                  <c:v>2019</c:v>
                </c:pt>
                <c:pt idx="3">
                  <c:v>2020</c:v>
                </c:pt>
                <c:pt idx="4">
                  <c:v>2021</c:v>
                </c:pt>
                <c:pt idx="5">
                  <c:v>2020 SP</c:v>
                </c:pt>
                <c:pt idx="6">
                  <c:v>2020 Brasil</c:v>
                </c:pt>
                <c:pt idx="7">
                  <c:v>Meta</c:v>
                </c:pt>
              </c:strCache>
            </c:strRef>
          </c:cat>
          <c:val>
            <c:numRef>
              <c:f>'META 3 A e B'!$B$27:$B$34</c:f>
              <c:numCache>
                <c:formatCode>General</c:formatCode>
                <c:ptCount val="8"/>
                <c:pt idx="0">
                  <c:v>61.8</c:v>
                </c:pt>
                <c:pt idx="1">
                  <c:v>81</c:v>
                </c:pt>
                <c:pt idx="2">
                  <c:v>79.78</c:v>
                </c:pt>
                <c:pt idx="3">
                  <c:v>83.5</c:v>
                </c:pt>
                <c:pt idx="4">
                  <c:v>83.5</c:v>
                </c:pt>
                <c:pt idx="5">
                  <c:v>88.8</c:v>
                </c:pt>
                <c:pt idx="6">
                  <c:v>77.2</c:v>
                </c:pt>
                <c:pt idx="7">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8-B42C-48D2-8169-AFCD2BA791CC}"/>
            </c:ext>
          </c:extLst>
        </c:ser>
        <c:dLbls>
          <c:showLegendKey val="0"/>
          <c:showVal val="0"/>
          <c:showCatName val="0"/>
          <c:showSerName val="0"/>
          <c:showPercent val="0"/>
          <c:showBubbleSize val="0"/>
        </c:dLbls>
        <c:gapWidth val="150"/>
        <c:axId val="1475285755"/>
        <c:axId val="1624571898"/>
      </c:barChart>
      <c:catAx>
        <c:axId val="1475285755"/>
        <c:scaling>
          <c:orientation val="minMax"/>
        </c:scaling>
        <c:delete val="0"/>
        <c:axPos val="b"/>
        <c:title>
          <c:tx>
            <c:rich>
              <a:bodyPr/>
              <a:lstStyle/>
              <a:p>
                <a:pPr lvl="0">
                  <a:defRPr b="0">
                    <a:solidFill>
                      <a:srgbClr val="000000"/>
                    </a:solidFill>
                    <a:latin typeface="+mn-lt"/>
                  </a:defRPr>
                </a:pPr>
                <a:r>
                  <a:rPr lang="pt-BR" b="0">
                    <a:solidFill>
                      <a:srgbClr val="000000"/>
                    </a:solidFill>
                    <a:latin typeface="+mn-lt"/>
                  </a:rPr>
                  <a:t>ANO</a:t>
                </a:r>
              </a:p>
            </c:rich>
          </c:tx>
          <c:layout/>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1624571898"/>
        <c:crosses val="autoZero"/>
        <c:auto val="1"/>
        <c:lblAlgn val="ctr"/>
        <c:lblOffset val="100"/>
        <c:noMultiLvlLbl val="1"/>
      </c:catAx>
      <c:valAx>
        <c:axId val="1624571898"/>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475285755"/>
        <c:crosses val="autoZero"/>
        <c:crossBetween val="between"/>
      </c:valAx>
    </c:plotArea>
    <c:plotVisOnly val="1"/>
    <c:dispBlanksAs val="zero"/>
    <c:showDLblsOverMax val="1"/>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4 A e B'!$B$2</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62EA-431E-9223-85F2D1960C8E}"/>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62EA-431E-9223-85F2D1960C8E}"/>
              </c:ext>
            </c:extLst>
          </c:dPt>
          <c:dPt>
            <c:idx val="6"/>
            <c:invertIfNegative val="1"/>
            <c:bubble3D val="0"/>
            <c:spPr>
              <a:solidFill>
                <a:srgbClr val="ED7D31"/>
              </a:solidFill>
              <a:ln cmpd="sng">
                <a:solidFill>
                  <a:srgbClr val="000000"/>
                </a:solidFill>
              </a:ln>
            </c:spPr>
            <c:extLst>
              <c:ext xmlns:c16="http://schemas.microsoft.com/office/drawing/2014/chart" uri="{C3380CC4-5D6E-409C-BE32-E72D297353CC}">
                <c16:uniqueId val="{00000005-62EA-431E-9223-85F2D1960C8E}"/>
              </c:ext>
            </c:extLst>
          </c:dPt>
          <c:dPt>
            <c:idx val="7"/>
            <c:invertIfNegative val="1"/>
            <c:bubble3D val="0"/>
            <c:spPr>
              <a:solidFill>
                <a:srgbClr val="00B050"/>
              </a:solidFill>
              <a:ln cmpd="sng">
                <a:solidFill>
                  <a:srgbClr val="000000"/>
                </a:solidFill>
              </a:ln>
            </c:spPr>
            <c:extLst>
              <c:ext xmlns:c16="http://schemas.microsoft.com/office/drawing/2014/chart" uri="{C3380CC4-5D6E-409C-BE32-E72D297353CC}">
                <c16:uniqueId val="{00000007-62EA-431E-9223-85F2D1960C8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4 A e B'!$A$3:$A$10</c:f>
              <c:strCache>
                <c:ptCount val="8"/>
                <c:pt idx="0">
                  <c:v>2016</c:v>
                </c:pt>
                <c:pt idx="1">
                  <c:v>2017</c:v>
                </c:pt>
                <c:pt idx="2">
                  <c:v>2019</c:v>
                </c:pt>
                <c:pt idx="3">
                  <c:v>2020</c:v>
                </c:pt>
                <c:pt idx="4">
                  <c:v>2021</c:v>
                </c:pt>
                <c:pt idx="5">
                  <c:v>2010 SP</c:v>
                </c:pt>
                <c:pt idx="6">
                  <c:v>2010 Brasil</c:v>
                </c:pt>
                <c:pt idx="7">
                  <c:v>Meta</c:v>
                </c:pt>
              </c:strCache>
            </c:strRef>
          </c:cat>
          <c:val>
            <c:numRef>
              <c:f>'META 4 A e B'!$B$3:$B$10</c:f>
              <c:numCache>
                <c:formatCode>General</c:formatCode>
                <c:ptCount val="8"/>
                <c:pt idx="0">
                  <c:v>93.3</c:v>
                </c:pt>
                <c:pt idx="1">
                  <c:v>93.3</c:v>
                </c:pt>
                <c:pt idx="2">
                  <c:v>93.3</c:v>
                </c:pt>
                <c:pt idx="3">
                  <c:v>93.3</c:v>
                </c:pt>
                <c:pt idx="4">
                  <c:v>93.3</c:v>
                </c:pt>
                <c:pt idx="5">
                  <c:v>85.5</c:v>
                </c:pt>
                <c:pt idx="6">
                  <c:v>82.5</c:v>
                </c:pt>
                <c:pt idx="7">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62EA-431E-9223-85F2D1960C8E}"/>
            </c:ext>
          </c:extLst>
        </c:ser>
        <c:dLbls>
          <c:showLegendKey val="0"/>
          <c:showVal val="0"/>
          <c:showCatName val="0"/>
          <c:showSerName val="0"/>
          <c:showPercent val="0"/>
          <c:showBubbleSize val="0"/>
        </c:dLbls>
        <c:gapWidth val="150"/>
        <c:axId val="605999674"/>
        <c:axId val="866346964"/>
      </c:barChart>
      <c:catAx>
        <c:axId val="605999674"/>
        <c:scaling>
          <c:orientation val="minMax"/>
        </c:scaling>
        <c:delete val="0"/>
        <c:axPos val="b"/>
        <c:title>
          <c:tx>
            <c:rich>
              <a:bodyPr/>
              <a:lstStyle/>
              <a:p>
                <a:pPr>
                  <a:defRPr/>
                </a:pPr>
                <a:r>
                  <a:rPr lang="pt-BR" b="0"/>
                  <a:t>ANO</a:t>
                </a:r>
              </a:p>
            </c:rich>
          </c:tx>
          <c:layout/>
          <c:overlay val="0"/>
        </c:title>
        <c:numFmt formatCode="General" sourceLinked="1"/>
        <c:majorTickMark val="out"/>
        <c:minorTickMark val="none"/>
        <c:tickLblPos val="nextTo"/>
        <c:txPr>
          <a:bodyPr/>
          <a:lstStyle/>
          <a:p>
            <a:pPr lvl="0">
              <a:defRPr b="0">
                <a:solidFill>
                  <a:srgbClr val="000000"/>
                </a:solidFill>
                <a:latin typeface="+mn-lt"/>
              </a:defRPr>
            </a:pPr>
            <a:endParaRPr lang="pt-BR"/>
          </a:p>
        </c:txPr>
        <c:crossAx val="866346964"/>
        <c:crosses val="autoZero"/>
        <c:auto val="1"/>
        <c:lblAlgn val="ctr"/>
        <c:lblOffset val="100"/>
        <c:noMultiLvlLbl val="1"/>
      </c:catAx>
      <c:valAx>
        <c:axId val="866346964"/>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a:defRPr/>
                </a:pPr>
                <a:r>
                  <a:rPr lang="pt-BR"/>
                  <a:t>%</a:t>
                </a:r>
              </a:p>
            </c:rich>
          </c:tx>
          <c:layout/>
          <c:overlay val="0"/>
        </c:title>
        <c:numFmt formatCode="General" sourceLinked="1"/>
        <c:majorTickMark val="out"/>
        <c:minorTickMark val="none"/>
        <c:tickLblPos val="nextTo"/>
        <c:spPr>
          <a:ln/>
        </c:spPr>
        <c:txPr>
          <a:bodyPr/>
          <a:lstStyle/>
          <a:p>
            <a:pPr lvl="0">
              <a:defRPr b="0">
                <a:solidFill>
                  <a:srgbClr val="000000"/>
                </a:solidFill>
                <a:latin typeface="+mn-lt"/>
              </a:defRPr>
            </a:pPr>
            <a:endParaRPr lang="pt-BR"/>
          </a:p>
        </c:txPr>
        <c:crossAx val="605999674"/>
        <c:crosses val="autoZero"/>
        <c:crossBetween val="between"/>
      </c:valAx>
    </c:plotArea>
    <c:plotVisOnly val="1"/>
    <c:dispBlanksAs val="zero"/>
    <c:showDLblsOverMax val="1"/>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'META 4 A e B'!$B$26</c:f>
              <c:strCache>
                <c:ptCount val="1"/>
                <c:pt idx="0">
                  <c:v>%</c:v>
                </c:pt>
              </c:strCache>
            </c:strRef>
          </c:tx>
          <c:spPr>
            <a:solidFill>
              <a:srgbClr val="4285F4"/>
            </a:solidFill>
            <a:ln cmpd="sng">
              <a:solidFill>
                <a:srgbClr val="000000"/>
              </a:solidFill>
            </a:ln>
          </c:spPr>
          <c:invertIfNegative val="1"/>
          <c:dPt>
            <c:idx val="4"/>
            <c:invertIfNegative val="1"/>
            <c:bubble3D val="0"/>
            <c:spPr>
              <a:solidFill>
                <a:schemeClr val="accent1"/>
              </a:solidFill>
              <a:ln cmpd="sng">
                <a:solidFill>
                  <a:srgbClr val="000000"/>
                </a:solidFill>
              </a:ln>
            </c:spPr>
            <c:extLst>
              <c:ext xmlns:c16="http://schemas.microsoft.com/office/drawing/2014/chart" uri="{C3380CC4-5D6E-409C-BE32-E72D297353CC}">
                <c16:uniqueId val="{00000001-607E-4D56-96A2-F6CD5B2023E4}"/>
              </c:ext>
            </c:extLst>
          </c:dPt>
          <c:dPt>
            <c:idx val="5"/>
            <c:invertIfNegative val="1"/>
            <c:bubble3D val="0"/>
            <c:spPr>
              <a:solidFill>
                <a:schemeClr val="accent3"/>
              </a:solidFill>
              <a:ln cmpd="sng">
                <a:solidFill>
                  <a:srgbClr val="000000"/>
                </a:solidFill>
              </a:ln>
            </c:spPr>
            <c:extLst>
              <c:ext xmlns:c16="http://schemas.microsoft.com/office/drawing/2014/chart" uri="{C3380CC4-5D6E-409C-BE32-E72D297353CC}">
                <c16:uniqueId val="{00000003-607E-4D56-96A2-F6CD5B2023E4}"/>
              </c:ext>
            </c:extLst>
          </c:dPt>
          <c:dPt>
            <c:idx val="6"/>
            <c:invertIfNegative val="1"/>
            <c:bubble3D val="0"/>
            <c:spPr>
              <a:solidFill>
                <a:srgbClr val="ED7D31"/>
              </a:solidFill>
              <a:ln cmpd="sng">
                <a:solidFill>
                  <a:srgbClr val="000000"/>
                </a:solidFill>
              </a:ln>
            </c:spPr>
            <c:extLst>
              <c:ext xmlns:c16="http://schemas.microsoft.com/office/drawing/2014/chart" uri="{C3380CC4-5D6E-409C-BE32-E72D297353CC}">
                <c16:uniqueId val="{00000005-607E-4D56-96A2-F6CD5B2023E4}"/>
              </c:ext>
            </c:extLst>
          </c:dPt>
          <c:dPt>
            <c:idx val="7"/>
            <c:invertIfNegative val="1"/>
            <c:bubble3D val="0"/>
            <c:spPr>
              <a:solidFill>
                <a:srgbClr val="00B050"/>
              </a:solidFill>
              <a:ln cmpd="sng">
                <a:solidFill>
                  <a:srgbClr val="000000"/>
                </a:solidFill>
              </a:ln>
            </c:spPr>
            <c:extLst>
              <c:ext xmlns:c16="http://schemas.microsoft.com/office/drawing/2014/chart" uri="{C3380CC4-5D6E-409C-BE32-E72D297353CC}">
                <c16:uniqueId val="{00000007-607E-4D56-96A2-F6CD5B2023E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0"/>
            <c:dispEq val="0"/>
          </c:trendline>
          <c:cat>
            <c:strRef>
              <c:f>'META 4 A e B'!$A$27:$A$34</c:f>
              <c:strCache>
                <c:ptCount val="8"/>
                <c:pt idx="0">
                  <c:v>2016</c:v>
                </c:pt>
                <c:pt idx="1">
                  <c:v>2017</c:v>
                </c:pt>
                <c:pt idx="2">
                  <c:v>2019</c:v>
                </c:pt>
                <c:pt idx="3">
                  <c:v>2020</c:v>
                </c:pt>
                <c:pt idx="4">
                  <c:v>2021</c:v>
                </c:pt>
                <c:pt idx="5">
                  <c:v>2020 SP</c:v>
                </c:pt>
                <c:pt idx="6">
                  <c:v>2020 Brasil</c:v>
                </c:pt>
                <c:pt idx="7">
                  <c:v>Meta</c:v>
                </c:pt>
              </c:strCache>
            </c:strRef>
          </c:cat>
          <c:val>
            <c:numRef>
              <c:f>'META 4 A e B'!$B$27:$B$34</c:f>
              <c:numCache>
                <c:formatCode>General</c:formatCode>
                <c:ptCount val="8"/>
                <c:pt idx="0">
                  <c:v>84.1</c:v>
                </c:pt>
                <c:pt idx="1">
                  <c:v>84.1</c:v>
                </c:pt>
                <c:pt idx="2">
                  <c:v>86.7</c:v>
                </c:pt>
                <c:pt idx="3">
                  <c:v>89.41</c:v>
                </c:pt>
                <c:pt idx="4">
                  <c:v>89.41</c:v>
                </c:pt>
                <c:pt idx="5">
                  <c:v>90.5</c:v>
                </c:pt>
                <c:pt idx="6">
                  <c:v>93.2</c:v>
                </c:pt>
                <c:pt idx="7">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6-607E-4D56-96A2-F6CD5B2023E4}"/>
            </c:ext>
          </c:extLst>
        </c:ser>
        <c:dLbls>
          <c:showLegendKey val="0"/>
          <c:showVal val="0"/>
          <c:showCatName val="0"/>
          <c:showSerName val="0"/>
          <c:showPercent val="0"/>
          <c:showBubbleSize val="0"/>
        </c:dLbls>
        <c:gapWidth val="150"/>
        <c:axId val="1896896657"/>
        <c:axId val="1844295372"/>
      </c:barChart>
      <c:catAx>
        <c:axId val="1896896657"/>
        <c:scaling>
          <c:orientation val="minMax"/>
        </c:scaling>
        <c:delete val="0"/>
        <c:axPos val="b"/>
        <c:numFmt formatCode="General" sourceLinked="1"/>
        <c:majorTickMark val="none"/>
        <c:minorTickMark val="none"/>
        <c:tickLblPos val="nextTo"/>
        <c:txPr>
          <a:bodyPr/>
          <a:lstStyle/>
          <a:p>
            <a:pPr lvl="0">
              <a:defRPr b="0">
                <a:solidFill>
                  <a:srgbClr val="000000"/>
                </a:solidFill>
                <a:latin typeface="+mn-lt"/>
              </a:defRPr>
            </a:pPr>
            <a:endParaRPr lang="pt-BR"/>
          </a:p>
        </c:txPr>
        <c:crossAx val="1844295372"/>
        <c:crosses val="autoZero"/>
        <c:auto val="1"/>
        <c:lblAlgn val="ctr"/>
        <c:lblOffset val="100"/>
        <c:noMultiLvlLbl val="1"/>
      </c:catAx>
      <c:valAx>
        <c:axId val="1844295372"/>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pt-BR" b="0">
                    <a:solidFill>
                      <a:srgbClr val="000000"/>
                    </a:solidFill>
                    <a:latin typeface="+mn-lt"/>
                  </a:rPr>
                  <a:t>%</a:t>
                </a: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96896657"/>
        <c:crosses val="autoZero"/>
        <c:crossBetween val="between"/>
      </c:valAx>
    </c:plotArea>
    <c:plotVisOnly val="1"/>
    <c:dispBlanksAs val="zero"/>
    <c:showDLblsOverMax val="1"/>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1-11-17T12:30:14.058" idx="2">
    <p:pos x="10" y="10"/>
    <p:text>https://www12.senado.leg.br/noticias/materias/2021/10/29/criacao-do-sistema-nacional-de-educacao-deve-ser-votada-no-dia-11-de-novembro-na-ce</p:text>
    <p:extLst>
      <p:ext uri="{C676402C-5697-4E1C-873F-D02D1690AC5C}">
        <p15:threadingInfo xmlns:p15="http://schemas.microsoft.com/office/powerpoint/2012/main" timeZoneBias="180"/>
      </p:ext>
    </p:extLst>
  </p:cm>
  <p:cm authorId="1" dt="2021-11-17T12:30:25.883" idx="3">
    <p:pos x="146" y="146"/>
    <p:text>https://todospelaeducacao.org.br/noticias/o-que-e-um-sistema-nacional-de-educacao/</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56C50-5945-4F1E-8938-83CFF6F6AAC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2378780-A375-4B71-BE50-5A53C48FD7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6B68C5B-FD32-4461-A76A-2978103BEE34}"/>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5" name="Espaço Reservado para Rodapé 4">
            <a:extLst>
              <a:ext uri="{FF2B5EF4-FFF2-40B4-BE49-F238E27FC236}">
                <a16:creationId xmlns:a16="http://schemas.microsoft.com/office/drawing/2014/main" id="{B7683B35-9145-4847-8ECA-D3E6796F5E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0208E5-7856-44A0-81D7-475B400734E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790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8651F-8A0E-4A17-A234-B1C8C04370F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697A7D0-9A15-4B0F-97B0-9B71C580F6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5892A7-3FE9-479D-997E-8856C9689276}"/>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5" name="Espaço Reservado para Rodapé 4">
            <a:extLst>
              <a:ext uri="{FF2B5EF4-FFF2-40B4-BE49-F238E27FC236}">
                <a16:creationId xmlns:a16="http://schemas.microsoft.com/office/drawing/2014/main" id="{A9F8A6F2-86B7-45F7-9E61-8B20EE8D60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850082-5347-4164-874A-852E56C7818D}"/>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233150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65BE75-A0FE-4924-A702-95243B7BEDF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D257F5D-690F-4D58-BB68-23D28169391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343A3D6-097D-4C07-BF23-00D4902A925F}"/>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5" name="Espaço Reservado para Rodapé 4">
            <a:extLst>
              <a:ext uri="{FF2B5EF4-FFF2-40B4-BE49-F238E27FC236}">
                <a16:creationId xmlns:a16="http://schemas.microsoft.com/office/drawing/2014/main" id="{D6FBFF19-07EF-4031-A1BA-FB89D05A7D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6D3575-830A-40BA-9A66-8EC40A385B6D}"/>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16348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F05E3-12C1-41BF-8173-D7AD957C55E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B3DEA2B-75E2-4E9F-B6EA-59205CBAD7E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93CD757-34B6-40F5-BF6E-FB6F99864D17}"/>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5" name="Espaço Reservado para Rodapé 4">
            <a:extLst>
              <a:ext uri="{FF2B5EF4-FFF2-40B4-BE49-F238E27FC236}">
                <a16:creationId xmlns:a16="http://schemas.microsoft.com/office/drawing/2014/main" id="{D0B27A54-44DA-4F1B-9ECF-D898CAA6602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37E1EA-CAB4-4996-9F32-716B7A933579}"/>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106142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DBDA9-06FF-4535-9937-E85B8791D18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937CF03-8339-43FA-B1A8-C66B92F5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4CD5E4F-965B-42AC-9DD7-2DAEE5744154}"/>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5" name="Espaço Reservado para Rodapé 4">
            <a:extLst>
              <a:ext uri="{FF2B5EF4-FFF2-40B4-BE49-F238E27FC236}">
                <a16:creationId xmlns:a16="http://schemas.microsoft.com/office/drawing/2014/main" id="{C301E55C-DBDD-4E6F-9161-C6C5F36A049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25E1FF6-C904-4321-A846-7D3DA483F765}"/>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374865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E31C9-A8D6-40EA-8CE8-FCF8D50C0B6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130E08-4FC6-4D5D-B929-E5146C3626B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0174353-A341-4D37-BF08-F0013BAAAC4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AAAFC2F-09A2-431C-87F5-C39A19BA418D}"/>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6" name="Espaço Reservado para Rodapé 5">
            <a:extLst>
              <a:ext uri="{FF2B5EF4-FFF2-40B4-BE49-F238E27FC236}">
                <a16:creationId xmlns:a16="http://schemas.microsoft.com/office/drawing/2014/main" id="{AFC53147-690F-4F63-93FA-EBA9BBA354A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D619DE8-6D58-4B6A-9B84-A11CB6D3DFE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412285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BBC69-412C-4EC1-A8F2-B51F8C52A0C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3EEF985-C42A-48F7-BA36-4ACC9303F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4546646-F1FC-4E58-9C65-BA804CEB20C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36792A9-360D-4536-AFFF-42DC52289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3CB1680-91FC-41FF-B556-F12E29DC6D7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A9BDBE8-75AE-41B1-BC08-574DBD7955F8}"/>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8" name="Espaço Reservado para Rodapé 7">
            <a:extLst>
              <a:ext uri="{FF2B5EF4-FFF2-40B4-BE49-F238E27FC236}">
                <a16:creationId xmlns:a16="http://schemas.microsoft.com/office/drawing/2014/main" id="{EC0BB23D-7BB7-429E-AE25-1946AFD4960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C34AC1F-53E9-42B5-9487-60FE86ED4CC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106678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0484D-597C-498B-A530-7F27182151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7FD13B2-FED7-4BE6-8315-AAD67BBBEE2D}"/>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4" name="Espaço Reservado para Rodapé 3">
            <a:extLst>
              <a:ext uri="{FF2B5EF4-FFF2-40B4-BE49-F238E27FC236}">
                <a16:creationId xmlns:a16="http://schemas.microsoft.com/office/drawing/2014/main" id="{1D63E508-D3AE-4599-8CC8-916EF4D876C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09FB446-C97C-4AFC-84E7-94B8C69285F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66805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3815C58-455F-4D0B-AA7F-6BF0908A430C}"/>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3" name="Espaço Reservado para Rodapé 2">
            <a:extLst>
              <a:ext uri="{FF2B5EF4-FFF2-40B4-BE49-F238E27FC236}">
                <a16:creationId xmlns:a16="http://schemas.microsoft.com/office/drawing/2014/main" id="{0B775E2D-3C22-4AA2-B3A6-325749D4207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4BCF879-A90A-4DFC-9492-D7E178B591D7}"/>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365260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D07F0-2591-4EFE-827F-35F7474D7E7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6FB8EBC-37EB-4A25-AF2E-E5B414B7F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BBF6846-FFD7-472E-BAF4-EF284E716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5D1567E-941B-42CF-AF8F-35AB7C3125A4}"/>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6" name="Espaço Reservado para Rodapé 5">
            <a:extLst>
              <a:ext uri="{FF2B5EF4-FFF2-40B4-BE49-F238E27FC236}">
                <a16:creationId xmlns:a16="http://schemas.microsoft.com/office/drawing/2014/main" id="{0248341F-03AC-48C6-A696-E7FA4D4ADD8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BC0F8DC-5552-4857-AB27-DB41FF7F923D}"/>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21798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2698A-4A91-4380-ABAD-C12B911553B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B1A65C0-8FB0-4085-99D3-78FEB0D76F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E2C2BF2-1029-4545-9FF1-A0ABC16CC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BE08F55-8C88-430A-8733-DF219B6FF9C4}"/>
              </a:ext>
            </a:extLst>
          </p:cNvPr>
          <p:cNvSpPr>
            <a:spLocks noGrp="1"/>
          </p:cNvSpPr>
          <p:nvPr>
            <p:ph type="dt" sz="half" idx="10"/>
          </p:nvPr>
        </p:nvSpPr>
        <p:spPr/>
        <p:txBody>
          <a:bodyPr/>
          <a:lstStyle/>
          <a:p>
            <a:fld id="{5510BF93-15D6-4666-B32D-4D049E152AC8}" type="datetimeFigureOut">
              <a:rPr lang="pt-BR" smtClean="0"/>
              <a:t>12/08/2022</a:t>
            </a:fld>
            <a:endParaRPr lang="pt-BR"/>
          </a:p>
        </p:txBody>
      </p:sp>
      <p:sp>
        <p:nvSpPr>
          <p:cNvPr id="6" name="Espaço Reservado para Rodapé 5">
            <a:extLst>
              <a:ext uri="{FF2B5EF4-FFF2-40B4-BE49-F238E27FC236}">
                <a16:creationId xmlns:a16="http://schemas.microsoft.com/office/drawing/2014/main" id="{E35BDAA1-6A1C-4516-8CE5-8CB009D81FD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BE90F9D-F15E-4BE3-A156-15F8F225951A}"/>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99337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8CE5E38-828E-4CCE-A4F8-BF63D5A57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F75B2D7-F194-411F-B16B-2957588B9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9A654D-6214-4CA0-A4D3-EDF60C983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0BF93-15D6-4666-B32D-4D049E152AC8}" type="datetimeFigureOut">
              <a:rPr lang="pt-BR" smtClean="0"/>
              <a:t>12/08/2022</a:t>
            </a:fld>
            <a:endParaRPr lang="pt-BR"/>
          </a:p>
        </p:txBody>
      </p:sp>
      <p:sp>
        <p:nvSpPr>
          <p:cNvPr id="5" name="Espaço Reservado para Rodapé 4">
            <a:extLst>
              <a:ext uri="{FF2B5EF4-FFF2-40B4-BE49-F238E27FC236}">
                <a16:creationId xmlns:a16="http://schemas.microsoft.com/office/drawing/2014/main" id="{6C461F0A-F790-4B97-9ACD-97F9CB69B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99BCAB7-57CD-4E78-8916-AB74DD3D5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B8776-E675-4984-B400-54E10A079A00}" type="slidenum">
              <a:rPr lang="pt-BR" smtClean="0"/>
              <a:t>‹nº›</a:t>
            </a:fld>
            <a:endParaRPr lang="pt-BR"/>
          </a:p>
        </p:txBody>
      </p:sp>
    </p:spTree>
    <p:extLst>
      <p:ext uri="{BB962C8B-B14F-4D97-AF65-F5344CB8AC3E}">
        <p14:creationId xmlns:p14="http://schemas.microsoft.com/office/powerpoint/2010/main" val="333840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2" name="Título 1">
            <a:extLst>
              <a:ext uri="{FF2B5EF4-FFF2-40B4-BE49-F238E27FC236}">
                <a16:creationId xmlns:a16="http://schemas.microsoft.com/office/drawing/2014/main" id="{00E689F7-9A08-49C9-B5D7-09A57ABC5E1C}"/>
              </a:ext>
            </a:extLst>
          </p:cNvPr>
          <p:cNvSpPr>
            <a:spLocks noGrp="1"/>
          </p:cNvSpPr>
          <p:nvPr>
            <p:ph type="ctrTitle"/>
          </p:nvPr>
        </p:nvSpPr>
        <p:spPr>
          <a:xfrm>
            <a:off x="1066799" y="3416989"/>
            <a:ext cx="10052649" cy="2387600"/>
          </a:xfrm>
        </p:spPr>
        <p:txBody>
          <a:bodyPr>
            <a:normAutofit fontScale="90000"/>
          </a:bodyPr>
          <a:lstStyle/>
          <a:p>
            <a:pPr algn="ctr"/>
            <a:r>
              <a:rPr lang="pt-BR" sz="4000" dirty="0" smtClean="0">
                <a:solidFill>
                  <a:srgbClr val="0088CB"/>
                </a:solidFill>
                <a:latin typeface="Arial Black" panose="020B0A04020102020204" pitchFamily="34" charset="0"/>
              </a:rPr>
              <a:t>MONITORAMENTO </a:t>
            </a:r>
            <a:r>
              <a:rPr lang="pt-BR" sz="4000" dirty="0">
                <a:solidFill>
                  <a:srgbClr val="0088CB"/>
                </a:solidFill>
                <a:latin typeface="Arial Black" panose="020B0A04020102020204" pitchFamily="34" charset="0"/>
              </a:rPr>
              <a:t>DO</a:t>
            </a:r>
            <a:br>
              <a:rPr lang="pt-BR" sz="4000" dirty="0">
                <a:solidFill>
                  <a:srgbClr val="0088CB"/>
                </a:solidFill>
                <a:latin typeface="Arial Black" panose="020B0A04020102020204" pitchFamily="34" charset="0"/>
              </a:rPr>
            </a:br>
            <a:r>
              <a:rPr lang="pt-BR" sz="4000" dirty="0">
                <a:solidFill>
                  <a:srgbClr val="0088CB"/>
                </a:solidFill>
                <a:latin typeface="Arial Black" panose="020B0A04020102020204" pitchFamily="34" charset="0"/>
              </a:rPr>
              <a:t>PLANO MUNICIPAL DE EDUCAÇÃO </a:t>
            </a:r>
            <a:br>
              <a:rPr lang="pt-BR" sz="4000" dirty="0">
                <a:solidFill>
                  <a:srgbClr val="0088CB"/>
                </a:solidFill>
                <a:latin typeface="Arial Black" panose="020B0A04020102020204" pitchFamily="34" charset="0"/>
              </a:rPr>
            </a:br>
            <a:r>
              <a:rPr lang="pt-BR" sz="4000" b="1" i="1" dirty="0">
                <a:solidFill>
                  <a:srgbClr val="0088CB"/>
                </a:solidFill>
                <a:latin typeface="Arial" panose="020B0604020202020204" pitchFamily="34" charset="0"/>
                <a:cs typeface="Arial" panose="020B0604020202020204" pitchFamily="34" charset="0"/>
              </a:rPr>
              <a:t>LEI MUNICIPAL Nº 6447/2015</a:t>
            </a:r>
            <a:br>
              <a:rPr lang="pt-BR" sz="4000" b="1" i="1" dirty="0">
                <a:solidFill>
                  <a:srgbClr val="0088CB"/>
                </a:solidFill>
                <a:latin typeface="Arial" panose="020B0604020202020204" pitchFamily="34" charset="0"/>
                <a:cs typeface="Arial" panose="020B0604020202020204" pitchFamily="34" charset="0"/>
              </a:rPr>
            </a:br>
            <a:r>
              <a:rPr lang="pt-BR" sz="4000" b="1" i="1" dirty="0">
                <a:solidFill>
                  <a:srgbClr val="0088CB"/>
                </a:solidFill>
                <a:latin typeface="Arial" panose="020B0604020202020204" pitchFamily="34" charset="0"/>
                <a:cs typeface="Arial" panose="020B0604020202020204" pitchFamily="34" charset="0"/>
              </a:rPr>
              <a:t/>
            </a:r>
            <a:br>
              <a:rPr lang="pt-BR" sz="4000" b="1" i="1" dirty="0">
                <a:solidFill>
                  <a:srgbClr val="0088CB"/>
                </a:solidFill>
                <a:latin typeface="Arial" panose="020B0604020202020204" pitchFamily="34" charset="0"/>
                <a:cs typeface="Arial" panose="020B0604020202020204" pitchFamily="34" charset="0"/>
              </a:rPr>
            </a:b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endParaRPr lang="pt-BR" sz="4000" b="1" i="1" dirty="0">
              <a:solidFill>
                <a:srgbClr val="0088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77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9" name="CaixaDeTexto 8">
            <a:extLst>
              <a:ext uri="{FF2B5EF4-FFF2-40B4-BE49-F238E27FC236}">
                <a16:creationId xmlns:a16="http://schemas.microsoft.com/office/drawing/2014/main" id="{27875DBE-CA81-4F3C-AE82-B3523E6980D6}"/>
              </a:ext>
            </a:extLst>
          </p:cNvPr>
          <p:cNvSpPr txBox="1"/>
          <p:nvPr/>
        </p:nvSpPr>
        <p:spPr>
          <a:xfrm>
            <a:off x="4715955" y="5490890"/>
            <a:ext cx="5304346" cy="1169551"/>
          </a:xfrm>
          <a:prstGeom prst="rect">
            <a:avLst/>
          </a:prstGeom>
          <a:noFill/>
        </p:spPr>
        <p:txBody>
          <a:bodyPr wrap="square" rtlCol="0">
            <a:spAutoFit/>
          </a:bodyPr>
          <a:lstStyle/>
          <a:p>
            <a:pPr algn="just"/>
            <a:r>
              <a:rPr lang="pt-BR" sz="1400" b="1" dirty="0">
                <a:solidFill>
                  <a:schemeClr val="bg1"/>
                </a:solidFill>
              </a:rPr>
              <a:t>ODS 4 – META 4.2: </a:t>
            </a:r>
            <a:r>
              <a:rPr lang="pt-BR" sz="1400" dirty="0">
                <a:solidFill>
                  <a:schemeClr val="bg1"/>
                </a:solidFill>
              </a:rPr>
              <a:t>Até 2030, assegurar a todas as meninas e meninos o desenvolvimento integral na primeira infância, acesso a cuidados e à educação infantil de qualidade, de modo que estejam preparados para o ensino fundamental.</a:t>
            </a:r>
          </a:p>
          <a:p>
            <a:endParaRPr lang="pt-BR" sz="1400" dirty="0"/>
          </a:p>
        </p:txBody>
      </p:sp>
      <p:pic>
        <p:nvPicPr>
          <p:cNvPr id="7" name="Imagem 6">
            <a:extLst>
              <a:ext uri="{FF2B5EF4-FFF2-40B4-BE49-F238E27FC236}">
                <a16:creationId xmlns:a16="http://schemas.microsoft.com/office/drawing/2014/main" id="{91205746-952B-44F5-A3DE-C94B75BC3ABE}"/>
              </a:ext>
            </a:extLst>
          </p:cNvPr>
          <p:cNvPicPr>
            <a:picLocks noChangeAspect="1"/>
          </p:cNvPicPr>
          <p:nvPr/>
        </p:nvPicPr>
        <p:blipFill>
          <a:blip r:embed="rId3"/>
          <a:stretch>
            <a:fillRect/>
          </a:stretch>
        </p:blipFill>
        <p:spPr>
          <a:xfrm>
            <a:off x="4277703" y="2816571"/>
            <a:ext cx="3636594" cy="3752751"/>
          </a:xfrm>
          <a:prstGeom prst="rect">
            <a:avLst/>
          </a:prstGeom>
        </p:spPr>
      </p:pic>
      <p:sp>
        <p:nvSpPr>
          <p:cNvPr id="8" name="Título 1">
            <a:extLst>
              <a:ext uri="{FF2B5EF4-FFF2-40B4-BE49-F238E27FC236}">
                <a16:creationId xmlns:a16="http://schemas.microsoft.com/office/drawing/2014/main" id="{00E689F7-9A08-49C9-B5D7-09A57ABC5E1C}"/>
              </a:ext>
            </a:extLst>
          </p:cNvPr>
          <p:cNvSpPr>
            <a:spLocks noGrp="1"/>
          </p:cNvSpPr>
          <p:nvPr>
            <p:ph type="ctrTitle"/>
          </p:nvPr>
        </p:nvSpPr>
        <p:spPr>
          <a:xfrm>
            <a:off x="319177" y="1449238"/>
            <a:ext cx="10808898" cy="1144027"/>
          </a:xfrm>
        </p:spPr>
        <p:txBody>
          <a:bodyPr anchor="t">
            <a:noAutofit/>
          </a:bodyPr>
          <a:lstStyle/>
          <a:p>
            <a:pPr algn="ctr">
              <a:lnSpc>
                <a:spcPct val="150000"/>
              </a:lnSpc>
            </a:pPr>
            <a:r>
              <a:rPr lang="pt-BR" sz="2400" dirty="0">
                <a:solidFill>
                  <a:srgbClr val="0088CB"/>
                </a:solidFill>
                <a:latin typeface="Arial Black" panose="020B0A04020102020204" pitchFamily="34" charset="0"/>
              </a:rPr>
              <a:t>RESULTADOS </a:t>
            </a:r>
            <a:r>
              <a:rPr lang="pt-BR" sz="2400" dirty="0" smtClean="0">
                <a:solidFill>
                  <a:srgbClr val="0088CB"/>
                </a:solidFill>
                <a:latin typeface="Arial Black" panose="020B0A04020102020204" pitchFamily="34" charset="0"/>
              </a:rPr>
              <a:t>PARCIAIS DO </a:t>
            </a:r>
            <a:r>
              <a:rPr lang="pt-BR" sz="2400" dirty="0">
                <a:solidFill>
                  <a:srgbClr val="0088CB"/>
                </a:solidFill>
                <a:latin typeface="Arial Black" panose="020B0A04020102020204" pitchFamily="34" charset="0"/>
              </a:rPr>
              <a:t>MONITORAMENTO DO</a:t>
            </a:r>
            <a:br>
              <a:rPr lang="pt-BR" sz="2400" dirty="0">
                <a:solidFill>
                  <a:srgbClr val="0088CB"/>
                </a:solidFill>
                <a:latin typeface="Arial Black" panose="020B0A04020102020204" pitchFamily="34" charset="0"/>
              </a:rPr>
            </a:br>
            <a:r>
              <a:rPr lang="pt-BR" sz="2400" dirty="0">
                <a:solidFill>
                  <a:srgbClr val="0088CB"/>
                </a:solidFill>
                <a:latin typeface="Arial Black" panose="020B0A04020102020204" pitchFamily="34" charset="0"/>
              </a:rPr>
              <a:t>PLANO MUNICIPAL DE EDUCAÇÃO </a:t>
            </a:r>
            <a:r>
              <a:rPr lang="pt-BR" sz="2400" dirty="0" smtClean="0">
                <a:solidFill>
                  <a:srgbClr val="0088CB"/>
                </a:solidFill>
                <a:latin typeface="Arial Black" panose="020B0A04020102020204" pitchFamily="34" charset="0"/>
              </a:rPr>
              <a:t>2021 </a:t>
            </a:r>
            <a:endParaRPr lang="pt-BR" sz="2400" b="1" i="1" dirty="0">
              <a:solidFill>
                <a:srgbClr val="0088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16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838325" y="1781175"/>
            <a:ext cx="8343900" cy="328648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136834" y="199935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Infantil </a:t>
            </a:r>
          </a:p>
          <a:p>
            <a:pPr algn="ctr"/>
            <a:r>
              <a:rPr lang="pt-BR" sz="2500" b="1" dirty="0">
                <a:solidFill>
                  <a:srgbClr val="0088CB"/>
                </a:solidFill>
                <a:latin typeface="Arial Black" panose="020B0A04020102020204" pitchFamily="34" charset="0"/>
              </a:rPr>
              <a:t>META 1</a:t>
            </a:r>
          </a:p>
          <a:p>
            <a:pPr algn="ctr"/>
            <a:r>
              <a:rPr lang="pt-BR" sz="2500" b="1" dirty="0">
                <a:latin typeface="Arial Black" panose="020B0A04020102020204" pitchFamily="34" charset="0"/>
              </a:rPr>
              <a:t> </a:t>
            </a:r>
            <a:r>
              <a:rPr lang="pt-BR" sz="2500" dirty="0">
                <a:latin typeface="Arial Black" panose="020B0A04020102020204" pitchFamily="34" charset="0"/>
              </a:rPr>
              <a:t> </a:t>
            </a:r>
          </a:p>
          <a:p>
            <a:pPr algn="just"/>
            <a:r>
              <a:rPr lang="pt-BR" sz="2200" dirty="0">
                <a:solidFill>
                  <a:schemeClr val="tx1"/>
                </a:solidFill>
              </a:rPr>
              <a:t>Universalizar, até 2016, a Educação Infantil na pré-escola para as crianças de 4 (quatro) a 5 (cinco) anos de idade e ampliar a oferta de Educação Infantil em creches, de forma a atender, no mínimo, 60% (sessenta por cento) das crianças de até 3 (três) anos até o final da vigência deste PME.</a:t>
            </a:r>
          </a:p>
        </p:txBody>
      </p:sp>
      <p:sp>
        <p:nvSpPr>
          <p:cNvPr id="10" name="Retângulo: Cantos Arredondados 9">
            <a:extLst>
              <a:ext uri="{FF2B5EF4-FFF2-40B4-BE49-F238E27FC236}">
                <a16:creationId xmlns:a16="http://schemas.microsoft.com/office/drawing/2014/main" id="{9A556B0E-CAC9-4A51-BE20-938E67F3FC62}"/>
              </a:ext>
            </a:extLst>
          </p:cNvPr>
          <p:cNvSpPr/>
          <p:nvPr/>
        </p:nvSpPr>
        <p:spPr>
          <a:xfrm>
            <a:off x="3409051" y="5324475"/>
            <a:ext cx="6725549"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1" name="Imagem 10">
            <a:extLst>
              <a:ext uri="{FF2B5EF4-FFF2-40B4-BE49-F238E27FC236}">
                <a16:creationId xmlns:a16="http://schemas.microsoft.com/office/drawing/2014/main" id="{77B2083A-6FC5-41C3-8DCA-702D2284C079}"/>
              </a:ext>
            </a:extLst>
          </p:cNvPr>
          <p:cNvPicPr>
            <a:picLocks noChangeAspect="1"/>
          </p:cNvPicPr>
          <p:nvPr/>
        </p:nvPicPr>
        <p:blipFill>
          <a:blip r:embed="rId3"/>
          <a:stretch>
            <a:fillRect/>
          </a:stretch>
        </p:blipFill>
        <p:spPr>
          <a:xfrm>
            <a:off x="3524250" y="5419725"/>
            <a:ext cx="1089623" cy="988509"/>
          </a:xfrm>
          <a:prstGeom prst="roundRect">
            <a:avLst/>
          </a:prstGeom>
        </p:spPr>
      </p:pic>
      <p:sp>
        <p:nvSpPr>
          <p:cNvPr id="9" name="CaixaDeTexto 8">
            <a:extLst>
              <a:ext uri="{FF2B5EF4-FFF2-40B4-BE49-F238E27FC236}">
                <a16:creationId xmlns:a16="http://schemas.microsoft.com/office/drawing/2014/main" id="{27875DBE-CA81-4F3C-AE82-B3523E6980D6}"/>
              </a:ext>
            </a:extLst>
          </p:cNvPr>
          <p:cNvSpPr txBox="1"/>
          <p:nvPr/>
        </p:nvSpPr>
        <p:spPr>
          <a:xfrm>
            <a:off x="4715955" y="5490890"/>
            <a:ext cx="5304346" cy="1169551"/>
          </a:xfrm>
          <a:prstGeom prst="rect">
            <a:avLst/>
          </a:prstGeom>
          <a:noFill/>
        </p:spPr>
        <p:txBody>
          <a:bodyPr wrap="square" rtlCol="0">
            <a:spAutoFit/>
          </a:bodyPr>
          <a:lstStyle/>
          <a:p>
            <a:pPr algn="just"/>
            <a:r>
              <a:rPr lang="pt-BR" sz="1400" b="1" dirty="0">
                <a:solidFill>
                  <a:schemeClr val="bg1"/>
                </a:solidFill>
              </a:rPr>
              <a:t>ODS 4 – META 4.2: </a:t>
            </a:r>
            <a:r>
              <a:rPr lang="pt-BR" sz="1400" dirty="0">
                <a:solidFill>
                  <a:schemeClr val="bg1"/>
                </a:solidFill>
              </a:rPr>
              <a:t>Até 2030, assegurar a todas as meninas e meninos o desenvolvimento integral na primeira infância, acesso a cuidados e à educação infantil de qualidade, de modo que estejam preparados para o ensino fundamental.</a:t>
            </a:r>
          </a:p>
          <a:p>
            <a:endParaRPr lang="pt-BR" sz="1400" dirty="0"/>
          </a:p>
        </p:txBody>
      </p:sp>
    </p:spTree>
    <p:extLst>
      <p:ext uri="{BB962C8B-B14F-4D97-AF65-F5344CB8AC3E}">
        <p14:creationId xmlns:p14="http://schemas.microsoft.com/office/powerpoint/2010/main" val="134333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88521"/>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400" b="1" dirty="0">
                <a:latin typeface="Arial Black" panose="020B0A04020102020204" pitchFamily="34" charset="0"/>
              </a:rPr>
              <a:t>META 1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76715"/>
            <a:ext cx="11533517" cy="5314585"/>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5" name="Tabela 14">
            <a:extLst>
              <a:ext uri="{FF2B5EF4-FFF2-40B4-BE49-F238E27FC236}">
                <a16:creationId xmlns:a16="http://schemas.microsoft.com/office/drawing/2014/main" id="{38C8C69D-2420-4688-9DB3-BC16250C2E20}"/>
              </a:ext>
            </a:extLst>
          </p:cNvPr>
          <p:cNvGraphicFramePr>
            <a:graphicFrameLocks noGrp="1"/>
          </p:cNvGraphicFramePr>
          <p:nvPr>
            <p:extLst>
              <p:ext uri="{D42A27DB-BD31-4B8C-83A1-F6EECF244321}">
                <p14:modId xmlns:p14="http://schemas.microsoft.com/office/powerpoint/2010/main" val="2956827875"/>
              </p:ext>
            </p:extLst>
          </p:nvPr>
        </p:nvGraphicFramePr>
        <p:xfrm>
          <a:off x="1038225" y="1717096"/>
          <a:ext cx="10086975" cy="1723591"/>
        </p:xfrm>
        <a:graphic>
          <a:graphicData uri="http://schemas.openxmlformats.org/drawingml/2006/table">
            <a:tbl>
              <a:tblPr firstRow="1" firstCol="1" bandRow="1"/>
              <a:tblGrid>
                <a:gridCol w="2461831">
                  <a:extLst>
                    <a:ext uri="{9D8B030D-6E8A-4147-A177-3AD203B41FA5}">
                      <a16:colId xmlns:a16="http://schemas.microsoft.com/office/drawing/2014/main" val="1318239265"/>
                    </a:ext>
                  </a:extLst>
                </a:gridCol>
                <a:gridCol w="2581656">
                  <a:extLst>
                    <a:ext uri="{9D8B030D-6E8A-4147-A177-3AD203B41FA5}">
                      <a16:colId xmlns:a16="http://schemas.microsoft.com/office/drawing/2014/main" val="3954110680"/>
                    </a:ext>
                  </a:extLst>
                </a:gridCol>
                <a:gridCol w="2521744">
                  <a:extLst>
                    <a:ext uri="{9D8B030D-6E8A-4147-A177-3AD203B41FA5}">
                      <a16:colId xmlns:a16="http://schemas.microsoft.com/office/drawing/2014/main" val="3298092116"/>
                    </a:ext>
                  </a:extLst>
                </a:gridCol>
                <a:gridCol w="2521744">
                  <a:extLst>
                    <a:ext uri="{9D8B030D-6E8A-4147-A177-3AD203B41FA5}">
                      <a16:colId xmlns:a16="http://schemas.microsoft.com/office/drawing/2014/main" val="1753762477"/>
                    </a:ext>
                  </a:extLst>
                </a:gridCol>
              </a:tblGrid>
              <a:tr h="26161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0 A 3 ANOS RESIDENTE NO MUNICÍPIO, MATRICULADA EM CRECHE</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59605658"/>
                  </a:ext>
                </a:extLst>
              </a:tr>
              <a:tr h="529828">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8915251"/>
                  </a:ext>
                </a:extLst>
              </a:tr>
              <a:tr h="261615">
                <a:tc rowSpan="3">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MUNICIPAL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43,23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Censo Escolar da Educação Básica INEP / Sistema Seade de Projeções 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4426712"/>
                  </a:ext>
                </a:extLst>
              </a:tr>
              <a:tr h="261615">
                <a:tc vMerge="1">
                  <a:txBody>
                    <a:bodyPr/>
                    <a:lstStyle/>
                    <a:p>
                      <a:endParaRPr lang="pt-BR"/>
                    </a:p>
                  </a:txBody>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PRIVADA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5,21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1923210640"/>
                  </a:ext>
                </a:extLst>
              </a:tr>
              <a:tr h="408918">
                <a:tc vMerge="1">
                  <a:txBody>
                    <a:bodyPr/>
                    <a:lstStyle/>
                    <a:p>
                      <a:endParaRPr lang="pt-BR"/>
                    </a:p>
                  </a:txBody>
                  <a:tcPr/>
                </a:tc>
                <a:tc>
                  <a:txBody>
                    <a:bodyPr/>
                    <a:lstStyle/>
                    <a:p>
                      <a:pP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48,44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4161369214"/>
                  </a:ext>
                </a:extLst>
              </a:tr>
            </a:tbl>
          </a:graphicData>
        </a:graphic>
      </p:graphicFrame>
      <p:graphicFrame>
        <p:nvGraphicFramePr>
          <p:cNvPr id="6" name="Chart 1" title="Gráfico"/>
          <p:cNvGraphicFramePr>
            <a:graphicFrameLocks/>
          </p:cNvGraphicFramePr>
          <p:nvPr>
            <p:extLst>
              <p:ext uri="{D42A27DB-BD31-4B8C-83A1-F6EECF244321}">
                <p14:modId xmlns:p14="http://schemas.microsoft.com/office/powerpoint/2010/main" val="118433939"/>
              </p:ext>
            </p:extLst>
          </p:nvPr>
        </p:nvGraphicFramePr>
        <p:xfrm>
          <a:off x="3374966" y="3554756"/>
          <a:ext cx="5470454" cy="3119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26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9">
            <a:extLst>
              <a:ext uri="{FF2B5EF4-FFF2-40B4-BE49-F238E27FC236}">
                <a16:creationId xmlns:a16="http://schemas.microsoft.com/office/drawing/2014/main" id="{80B7441F-F74F-4A48-8F77-F676F3E18493}"/>
              </a:ext>
            </a:extLst>
          </p:cNvPr>
          <p:cNvSpPr/>
          <p:nvPr/>
        </p:nvSpPr>
        <p:spPr>
          <a:xfrm>
            <a:off x="327804" y="1276715"/>
            <a:ext cx="11533517" cy="5314585"/>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B72B2E7F-89D1-4BC0-9739-95AE7C0462DB}"/>
              </a:ext>
            </a:extLst>
          </p:cNvPr>
          <p:cNvSpPr/>
          <p:nvPr/>
        </p:nvSpPr>
        <p:spPr>
          <a:xfrm>
            <a:off x="0" y="0"/>
            <a:ext cx="12192000" cy="888521"/>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400" b="1" dirty="0">
                <a:latin typeface="Arial Black" panose="020B0A04020102020204" pitchFamily="34" charset="0"/>
              </a:rPr>
              <a:t>META 1 </a:t>
            </a:r>
          </a:p>
          <a:p>
            <a:pPr algn="ctr"/>
            <a:r>
              <a:rPr lang="pt-BR" sz="2400" b="1" dirty="0">
                <a:latin typeface="Arial Black" panose="020B0A04020102020204" pitchFamily="34" charset="0"/>
              </a:rPr>
              <a:t>INDICADORES</a:t>
            </a:r>
          </a:p>
        </p:txBody>
      </p:sp>
      <p:graphicFrame>
        <p:nvGraphicFramePr>
          <p:cNvPr id="18" name="Tabela 17">
            <a:extLst>
              <a:ext uri="{FF2B5EF4-FFF2-40B4-BE49-F238E27FC236}">
                <a16:creationId xmlns:a16="http://schemas.microsoft.com/office/drawing/2014/main" id="{D989B587-AE8C-4A23-90D1-5F7B71CA25F7}"/>
              </a:ext>
            </a:extLst>
          </p:cNvPr>
          <p:cNvGraphicFramePr>
            <a:graphicFrameLocks noGrp="1"/>
          </p:cNvGraphicFramePr>
          <p:nvPr>
            <p:extLst>
              <p:ext uri="{D42A27DB-BD31-4B8C-83A1-F6EECF244321}">
                <p14:modId xmlns:p14="http://schemas.microsoft.com/office/powerpoint/2010/main" val="3135992258"/>
              </p:ext>
            </p:extLst>
          </p:nvPr>
        </p:nvGraphicFramePr>
        <p:xfrm>
          <a:off x="1047750" y="1632273"/>
          <a:ext cx="10125075" cy="1653850"/>
        </p:xfrm>
        <a:graphic>
          <a:graphicData uri="http://schemas.openxmlformats.org/drawingml/2006/table">
            <a:tbl>
              <a:tblPr firstRow="1" firstCol="1" bandRow="1"/>
              <a:tblGrid>
                <a:gridCol w="2468192">
                  <a:extLst>
                    <a:ext uri="{9D8B030D-6E8A-4147-A177-3AD203B41FA5}">
                      <a16:colId xmlns:a16="http://schemas.microsoft.com/office/drawing/2014/main" val="1279726229"/>
                    </a:ext>
                  </a:extLst>
                </a:gridCol>
                <a:gridCol w="2594345">
                  <a:extLst>
                    <a:ext uri="{9D8B030D-6E8A-4147-A177-3AD203B41FA5}">
                      <a16:colId xmlns:a16="http://schemas.microsoft.com/office/drawing/2014/main" val="12956180"/>
                    </a:ext>
                  </a:extLst>
                </a:gridCol>
                <a:gridCol w="2531269">
                  <a:extLst>
                    <a:ext uri="{9D8B030D-6E8A-4147-A177-3AD203B41FA5}">
                      <a16:colId xmlns:a16="http://schemas.microsoft.com/office/drawing/2014/main" val="2174559419"/>
                    </a:ext>
                  </a:extLst>
                </a:gridCol>
                <a:gridCol w="2531269">
                  <a:extLst>
                    <a:ext uri="{9D8B030D-6E8A-4147-A177-3AD203B41FA5}">
                      <a16:colId xmlns:a16="http://schemas.microsoft.com/office/drawing/2014/main" val="2700017333"/>
                    </a:ext>
                  </a:extLst>
                </a:gridCol>
              </a:tblGrid>
              <a:tr h="26989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4 A 5 ANOS RESIDENTE NO MUNICÍPIO, MATRICULADA EM PRÉ-ESCOLA.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49565842"/>
                  </a:ext>
                </a:extLst>
              </a:tr>
              <a:tr h="501554">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extLst>
                  <a:ext uri="{0D108BD9-81ED-4DB2-BD59-A6C34878D82A}">
                    <a16:rowId xmlns:a16="http://schemas.microsoft.com/office/drawing/2014/main" val="1243009573"/>
                  </a:ext>
                </a:extLst>
              </a:tr>
              <a:tr h="247654">
                <a:tc rowSpan="3">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MUNICIPAL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82,56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Censo Escolar da Educação Básica INEP / Sistema Seade de Projeções 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461544"/>
                  </a:ext>
                </a:extLst>
              </a:tr>
              <a:tr h="247654">
                <a:tc vMerge="1">
                  <a:txBody>
                    <a:bodyPr/>
                    <a:lstStyle/>
                    <a:p>
                      <a:endParaRPr lang="pt-BR"/>
                    </a:p>
                  </a:txBody>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PRIVADA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13,17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186704148"/>
                  </a:ext>
                </a:extLst>
              </a:tr>
              <a:tr h="387096">
                <a:tc vMerge="1">
                  <a:txBody>
                    <a:bodyPr/>
                    <a:lstStyle/>
                    <a:p>
                      <a:endParaRPr lang="pt-BR"/>
                    </a:p>
                  </a:txBody>
                  <a:tcPr/>
                </a:tc>
                <a:tc>
                  <a:txBody>
                    <a:bodyPr/>
                    <a:lstStyle/>
                    <a:p>
                      <a:pP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95,73 %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1082533699"/>
                  </a:ext>
                </a:extLst>
              </a:tr>
            </a:tbl>
          </a:graphicData>
        </a:graphic>
      </p:graphicFrame>
      <p:graphicFrame>
        <p:nvGraphicFramePr>
          <p:cNvPr id="8" name="Chart 3" title="Gráfico"/>
          <p:cNvGraphicFramePr>
            <a:graphicFrameLocks/>
          </p:cNvGraphicFramePr>
          <p:nvPr>
            <p:extLst>
              <p:ext uri="{D42A27DB-BD31-4B8C-83A1-F6EECF244321}">
                <p14:modId xmlns:p14="http://schemas.microsoft.com/office/powerpoint/2010/main" val="2093627223"/>
              </p:ext>
            </p:extLst>
          </p:nvPr>
        </p:nvGraphicFramePr>
        <p:xfrm>
          <a:off x="3340358" y="3345515"/>
          <a:ext cx="5249248" cy="3245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62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20884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Ensino Fundamental </a:t>
            </a:r>
          </a:p>
          <a:p>
            <a:pPr algn="ctr"/>
            <a:r>
              <a:rPr lang="pt-BR" sz="2500" b="1" dirty="0">
                <a:solidFill>
                  <a:srgbClr val="0088CB"/>
                </a:solidFill>
                <a:latin typeface="Arial Black" panose="020B0A04020102020204" pitchFamily="34" charset="0"/>
              </a:rPr>
              <a:t>META 2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Universalizar o Ensino Fundamental de 9 (nove) anos para toda a população de 6 (seis) a 14 (quatorze) anos, e garantir que pelo menos 95% (noventa e cinco por cento) dos alunos concluam essa etapa na idade recomendada, até o último ano de vigência deste PME.</a:t>
            </a:r>
          </a:p>
        </p:txBody>
      </p:sp>
      <p:sp>
        <p:nvSpPr>
          <p:cNvPr id="7" name="Retângulo: Cantos Arredondados 6">
            <a:extLst>
              <a:ext uri="{FF2B5EF4-FFF2-40B4-BE49-F238E27FC236}">
                <a16:creationId xmlns:a16="http://schemas.microsoft.com/office/drawing/2014/main" id="{E8EBC301-9765-4275-A4C9-7DCC3FC632B6}"/>
              </a:ext>
            </a:extLst>
          </p:cNvPr>
          <p:cNvSpPr/>
          <p:nvPr/>
        </p:nvSpPr>
        <p:spPr>
          <a:xfrm>
            <a:off x="3418576" y="5438775"/>
            <a:ext cx="6725549"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73C38469-ED67-421B-9B5E-A8F55EAE3948}"/>
              </a:ext>
            </a:extLst>
          </p:cNvPr>
          <p:cNvPicPr>
            <a:picLocks noChangeAspect="1"/>
          </p:cNvPicPr>
          <p:nvPr/>
        </p:nvPicPr>
        <p:blipFill>
          <a:blip r:embed="rId3"/>
          <a:stretch>
            <a:fillRect/>
          </a:stretch>
        </p:blipFill>
        <p:spPr>
          <a:xfrm>
            <a:off x="3533775" y="5534025"/>
            <a:ext cx="1089623" cy="988509"/>
          </a:xfrm>
          <a:prstGeom prst="roundRect">
            <a:avLst/>
          </a:prstGeom>
        </p:spPr>
      </p:pic>
      <p:sp>
        <p:nvSpPr>
          <p:cNvPr id="9" name="CaixaDeTexto 8">
            <a:extLst>
              <a:ext uri="{FF2B5EF4-FFF2-40B4-BE49-F238E27FC236}">
                <a16:creationId xmlns:a16="http://schemas.microsoft.com/office/drawing/2014/main" id="{9EEE690B-1A70-4167-8EF5-06C612529309}"/>
              </a:ext>
            </a:extLst>
          </p:cNvPr>
          <p:cNvSpPr txBox="1"/>
          <p:nvPr/>
        </p:nvSpPr>
        <p:spPr>
          <a:xfrm>
            <a:off x="4612976" y="5514432"/>
            <a:ext cx="5435900" cy="954107"/>
          </a:xfrm>
          <a:prstGeom prst="rect">
            <a:avLst/>
          </a:prstGeom>
          <a:noFill/>
        </p:spPr>
        <p:txBody>
          <a:bodyPr wrap="square" rtlCol="0">
            <a:spAutoFit/>
          </a:bodyPr>
          <a:lstStyle/>
          <a:p>
            <a:r>
              <a:rPr lang="pt-BR" sz="1400" b="1" dirty="0">
                <a:solidFill>
                  <a:schemeClr val="bg1"/>
                </a:solidFill>
              </a:rPr>
              <a:t>ODS 4 – META 4.1: </a:t>
            </a:r>
            <a:r>
              <a:rPr lang="pt-BR" sz="1400" dirty="0">
                <a:solidFill>
                  <a:schemeClr val="bg1"/>
                </a:solidFill>
              </a:rPr>
              <a:t>Até 2030, garantir que todas as meninas e meninos completem o ensino fundamental e médio, equitativo e de qualidade, na idade adequada, assegurando a oferta gratuita na rede pública e que conduza a resultados de aprendizagem satisfatórios e relevantes.</a:t>
            </a:r>
            <a:endParaRPr lang="pt-BR" sz="1400" dirty="0"/>
          </a:p>
        </p:txBody>
      </p:sp>
    </p:spTree>
    <p:extLst>
      <p:ext uri="{BB962C8B-B14F-4D97-AF65-F5344CB8AC3E}">
        <p14:creationId xmlns:p14="http://schemas.microsoft.com/office/powerpoint/2010/main" val="381429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4" name="Tabela 13">
            <a:extLst>
              <a:ext uri="{FF2B5EF4-FFF2-40B4-BE49-F238E27FC236}">
                <a16:creationId xmlns:a16="http://schemas.microsoft.com/office/drawing/2014/main" id="{BF09794E-BEC0-4C92-A378-3D1A3AB6D7D3}"/>
              </a:ext>
            </a:extLst>
          </p:cNvPr>
          <p:cNvGraphicFramePr>
            <a:graphicFrameLocks noGrp="1"/>
          </p:cNvGraphicFramePr>
          <p:nvPr>
            <p:extLst>
              <p:ext uri="{D42A27DB-BD31-4B8C-83A1-F6EECF244321}">
                <p14:modId xmlns:p14="http://schemas.microsoft.com/office/powerpoint/2010/main" val="3339539978"/>
              </p:ext>
            </p:extLst>
          </p:nvPr>
        </p:nvGraphicFramePr>
        <p:xfrm>
          <a:off x="1047750" y="1704976"/>
          <a:ext cx="10077450" cy="1613135"/>
        </p:xfrm>
        <a:graphic>
          <a:graphicData uri="http://schemas.openxmlformats.org/drawingml/2006/table">
            <a:tbl>
              <a:tblPr firstRow="1" firstCol="1" bandRow="1"/>
              <a:tblGrid>
                <a:gridCol w="2905125">
                  <a:extLst>
                    <a:ext uri="{9D8B030D-6E8A-4147-A177-3AD203B41FA5}">
                      <a16:colId xmlns:a16="http://schemas.microsoft.com/office/drawing/2014/main" val="3028046976"/>
                    </a:ext>
                  </a:extLst>
                </a:gridCol>
                <a:gridCol w="1726557">
                  <a:extLst>
                    <a:ext uri="{9D8B030D-6E8A-4147-A177-3AD203B41FA5}">
                      <a16:colId xmlns:a16="http://schemas.microsoft.com/office/drawing/2014/main" val="3435951173"/>
                    </a:ext>
                  </a:extLst>
                </a:gridCol>
                <a:gridCol w="1854843">
                  <a:extLst>
                    <a:ext uri="{9D8B030D-6E8A-4147-A177-3AD203B41FA5}">
                      <a16:colId xmlns:a16="http://schemas.microsoft.com/office/drawing/2014/main" val="3596533347"/>
                    </a:ext>
                  </a:extLst>
                </a:gridCol>
                <a:gridCol w="3590925">
                  <a:extLst>
                    <a:ext uri="{9D8B030D-6E8A-4147-A177-3AD203B41FA5}">
                      <a16:colId xmlns:a16="http://schemas.microsoft.com/office/drawing/2014/main" val="3720377278"/>
                    </a:ext>
                  </a:extLst>
                </a:gridCol>
              </a:tblGrid>
              <a:tr h="326791">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6 A 14 ANOS RESIDENTE NO MUNICÍPIO, MATRICULADA NO ENSINO FUNDAMENTAL.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82833281"/>
                  </a:ext>
                </a:extLst>
              </a:tr>
              <a:tr h="517350">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7499140"/>
                  </a:ext>
                </a:extLst>
              </a:tr>
              <a:tr h="255454">
                <a:tc rowSpan="3">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PÚBLICA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Censo Escolar da Educação Básica INEP / Sistema Seade de Projeções 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5544369"/>
                  </a:ext>
                </a:extLst>
              </a:tr>
              <a:tr h="255454">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PRIVADA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372179523"/>
                  </a:ext>
                </a:extLst>
              </a:tr>
              <a:tr h="226102">
                <a:tc vMerge="1">
                  <a:txBody>
                    <a:bodyPr/>
                    <a:lstStyle/>
                    <a:p>
                      <a:endParaRPr lang="pt-BR"/>
                    </a:p>
                  </a:txBody>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107,66%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205415156"/>
                  </a:ext>
                </a:extLst>
              </a:tr>
            </a:tbl>
          </a:graphicData>
        </a:graphic>
      </p:graphicFrame>
      <p:graphicFrame>
        <p:nvGraphicFramePr>
          <p:cNvPr id="8" name="Chart 5" title="Gráfico"/>
          <p:cNvGraphicFramePr>
            <a:graphicFrameLocks/>
          </p:cNvGraphicFramePr>
          <p:nvPr>
            <p:extLst>
              <p:ext uri="{D42A27DB-BD31-4B8C-83A1-F6EECF244321}">
                <p14:modId xmlns:p14="http://schemas.microsoft.com/office/powerpoint/2010/main" val="3228885246"/>
              </p:ext>
            </p:extLst>
          </p:nvPr>
        </p:nvGraphicFramePr>
        <p:xfrm>
          <a:off x="2260749" y="3541143"/>
          <a:ext cx="7667625" cy="2916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676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2915927410"/>
              </p:ext>
            </p:extLst>
          </p:nvPr>
        </p:nvGraphicFramePr>
        <p:xfrm>
          <a:off x="1290494" y="1310035"/>
          <a:ext cx="9663645" cy="1367846"/>
        </p:xfrm>
        <a:graphic>
          <a:graphicData uri="http://schemas.openxmlformats.org/drawingml/2006/table">
            <a:tbl>
              <a:tblPr firstRow="1" firstCol="1" bandRow="1">
                <a:tableStyleId>{5C22544A-7EE6-4342-B048-85BDC9FD1C3A}</a:tableStyleId>
              </a:tblPr>
              <a:tblGrid>
                <a:gridCol w="2572379">
                  <a:extLst>
                    <a:ext uri="{9D8B030D-6E8A-4147-A177-3AD203B41FA5}">
                      <a16:colId xmlns:a16="http://schemas.microsoft.com/office/drawing/2014/main" val="2506737834"/>
                    </a:ext>
                  </a:extLst>
                </a:gridCol>
                <a:gridCol w="3368351">
                  <a:extLst>
                    <a:ext uri="{9D8B030D-6E8A-4147-A177-3AD203B41FA5}">
                      <a16:colId xmlns:a16="http://schemas.microsoft.com/office/drawing/2014/main" val="1492187176"/>
                    </a:ext>
                  </a:extLst>
                </a:gridCol>
                <a:gridCol w="3722915">
                  <a:extLst>
                    <a:ext uri="{9D8B030D-6E8A-4147-A177-3AD203B41FA5}">
                      <a16:colId xmlns:a16="http://schemas.microsoft.com/office/drawing/2014/main" val="361097901"/>
                    </a:ext>
                  </a:extLst>
                </a:gridCol>
              </a:tblGrid>
              <a:tr h="360415">
                <a:tc>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Distorção idade-série do ensino fundamental </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200" b="1" u="sng"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Anos Iniciais</a:t>
                      </a: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extLst>
                  <a:ext uri="{0D108BD9-81ED-4DB2-BD59-A6C34878D82A}">
                    <a16:rowId xmlns:a16="http://schemas.microsoft.com/office/drawing/2014/main" val="2646640707"/>
                  </a:ext>
                </a:extLst>
              </a:tr>
              <a:tr h="578802">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t>
                      </a:r>
                      <a:r>
                        <a:rPr lang="pt-BR"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PREVISTA PARA </a:t>
                      </a: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656285"/>
                  </a:ext>
                </a:extLst>
              </a:tr>
              <a:tr h="428629">
                <a:tc>
                  <a:txBody>
                    <a:bodyPr/>
                    <a:lstStyle/>
                    <a:p>
                      <a:pPr algn="ctr">
                        <a:lnSpc>
                          <a:spcPct val="107000"/>
                        </a:lnSpc>
                        <a:spcAft>
                          <a:spcPts val="0"/>
                        </a:spcAft>
                      </a:pPr>
                      <a:r>
                        <a:rPr lang="pt-BR" sz="1100" dirty="0">
                          <a:solidFill>
                            <a:schemeClr val="tx1"/>
                          </a:solidFill>
                          <a:effectLst/>
                          <a:latin typeface="Times New Roman" panose="02020603050405020304" pitchFamily="18" charset="0"/>
                          <a:cs typeface="Times New Roman" panose="02020603050405020304" pitchFamily="18" charset="0"/>
                        </a:rPr>
                        <a:t>&lt; 5%</a:t>
                      </a:r>
                      <a:endParaRPr lang="pt-B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pt-BR" sz="1100" dirty="0" smtClean="0">
                          <a:effectLst/>
                          <a:latin typeface="Times New Roman" panose="02020603050405020304" pitchFamily="18" charset="0"/>
                          <a:cs typeface="Times New Roman" panose="02020603050405020304" pitchFamily="18" charset="0"/>
                        </a:rPr>
                        <a:t>4,9%</a:t>
                      </a: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pt-BR" sz="1100" dirty="0">
                          <a:effectLst/>
                          <a:latin typeface="Times New Roman" panose="02020603050405020304" pitchFamily="18" charset="0"/>
                          <a:cs typeface="Times New Roman" panose="02020603050405020304" pitchFamily="18" charset="0"/>
                        </a:rPr>
                        <a:t>Microdados do Censo Escolar da Educação Básica INEP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006958"/>
                  </a:ext>
                </a:extLst>
              </a:tr>
            </a:tbl>
          </a:graphicData>
        </a:graphic>
      </p:graphicFrame>
      <p:sp>
        <p:nvSpPr>
          <p:cNvPr id="3" name="CaixaDeTexto 2"/>
          <p:cNvSpPr txBox="1"/>
          <p:nvPr/>
        </p:nvSpPr>
        <p:spPr>
          <a:xfrm>
            <a:off x="1284267" y="2665306"/>
            <a:ext cx="9663645" cy="276999"/>
          </a:xfrm>
          <a:prstGeom prst="rect">
            <a:avLst/>
          </a:prstGeom>
          <a:solidFill>
            <a:schemeClr val="bg1"/>
          </a:solidFill>
          <a:ln>
            <a:solidFill>
              <a:schemeClr val="tx1"/>
            </a:solidFill>
          </a:ln>
        </p:spPr>
        <p:txBody>
          <a:bodyPr wrap="square" rtlCol="0">
            <a:spAutoFit/>
          </a:bodyPr>
          <a:lstStyle/>
          <a:p>
            <a:r>
              <a:rPr lang="pt-BR" sz="1200" dirty="0">
                <a:latin typeface="Times New Roman" panose="02020603050405020304" pitchFamily="18" charset="0"/>
                <a:cs typeface="Times New Roman" panose="02020603050405020304" pitchFamily="18" charset="0"/>
              </a:rPr>
              <a:t>De cada 100 alunos, aproximadamente 4 estavam com atraso de 2 anos ou </a:t>
            </a:r>
            <a:r>
              <a:rPr lang="pt-BR" sz="1200" dirty="0" smtClean="0">
                <a:latin typeface="Times New Roman" panose="02020603050405020304" pitchFamily="18" charset="0"/>
                <a:cs typeface="Times New Roman" panose="02020603050405020304" pitchFamily="18" charset="0"/>
              </a:rPr>
              <a:t>mais</a:t>
            </a:r>
            <a:endParaRPr lang="pt-BR" sz="1200" dirty="0">
              <a:latin typeface="Times New Roman" panose="02020603050405020304" pitchFamily="18" charset="0"/>
              <a:cs typeface="Times New Roman" panose="02020603050405020304" pitchFamily="18" charset="0"/>
            </a:endParaRPr>
          </a:p>
        </p:txBody>
      </p:sp>
      <p:sp>
        <p:nvSpPr>
          <p:cNvPr id="8" name="CaixaDeTexto 7"/>
          <p:cNvSpPr txBox="1"/>
          <p:nvPr/>
        </p:nvSpPr>
        <p:spPr>
          <a:xfrm>
            <a:off x="20089" y="6394833"/>
            <a:ext cx="12192000" cy="369332"/>
          </a:xfrm>
          <a:prstGeom prst="rect">
            <a:avLst/>
          </a:prstGeom>
          <a:solidFill>
            <a:schemeClr val="tx1"/>
          </a:solidFill>
        </p:spPr>
        <p:txBody>
          <a:bodyPr wrap="square" rtlCol="0">
            <a:spAutoFit/>
          </a:bodyPr>
          <a:lstStyle/>
          <a:p>
            <a:pPr algn="ctr"/>
            <a:r>
              <a:rPr lang="pt-BR" dirty="0" smtClean="0">
                <a:solidFill>
                  <a:schemeClr val="bg1"/>
                </a:solidFill>
              </a:rPr>
              <a:t>Revisado:  Dados de 2021 indisponíveis, censo da educação não disponibiliza mais essa informação. Utilizado os dados de 2020</a:t>
            </a:r>
            <a:endParaRPr lang="pt-BR" dirty="0">
              <a:solidFill>
                <a:schemeClr val="bg1"/>
              </a:solidFill>
            </a:endParaRPr>
          </a:p>
        </p:txBody>
      </p:sp>
      <p:graphicFrame>
        <p:nvGraphicFramePr>
          <p:cNvPr id="12" name="Chart 7" title="Gráfico"/>
          <p:cNvGraphicFramePr>
            <a:graphicFrameLocks/>
          </p:cNvGraphicFramePr>
          <p:nvPr>
            <p:extLst>
              <p:ext uri="{D42A27DB-BD31-4B8C-83A1-F6EECF244321}">
                <p14:modId xmlns:p14="http://schemas.microsoft.com/office/powerpoint/2010/main" val="2192958273"/>
              </p:ext>
            </p:extLst>
          </p:nvPr>
        </p:nvGraphicFramePr>
        <p:xfrm>
          <a:off x="2686049" y="2942305"/>
          <a:ext cx="7058025" cy="3372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1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8" name="Tabela 7"/>
          <p:cNvGraphicFramePr>
            <a:graphicFrameLocks noGrp="1"/>
          </p:cNvGraphicFramePr>
          <p:nvPr>
            <p:extLst>
              <p:ext uri="{D42A27DB-BD31-4B8C-83A1-F6EECF244321}">
                <p14:modId xmlns:p14="http://schemas.microsoft.com/office/powerpoint/2010/main" val="2985318692"/>
              </p:ext>
            </p:extLst>
          </p:nvPr>
        </p:nvGraphicFramePr>
        <p:xfrm>
          <a:off x="1192827" y="1268090"/>
          <a:ext cx="9684723" cy="1491642"/>
        </p:xfrm>
        <a:graphic>
          <a:graphicData uri="http://schemas.openxmlformats.org/drawingml/2006/table">
            <a:tbl>
              <a:tblPr firstRow="1" firstCol="1" bandRow="1">
                <a:tableStyleId>{5C22544A-7EE6-4342-B048-85BDC9FD1C3A}</a:tableStyleId>
              </a:tblPr>
              <a:tblGrid>
                <a:gridCol w="2577990">
                  <a:extLst>
                    <a:ext uri="{9D8B030D-6E8A-4147-A177-3AD203B41FA5}">
                      <a16:colId xmlns:a16="http://schemas.microsoft.com/office/drawing/2014/main" val="2506737834"/>
                    </a:ext>
                  </a:extLst>
                </a:gridCol>
                <a:gridCol w="3375698">
                  <a:extLst>
                    <a:ext uri="{9D8B030D-6E8A-4147-A177-3AD203B41FA5}">
                      <a16:colId xmlns:a16="http://schemas.microsoft.com/office/drawing/2014/main" val="1492187176"/>
                    </a:ext>
                  </a:extLst>
                </a:gridCol>
                <a:gridCol w="3731035">
                  <a:extLst>
                    <a:ext uri="{9D8B030D-6E8A-4147-A177-3AD203B41FA5}">
                      <a16:colId xmlns:a16="http://schemas.microsoft.com/office/drawing/2014/main" val="361097901"/>
                    </a:ext>
                  </a:extLst>
                </a:gridCol>
              </a:tblGrid>
              <a:tr h="276142">
                <a:tc>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Distorção idade-série do ensino fundamental </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200" b="1" u="sng"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Anos Finais</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extLst>
                  <a:ext uri="{0D108BD9-81ED-4DB2-BD59-A6C34878D82A}">
                    <a16:rowId xmlns:a16="http://schemas.microsoft.com/office/drawing/2014/main" val="2646640707"/>
                  </a:ext>
                </a:extLst>
              </a:tr>
              <a:tr h="443466">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t>
                      </a:r>
                      <a:r>
                        <a:rPr lang="pt-BR"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PREVISTA PARA </a:t>
                      </a: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656285"/>
                  </a:ext>
                </a:extLst>
              </a:tr>
              <a:tr h="443627">
                <a:tc>
                  <a:txBody>
                    <a:bodyPr/>
                    <a:lstStyle/>
                    <a:p>
                      <a:pPr algn="ctr">
                        <a:lnSpc>
                          <a:spcPct val="107000"/>
                        </a:lnSpc>
                        <a:spcAft>
                          <a:spcPts val="0"/>
                        </a:spcAft>
                      </a:pPr>
                      <a:r>
                        <a:rPr lang="pt-BR" sz="1100" dirty="0">
                          <a:solidFill>
                            <a:schemeClr val="tx1"/>
                          </a:solidFill>
                          <a:effectLst/>
                          <a:latin typeface="Times New Roman" panose="02020603050405020304" pitchFamily="18" charset="0"/>
                          <a:cs typeface="Times New Roman" panose="02020603050405020304" pitchFamily="18" charset="0"/>
                        </a:rPr>
                        <a:t>&lt; 5%</a:t>
                      </a:r>
                      <a:endParaRPr lang="pt-B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pt-BR" sz="1100" dirty="0" smtClean="0">
                          <a:effectLst/>
                          <a:latin typeface="Times New Roman" panose="02020603050405020304" pitchFamily="18" charset="0"/>
                          <a:cs typeface="Times New Roman" panose="02020603050405020304" pitchFamily="18" charset="0"/>
                        </a:rPr>
                        <a:t>10,8 %</a:t>
                      </a: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pt-BR" sz="1100" dirty="0">
                          <a:effectLst/>
                          <a:latin typeface="Times New Roman" panose="02020603050405020304" pitchFamily="18" charset="0"/>
                          <a:cs typeface="Times New Roman" panose="02020603050405020304" pitchFamily="18" charset="0"/>
                        </a:rPr>
                        <a:t>Microdados do Censo Escolar da Educação Básica INEP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006958"/>
                  </a:ext>
                </a:extLst>
              </a:tr>
              <a:tr h="3284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dirty="0" smtClean="0">
                          <a:solidFill>
                            <a:schemeClr val="tx1"/>
                          </a:solidFill>
                          <a:latin typeface="Times New Roman" panose="02020603050405020304" pitchFamily="18" charset="0"/>
                          <a:cs typeface="Times New Roman" panose="02020603050405020304" pitchFamily="18" charset="0"/>
                        </a:rPr>
                        <a:t>A cada 100 alunos, aproximadamente 11 estavam com atraso de 2 anos ou </a:t>
                      </a:r>
                      <a:r>
                        <a:rPr lang="pt-BR" sz="1100" b="0" dirty="0" err="1" smtClean="0">
                          <a:solidFill>
                            <a:schemeClr val="tx1"/>
                          </a:solidFill>
                          <a:latin typeface="Times New Roman" panose="02020603050405020304" pitchFamily="18" charset="0"/>
                          <a:cs typeface="Times New Roman" panose="02020603050405020304" pitchFamily="18" charset="0"/>
                        </a:rPr>
                        <a:t>mais</a:t>
                      </a:r>
                      <a:r>
                        <a:rPr lang="pt-BR" sz="1100" dirty="0" err="1" smtClean="0">
                          <a:latin typeface="Times New Roman" panose="02020603050405020304" pitchFamily="18" charset="0"/>
                          <a:cs typeface="Times New Roman" panose="02020603050405020304" pitchFamily="18" charset="0"/>
                        </a:rPr>
                        <a:t>u</a:t>
                      </a:r>
                      <a:r>
                        <a:rPr lang="pt-BR" sz="1100" dirty="0" smtClean="0">
                          <a:latin typeface="Times New Roman" panose="02020603050405020304" pitchFamily="18" charset="0"/>
                          <a:cs typeface="Times New Roman" panose="02020603050405020304" pitchFamily="18" charset="0"/>
                        </a:rPr>
                        <a:t> mais</a:t>
                      </a:r>
                      <a:endParaRPr lang="pt-BR" sz="1100"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Aft>
                          <a:spcPts val="0"/>
                        </a:spcAft>
                      </a:pP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spcAft>
                          <a:spcPts val="0"/>
                        </a:spcAft>
                      </a:pP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2860616"/>
                  </a:ext>
                </a:extLst>
              </a:tr>
            </a:tbl>
          </a:graphicData>
        </a:graphic>
      </p:graphicFrame>
      <p:pic>
        <p:nvPicPr>
          <p:cNvPr id="2" name="Imagem 1"/>
          <p:cNvPicPr>
            <a:picLocks noChangeAspect="1"/>
          </p:cNvPicPr>
          <p:nvPr/>
        </p:nvPicPr>
        <p:blipFill>
          <a:blip r:embed="rId2"/>
          <a:stretch>
            <a:fillRect/>
          </a:stretch>
        </p:blipFill>
        <p:spPr>
          <a:xfrm>
            <a:off x="2289524" y="2847821"/>
            <a:ext cx="7406926" cy="3431710"/>
          </a:xfrm>
          <a:prstGeom prst="rect">
            <a:avLst/>
          </a:prstGeom>
        </p:spPr>
      </p:pic>
      <p:sp>
        <p:nvSpPr>
          <p:cNvPr id="11" name="CaixaDeTexto 10"/>
          <p:cNvSpPr txBox="1"/>
          <p:nvPr/>
        </p:nvSpPr>
        <p:spPr>
          <a:xfrm>
            <a:off x="20089" y="6394833"/>
            <a:ext cx="12192000" cy="369332"/>
          </a:xfrm>
          <a:prstGeom prst="rect">
            <a:avLst/>
          </a:prstGeom>
          <a:solidFill>
            <a:schemeClr val="tx1"/>
          </a:solidFill>
        </p:spPr>
        <p:txBody>
          <a:bodyPr wrap="square" rtlCol="0">
            <a:spAutoFit/>
          </a:bodyPr>
          <a:lstStyle/>
          <a:p>
            <a:pPr algn="ctr"/>
            <a:r>
              <a:rPr lang="pt-BR" dirty="0" smtClean="0">
                <a:solidFill>
                  <a:schemeClr val="bg1"/>
                </a:solidFill>
              </a:rPr>
              <a:t>Revisado:  Dados de 2021 indisponíveis, censo da educação não disponibiliza mais essa informação. Utilizado os dados de 2020</a:t>
            </a:r>
            <a:endParaRPr lang="pt-BR" dirty="0">
              <a:solidFill>
                <a:schemeClr val="bg1"/>
              </a:solidFill>
            </a:endParaRPr>
          </a:p>
        </p:txBody>
      </p:sp>
    </p:spTree>
    <p:extLst>
      <p:ext uri="{BB962C8B-B14F-4D97-AF65-F5344CB8AC3E}">
        <p14:creationId xmlns:p14="http://schemas.microsoft.com/office/powerpoint/2010/main" val="269662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1" name="Tabela 10"/>
          <p:cNvGraphicFramePr>
            <a:graphicFrameLocks noGrp="1"/>
          </p:cNvGraphicFramePr>
          <p:nvPr>
            <p:extLst>
              <p:ext uri="{D42A27DB-BD31-4B8C-83A1-F6EECF244321}">
                <p14:modId xmlns:p14="http://schemas.microsoft.com/office/powerpoint/2010/main" val="791512894"/>
              </p:ext>
            </p:extLst>
          </p:nvPr>
        </p:nvGraphicFramePr>
        <p:xfrm>
          <a:off x="1145038" y="1398020"/>
          <a:ext cx="9663645" cy="1367846"/>
        </p:xfrm>
        <a:graphic>
          <a:graphicData uri="http://schemas.openxmlformats.org/drawingml/2006/table">
            <a:tbl>
              <a:tblPr firstRow="1" firstCol="1" bandRow="1">
                <a:tableStyleId>{5C22544A-7EE6-4342-B048-85BDC9FD1C3A}</a:tableStyleId>
              </a:tblPr>
              <a:tblGrid>
                <a:gridCol w="2572379">
                  <a:extLst>
                    <a:ext uri="{9D8B030D-6E8A-4147-A177-3AD203B41FA5}">
                      <a16:colId xmlns:a16="http://schemas.microsoft.com/office/drawing/2014/main" val="2506737834"/>
                    </a:ext>
                  </a:extLst>
                </a:gridCol>
                <a:gridCol w="3368351">
                  <a:extLst>
                    <a:ext uri="{9D8B030D-6E8A-4147-A177-3AD203B41FA5}">
                      <a16:colId xmlns:a16="http://schemas.microsoft.com/office/drawing/2014/main" val="1492187176"/>
                    </a:ext>
                  </a:extLst>
                </a:gridCol>
                <a:gridCol w="3722915">
                  <a:extLst>
                    <a:ext uri="{9D8B030D-6E8A-4147-A177-3AD203B41FA5}">
                      <a16:colId xmlns:a16="http://schemas.microsoft.com/office/drawing/2014/main" val="361097901"/>
                    </a:ext>
                  </a:extLst>
                </a:gridCol>
              </a:tblGrid>
              <a:tr h="360415">
                <a:tc>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Distorção idade-série do ensino fundamental </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200" b="1" u="sng"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Ensino Médio</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extLst>
                  <a:ext uri="{0D108BD9-81ED-4DB2-BD59-A6C34878D82A}">
                    <a16:rowId xmlns:a16="http://schemas.microsoft.com/office/drawing/2014/main" val="2646640707"/>
                  </a:ext>
                </a:extLst>
              </a:tr>
              <a:tr h="578802">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t>
                      </a:r>
                      <a:r>
                        <a:rPr lang="pt-BR"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PREVISTA PARA </a:t>
                      </a: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656285"/>
                  </a:ext>
                </a:extLst>
              </a:tr>
              <a:tr h="428629">
                <a:tc>
                  <a:txBody>
                    <a:bodyPr/>
                    <a:lstStyle/>
                    <a:p>
                      <a:pPr algn="ctr">
                        <a:lnSpc>
                          <a:spcPct val="107000"/>
                        </a:lnSpc>
                        <a:spcAft>
                          <a:spcPts val="0"/>
                        </a:spcAft>
                      </a:pPr>
                      <a:r>
                        <a:rPr lang="pt-BR" sz="1100" dirty="0">
                          <a:solidFill>
                            <a:schemeClr val="tx1"/>
                          </a:solidFill>
                          <a:effectLst/>
                          <a:latin typeface="Times New Roman" panose="02020603050405020304" pitchFamily="18" charset="0"/>
                          <a:cs typeface="Times New Roman" panose="02020603050405020304" pitchFamily="18" charset="0"/>
                        </a:rPr>
                        <a:t>&lt; 5%</a:t>
                      </a:r>
                      <a:endParaRPr lang="pt-B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pt-BR" sz="1100" dirty="0" smtClean="0">
                          <a:effectLst/>
                          <a:latin typeface="Times New Roman" panose="02020603050405020304" pitchFamily="18" charset="0"/>
                          <a:cs typeface="Times New Roman" panose="02020603050405020304" pitchFamily="18" charset="0"/>
                        </a:rPr>
                        <a:t>12,6%</a:t>
                      </a: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pt-BR" sz="1100" dirty="0">
                          <a:effectLst/>
                          <a:latin typeface="Times New Roman" panose="02020603050405020304" pitchFamily="18" charset="0"/>
                          <a:cs typeface="Times New Roman" panose="02020603050405020304" pitchFamily="18" charset="0"/>
                        </a:rPr>
                        <a:t>Microdados do Censo Escolar da Educação Básica INEP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006958"/>
                  </a:ext>
                </a:extLst>
              </a:tr>
            </a:tbl>
          </a:graphicData>
        </a:graphic>
      </p:graphicFrame>
      <p:sp>
        <p:nvSpPr>
          <p:cNvPr id="12" name="CaixaDeTexto 11"/>
          <p:cNvSpPr txBox="1"/>
          <p:nvPr/>
        </p:nvSpPr>
        <p:spPr>
          <a:xfrm>
            <a:off x="1138811" y="2762624"/>
            <a:ext cx="9663645" cy="276999"/>
          </a:xfrm>
          <a:prstGeom prst="rect">
            <a:avLst/>
          </a:prstGeom>
          <a:solidFill>
            <a:schemeClr val="bg1"/>
          </a:solidFill>
          <a:ln>
            <a:solidFill>
              <a:schemeClr val="tx1"/>
            </a:solidFill>
          </a:ln>
        </p:spPr>
        <p:txBody>
          <a:bodyPr wrap="square" rtlCol="0">
            <a:spAutoFit/>
          </a:bodyPr>
          <a:lstStyle/>
          <a:p>
            <a:r>
              <a:rPr lang="pt-BR" sz="1200" dirty="0">
                <a:latin typeface="Times New Roman" panose="02020603050405020304" pitchFamily="18" charset="0"/>
                <a:cs typeface="Times New Roman" panose="02020603050405020304" pitchFamily="18" charset="0"/>
              </a:rPr>
              <a:t>De cada 100 alunos, </a:t>
            </a:r>
            <a:r>
              <a:rPr lang="pt-BR" sz="1200" dirty="0" smtClean="0">
                <a:latin typeface="Times New Roman" panose="02020603050405020304" pitchFamily="18" charset="0"/>
                <a:cs typeface="Times New Roman" panose="02020603050405020304" pitchFamily="18" charset="0"/>
              </a:rPr>
              <a:t>aproximadamente 13 </a:t>
            </a:r>
            <a:r>
              <a:rPr lang="pt-BR" sz="1200" dirty="0">
                <a:latin typeface="Times New Roman" panose="02020603050405020304" pitchFamily="18" charset="0"/>
                <a:cs typeface="Times New Roman" panose="02020603050405020304" pitchFamily="18" charset="0"/>
              </a:rPr>
              <a:t>estavam com atraso de 2 anos ou </a:t>
            </a:r>
            <a:r>
              <a:rPr lang="pt-BR" sz="1200" dirty="0" smtClean="0">
                <a:latin typeface="Times New Roman" panose="02020603050405020304" pitchFamily="18" charset="0"/>
                <a:cs typeface="Times New Roman" panose="02020603050405020304" pitchFamily="18" charset="0"/>
              </a:rPr>
              <a:t>mais</a:t>
            </a:r>
            <a:endParaRPr lang="pt-BR" sz="1200" dirty="0">
              <a:latin typeface="Times New Roman" panose="02020603050405020304" pitchFamily="18" charset="0"/>
              <a:cs typeface="Times New Roman" panose="02020603050405020304" pitchFamily="18" charset="0"/>
            </a:endParaRPr>
          </a:p>
        </p:txBody>
      </p:sp>
      <p:graphicFrame>
        <p:nvGraphicFramePr>
          <p:cNvPr id="9" name="Chart 7" title="Gráfico"/>
          <p:cNvGraphicFramePr>
            <a:graphicFrameLocks/>
          </p:cNvGraphicFramePr>
          <p:nvPr>
            <p:extLst>
              <p:ext uri="{D42A27DB-BD31-4B8C-83A1-F6EECF244321}">
                <p14:modId xmlns:p14="http://schemas.microsoft.com/office/powerpoint/2010/main" val="2973835037"/>
              </p:ext>
            </p:extLst>
          </p:nvPr>
        </p:nvGraphicFramePr>
        <p:xfrm>
          <a:off x="2381249" y="3039624"/>
          <a:ext cx="7458075" cy="3275452"/>
        </p:xfrm>
        <a:graphic>
          <a:graphicData uri="http://schemas.openxmlformats.org/drawingml/2006/chart">
            <c:chart xmlns:c="http://schemas.openxmlformats.org/drawingml/2006/chart" xmlns:r="http://schemas.openxmlformats.org/officeDocument/2006/relationships" r:id="rId2"/>
          </a:graphicData>
        </a:graphic>
      </p:graphicFrame>
      <p:sp>
        <p:nvSpPr>
          <p:cNvPr id="13" name="CaixaDeTexto 12"/>
          <p:cNvSpPr txBox="1"/>
          <p:nvPr/>
        </p:nvSpPr>
        <p:spPr>
          <a:xfrm>
            <a:off x="20089" y="6394833"/>
            <a:ext cx="12192000" cy="369332"/>
          </a:xfrm>
          <a:prstGeom prst="rect">
            <a:avLst/>
          </a:prstGeom>
          <a:solidFill>
            <a:schemeClr val="tx1"/>
          </a:solidFill>
        </p:spPr>
        <p:txBody>
          <a:bodyPr wrap="square" rtlCol="0">
            <a:spAutoFit/>
          </a:bodyPr>
          <a:lstStyle/>
          <a:p>
            <a:pPr algn="ctr"/>
            <a:r>
              <a:rPr lang="pt-BR" dirty="0" smtClean="0">
                <a:solidFill>
                  <a:schemeClr val="bg1"/>
                </a:solidFill>
              </a:rPr>
              <a:t>Revisado:  Dados de 2021 indisponíveis, censo da educação não disponibiliza mais essa informação. Utilizado os dados de 2020</a:t>
            </a:r>
            <a:endParaRPr lang="pt-BR" dirty="0">
              <a:solidFill>
                <a:schemeClr val="bg1"/>
              </a:solidFill>
            </a:endParaRPr>
          </a:p>
        </p:txBody>
      </p:sp>
    </p:spTree>
    <p:extLst>
      <p:ext uri="{BB962C8B-B14F-4D97-AF65-F5344CB8AC3E}">
        <p14:creationId xmlns:p14="http://schemas.microsoft.com/office/powerpoint/2010/main" val="252515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5"/>
            <a:ext cx="8343900" cy="3009900"/>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Ensino Médio</a:t>
            </a:r>
          </a:p>
          <a:p>
            <a:pPr algn="ctr"/>
            <a:r>
              <a:rPr lang="pt-BR" sz="2500" b="1" dirty="0">
                <a:solidFill>
                  <a:srgbClr val="0088CB"/>
                </a:solidFill>
                <a:latin typeface="Arial Black" panose="020B0A04020102020204" pitchFamily="34" charset="0"/>
              </a:rPr>
              <a:t>META 3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Universalizar, até 2016, o atendimento escolar para toda a população de 15(quinze) a 17 (dezessete) anos e elevar, até o final do período de vigência deste PME, a taxa líquida de matrículas no Ensino Médio para </a:t>
            </a:r>
            <a:r>
              <a:rPr lang="pt-BR" sz="2200" dirty="0" smtClean="0">
                <a:solidFill>
                  <a:schemeClr val="tx1"/>
                </a:solidFill>
              </a:rPr>
              <a:t>85% (oitenta e cinco por cento).</a:t>
            </a:r>
            <a:endParaRPr lang="pt-BR" sz="2200" dirty="0">
              <a:solidFill>
                <a:schemeClr val="tx1"/>
              </a:solidFill>
            </a:endParaRPr>
          </a:p>
        </p:txBody>
      </p:sp>
      <p:sp>
        <p:nvSpPr>
          <p:cNvPr id="7" name="Retângulo: Cantos Arredondados 6">
            <a:extLst>
              <a:ext uri="{FF2B5EF4-FFF2-40B4-BE49-F238E27FC236}">
                <a16:creationId xmlns:a16="http://schemas.microsoft.com/office/drawing/2014/main" id="{2DDE234D-7569-4467-B8E6-66C129FAA7C1}"/>
              </a:ext>
            </a:extLst>
          </p:cNvPr>
          <p:cNvSpPr/>
          <p:nvPr/>
        </p:nvSpPr>
        <p:spPr>
          <a:xfrm>
            <a:off x="3418576" y="5438775"/>
            <a:ext cx="6725549"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8B93A1E3-2EB9-42D5-B7E6-EEF390D2DD7D}"/>
              </a:ext>
            </a:extLst>
          </p:cNvPr>
          <p:cNvPicPr>
            <a:picLocks noChangeAspect="1"/>
          </p:cNvPicPr>
          <p:nvPr/>
        </p:nvPicPr>
        <p:blipFill>
          <a:blip r:embed="rId3"/>
          <a:stretch>
            <a:fillRect/>
          </a:stretch>
        </p:blipFill>
        <p:spPr>
          <a:xfrm>
            <a:off x="3533775" y="5534025"/>
            <a:ext cx="1089623" cy="988509"/>
          </a:xfrm>
          <a:prstGeom prst="roundRect">
            <a:avLst/>
          </a:prstGeom>
        </p:spPr>
      </p:pic>
      <p:sp>
        <p:nvSpPr>
          <p:cNvPr id="11" name="CaixaDeTexto 10">
            <a:extLst>
              <a:ext uri="{FF2B5EF4-FFF2-40B4-BE49-F238E27FC236}">
                <a16:creationId xmlns:a16="http://schemas.microsoft.com/office/drawing/2014/main" id="{69DE9A00-8E9D-4A3C-9DB9-98D7F58B3302}"/>
              </a:ext>
            </a:extLst>
          </p:cNvPr>
          <p:cNvSpPr txBox="1"/>
          <p:nvPr/>
        </p:nvSpPr>
        <p:spPr>
          <a:xfrm>
            <a:off x="4612077" y="5572840"/>
            <a:ext cx="5408224" cy="954107"/>
          </a:xfrm>
          <a:prstGeom prst="rect">
            <a:avLst/>
          </a:prstGeom>
          <a:noFill/>
        </p:spPr>
        <p:txBody>
          <a:bodyPr wrap="square" rtlCol="0">
            <a:spAutoFit/>
          </a:bodyPr>
          <a:lstStyle/>
          <a:p>
            <a:pPr algn="just"/>
            <a:r>
              <a:rPr lang="pt-BR" sz="1400" b="1" dirty="0">
                <a:solidFill>
                  <a:schemeClr val="bg1"/>
                </a:solidFill>
              </a:rPr>
              <a:t>ODS 4 – META 4.1: </a:t>
            </a:r>
            <a:r>
              <a:rPr lang="pt-BR" sz="1400" dirty="0">
                <a:solidFill>
                  <a:schemeClr val="bg1"/>
                </a:solidFill>
              </a:rPr>
              <a:t>Até 2030, garantir que todas as meninas e meninos completem o ensino fundamental e médio, equitativo e de qualidade, na idade adequada, assegurando a oferta gratuita na rede pública e que conduza a resultados de aprendizagem satisfatórios e relevantes.</a:t>
            </a:r>
            <a:endParaRPr lang="pt-BR" sz="1400" dirty="0"/>
          </a:p>
        </p:txBody>
      </p:sp>
    </p:spTree>
    <p:extLst>
      <p:ext uri="{BB962C8B-B14F-4D97-AF65-F5344CB8AC3E}">
        <p14:creationId xmlns:p14="http://schemas.microsoft.com/office/powerpoint/2010/main" val="38086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9" name="CaixaDeTexto 8">
            <a:extLst>
              <a:ext uri="{FF2B5EF4-FFF2-40B4-BE49-F238E27FC236}">
                <a16:creationId xmlns:a16="http://schemas.microsoft.com/office/drawing/2014/main" id="{27875DBE-CA81-4F3C-AE82-B3523E6980D6}"/>
              </a:ext>
            </a:extLst>
          </p:cNvPr>
          <p:cNvSpPr txBox="1"/>
          <p:nvPr/>
        </p:nvSpPr>
        <p:spPr>
          <a:xfrm>
            <a:off x="4715955" y="5490890"/>
            <a:ext cx="5304346" cy="1169551"/>
          </a:xfrm>
          <a:prstGeom prst="rect">
            <a:avLst/>
          </a:prstGeom>
          <a:noFill/>
        </p:spPr>
        <p:txBody>
          <a:bodyPr wrap="square" rtlCol="0">
            <a:spAutoFit/>
          </a:bodyPr>
          <a:lstStyle/>
          <a:p>
            <a:pPr algn="just"/>
            <a:r>
              <a:rPr lang="pt-BR" sz="1400" b="1" dirty="0">
                <a:solidFill>
                  <a:schemeClr val="bg1"/>
                </a:solidFill>
              </a:rPr>
              <a:t>ODS 4 – META 4.2: </a:t>
            </a:r>
            <a:r>
              <a:rPr lang="pt-BR" sz="1400" dirty="0">
                <a:solidFill>
                  <a:schemeClr val="bg1"/>
                </a:solidFill>
              </a:rPr>
              <a:t>Até 2030, assegurar a todas as meninas e meninos o desenvolvimento integral na primeira infância, acesso a cuidados e à educação infantil de qualidade, de modo que estejam preparados para o ensino fundamental.</a:t>
            </a:r>
          </a:p>
          <a:p>
            <a:endParaRPr lang="pt-BR" sz="1400" dirty="0"/>
          </a:p>
        </p:txBody>
      </p:sp>
      <p:sp>
        <p:nvSpPr>
          <p:cNvPr id="7" name="CaixaDeTexto 6">
            <a:extLst>
              <a:ext uri="{FF2B5EF4-FFF2-40B4-BE49-F238E27FC236}">
                <a16:creationId xmlns:a16="http://schemas.microsoft.com/office/drawing/2014/main" id="{91E73C37-2262-4B98-9748-833E8DDAF646}"/>
              </a:ext>
            </a:extLst>
          </p:cNvPr>
          <p:cNvSpPr txBox="1"/>
          <p:nvPr/>
        </p:nvSpPr>
        <p:spPr>
          <a:xfrm>
            <a:off x="1338532" y="1898700"/>
            <a:ext cx="9514936" cy="4216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88CB"/>
                </a:solidFill>
                <a:effectLst/>
                <a:uLnTx/>
                <a:uFillTx/>
                <a:latin typeface="Arial Black" panose="020B0A04020102020204" pitchFamily="34" charset="0"/>
                <a:ea typeface="+mn-ea"/>
                <a:cs typeface="+mn-cs"/>
              </a:rPr>
              <a:t>SUMÁRIO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INTRODUÇÃO </a:t>
            </a: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HISTÓRICO</a:t>
            </a: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METODOLOGIA DO MONITORAMENTO</a:t>
            </a: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METAS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71304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3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A4B8E56F-29F1-4840-AE49-003BEF7C468D}"/>
              </a:ext>
            </a:extLst>
          </p:cNvPr>
          <p:cNvGraphicFramePr>
            <a:graphicFrameLocks noGrp="1"/>
          </p:cNvGraphicFramePr>
          <p:nvPr>
            <p:extLst>
              <p:ext uri="{D42A27DB-BD31-4B8C-83A1-F6EECF244321}">
                <p14:modId xmlns:p14="http://schemas.microsoft.com/office/powerpoint/2010/main" val="616305353"/>
              </p:ext>
            </p:extLst>
          </p:nvPr>
        </p:nvGraphicFramePr>
        <p:xfrm>
          <a:off x="1057274" y="1575119"/>
          <a:ext cx="10086975" cy="1468309"/>
        </p:xfrm>
        <a:graphic>
          <a:graphicData uri="http://schemas.openxmlformats.org/drawingml/2006/table">
            <a:tbl>
              <a:tblPr firstRow="1" firstCol="1" bandRow="1"/>
              <a:tblGrid>
                <a:gridCol w="2895601">
                  <a:extLst>
                    <a:ext uri="{9D8B030D-6E8A-4147-A177-3AD203B41FA5}">
                      <a16:colId xmlns:a16="http://schemas.microsoft.com/office/drawing/2014/main" val="3131146780"/>
                    </a:ext>
                  </a:extLst>
                </a:gridCol>
                <a:gridCol w="1428750">
                  <a:extLst>
                    <a:ext uri="{9D8B030D-6E8A-4147-A177-3AD203B41FA5}">
                      <a16:colId xmlns:a16="http://schemas.microsoft.com/office/drawing/2014/main" val="1164765838"/>
                    </a:ext>
                  </a:extLst>
                </a:gridCol>
                <a:gridCol w="1476375">
                  <a:extLst>
                    <a:ext uri="{9D8B030D-6E8A-4147-A177-3AD203B41FA5}">
                      <a16:colId xmlns:a16="http://schemas.microsoft.com/office/drawing/2014/main" val="1137304911"/>
                    </a:ext>
                  </a:extLst>
                </a:gridCol>
                <a:gridCol w="4286249">
                  <a:extLst>
                    <a:ext uri="{9D8B030D-6E8A-4147-A177-3AD203B41FA5}">
                      <a16:colId xmlns:a16="http://schemas.microsoft.com/office/drawing/2014/main" val="3470666807"/>
                    </a:ext>
                  </a:extLst>
                </a:gridCol>
              </a:tblGrid>
              <a:tr h="344296">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3A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15 A 17 ANOS QUE FREQUENTA A ESCOLA OU JÁ CONCLUIU A EDUCAÇÃO BÁSICA.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78610795"/>
                  </a:ext>
                </a:extLst>
              </a:tr>
              <a:tr h="492354">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6862069"/>
                  </a:ext>
                </a:extLst>
              </a:tr>
              <a:tr h="617180">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110,71%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INEP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Seade de Projeções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705718"/>
                  </a:ext>
                </a:extLst>
              </a:tr>
            </a:tbl>
          </a:graphicData>
        </a:graphic>
      </p:graphicFrame>
      <p:graphicFrame>
        <p:nvGraphicFramePr>
          <p:cNvPr id="9" name="Chart 9" title="Gráfico"/>
          <p:cNvGraphicFramePr>
            <a:graphicFrameLocks/>
          </p:cNvGraphicFramePr>
          <p:nvPr>
            <p:extLst>
              <p:ext uri="{D42A27DB-BD31-4B8C-83A1-F6EECF244321}">
                <p14:modId xmlns:p14="http://schemas.microsoft.com/office/powerpoint/2010/main" val="2675036837"/>
              </p:ext>
            </p:extLst>
          </p:nvPr>
        </p:nvGraphicFramePr>
        <p:xfrm>
          <a:off x="2400299" y="3043428"/>
          <a:ext cx="7381875" cy="3271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30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3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5357BE1E-C34D-4570-9F71-C26A9878D170}"/>
              </a:ext>
            </a:extLst>
          </p:cNvPr>
          <p:cNvGraphicFramePr>
            <a:graphicFrameLocks noGrp="1"/>
          </p:cNvGraphicFramePr>
          <p:nvPr>
            <p:extLst>
              <p:ext uri="{D42A27DB-BD31-4B8C-83A1-F6EECF244321}">
                <p14:modId xmlns:p14="http://schemas.microsoft.com/office/powerpoint/2010/main" val="784309934"/>
              </p:ext>
            </p:extLst>
          </p:nvPr>
        </p:nvGraphicFramePr>
        <p:xfrm>
          <a:off x="1047750" y="1590675"/>
          <a:ext cx="10086975" cy="1344400"/>
        </p:xfrm>
        <a:graphic>
          <a:graphicData uri="http://schemas.openxmlformats.org/drawingml/2006/table">
            <a:tbl>
              <a:tblPr firstRow="1" firstCol="1" bandRow="1"/>
              <a:tblGrid>
                <a:gridCol w="2867025">
                  <a:extLst>
                    <a:ext uri="{9D8B030D-6E8A-4147-A177-3AD203B41FA5}">
                      <a16:colId xmlns:a16="http://schemas.microsoft.com/office/drawing/2014/main" val="3170164611"/>
                    </a:ext>
                  </a:extLst>
                </a:gridCol>
                <a:gridCol w="1368291">
                  <a:extLst>
                    <a:ext uri="{9D8B030D-6E8A-4147-A177-3AD203B41FA5}">
                      <a16:colId xmlns:a16="http://schemas.microsoft.com/office/drawing/2014/main" val="571675990"/>
                    </a:ext>
                  </a:extLst>
                </a:gridCol>
                <a:gridCol w="1517784">
                  <a:extLst>
                    <a:ext uri="{9D8B030D-6E8A-4147-A177-3AD203B41FA5}">
                      <a16:colId xmlns:a16="http://schemas.microsoft.com/office/drawing/2014/main" val="2309024493"/>
                    </a:ext>
                  </a:extLst>
                </a:gridCol>
                <a:gridCol w="4333875">
                  <a:extLst>
                    <a:ext uri="{9D8B030D-6E8A-4147-A177-3AD203B41FA5}">
                      <a16:colId xmlns:a16="http://schemas.microsoft.com/office/drawing/2014/main" val="1565669271"/>
                    </a:ext>
                  </a:extLst>
                </a:gridCol>
              </a:tblGrid>
              <a:tr h="428893">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3B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15 A 17 ANOS QUE FREQUENTA O ENSINO MÉDIO OU POSSUI EDUCAÇÃO BÁSICA COMPLETA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02871767"/>
                  </a:ext>
                </a:extLst>
              </a:tr>
              <a:tr h="387587">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712232"/>
                  </a:ext>
                </a:extLst>
              </a:tr>
              <a:tr h="52792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83,5 %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INEP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Seade de Projeções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7237118"/>
                  </a:ext>
                </a:extLst>
              </a:tr>
            </a:tbl>
          </a:graphicData>
        </a:graphic>
      </p:graphicFrame>
      <p:graphicFrame>
        <p:nvGraphicFramePr>
          <p:cNvPr id="9" name="Chart 11" title="Gráfico"/>
          <p:cNvGraphicFramePr>
            <a:graphicFrameLocks/>
          </p:cNvGraphicFramePr>
          <p:nvPr>
            <p:extLst>
              <p:ext uri="{D42A27DB-BD31-4B8C-83A1-F6EECF244321}">
                <p14:modId xmlns:p14="http://schemas.microsoft.com/office/powerpoint/2010/main" val="2100146323"/>
              </p:ext>
            </p:extLst>
          </p:nvPr>
        </p:nvGraphicFramePr>
        <p:xfrm>
          <a:off x="2428875" y="2935076"/>
          <a:ext cx="7296150" cy="3380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CaixaDeTexto 11"/>
          <p:cNvSpPr txBox="1"/>
          <p:nvPr/>
        </p:nvSpPr>
        <p:spPr>
          <a:xfrm>
            <a:off x="20089" y="6394833"/>
            <a:ext cx="12192000" cy="369332"/>
          </a:xfrm>
          <a:prstGeom prst="rect">
            <a:avLst/>
          </a:prstGeom>
          <a:solidFill>
            <a:schemeClr val="tx1"/>
          </a:solidFill>
        </p:spPr>
        <p:txBody>
          <a:bodyPr wrap="square" rtlCol="0">
            <a:spAutoFit/>
          </a:bodyPr>
          <a:lstStyle/>
          <a:p>
            <a:pPr algn="ctr"/>
            <a:r>
              <a:rPr lang="pt-BR" dirty="0" smtClean="0">
                <a:solidFill>
                  <a:schemeClr val="bg1"/>
                </a:solidFill>
              </a:rPr>
              <a:t>Revisado:  Dados de 2021 indisponíveis, censo da educação não disponibiliza mais essa informação. Utilizado os dados de 2020</a:t>
            </a:r>
            <a:endParaRPr lang="pt-BR" dirty="0">
              <a:solidFill>
                <a:schemeClr val="bg1"/>
              </a:solidFill>
            </a:endParaRPr>
          </a:p>
        </p:txBody>
      </p:sp>
    </p:spTree>
    <p:extLst>
      <p:ext uri="{BB962C8B-B14F-4D97-AF65-F5344CB8AC3E}">
        <p14:creationId xmlns:p14="http://schemas.microsoft.com/office/powerpoint/2010/main" val="184429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4999" y="1621766"/>
            <a:ext cx="8505825" cy="386463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114550" y="1613678"/>
            <a:ext cx="8220075"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Especial na perspectiva da Educação Inclusiva</a:t>
            </a:r>
          </a:p>
          <a:p>
            <a:pPr algn="ctr"/>
            <a:r>
              <a:rPr lang="pt-BR" sz="2500" b="1" dirty="0">
                <a:solidFill>
                  <a:srgbClr val="0088CB"/>
                </a:solidFill>
                <a:latin typeface="Arial Black" panose="020B0A04020102020204" pitchFamily="34" charset="0"/>
              </a:rPr>
              <a:t>META 4  </a:t>
            </a:r>
          </a:p>
          <a:p>
            <a:pPr algn="ctr"/>
            <a:endParaRPr lang="pt-BR" sz="1500" b="1" dirty="0">
              <a:solidFill>
                <a:srgbClr val="0088CB"/>
              </a:solidFill>
              <a:latin typeface="Arial Black" panose="020B0A04020102020204" pitchFamily="34" charset="0"/>
            </a:endParaRPr>
          </a:p>
          <a:p>
            <a:pPr algn="just"/>
            <a:r>
              <a:rPr lang="pt-BR" sz="2200" dirty="0">
                <a:solidFill>
                  <a:schemeClr val="tx1"/>
                </a:solidFill>
              </a:rPr>
              <a:t>Universalizar, para a população de 4 (quatro) a 17 (dezessete) anos com deficiência, transtornos globais do desenvolvimento e altas habilidades ou superdotação, o acesso à Educação Básica e ao atendimento educacional especializado, preferencialmente na rede regular de ensino, com a garantia de sistema educacional inclusivo, salas de recursos multifuncionais, classes, escolas ou serviços especializados, públicos ou </a:t>
            </a:r>
            <a:r>
              <a:rPr lang="pt-BR" sz="2200" dirty="0" smtClean="0">
                <a:solidFill>
                  <a:schemeClr val="tx1"/>
                </a:solidFill>
              </a:rPr>
              <a:t>conveniados.</a:t>
            </a:r>
            <a:endParaRPr lang="pt-BR" sz="2200" dirty="0">
              <a:solidFill>
                <a:schemeClr val="tx1"/>
              </a:solidFill>
            </a:endParaRPr>
          </a:p>
        </p:txBody>
      </p:sp>
      <p:sp>
        <p:nvSpPr>
          <p:cNvPr id="7" name="Retângulo: Cantos Arredondados 6">
            <a:extLst>
              <a:ext uri="{FF2B5EF4-FFF2-40B4-BE49-F238E27FC236}">
                <a16:creationId xmlns:a16="http://schemas.microsoft.com/office/drawing/2014/main" id="{022C32CD-37EE-4014-96F5-46C3768686BB}"/>
              </a:ext>
            </a:extLst>
          </p:cNvPr>
          <p:cNvSpPr/>
          <p:nvPr/>
        </p:nvSpPr>
        <p:spPr>
          <a:xfrm>
            <a:off x="3343275" y="5591175"/>
            <a:ext cx="8524875"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21544C0F-C2AD-4C07-93F8-0E99FA781BD1}"/>
              </a:ext>
            </a:extLst>
          </p:cNvPr>
          <p:cNvPicPr>
            <a:picLocks noChangeAspect="1"/>
          </p:cNvPicPr>
          <p:nvPr/>
        </p:nvPicPr>
        <p:blipFill>
          <a:blip r:embed="rId3"/>
          <a:stretch>
            <a:fillRect/>
          </a:stretch>
        </p:blipFill>
        <p:spPr>
          <a:xfrm>
            <a:off x="3457575" y="5695950"/>
            <a:ext cx="1089623" cy="988509"/>
          </a:xfrm>
          <a:prstGeom prst="roundRect">
            <a:avLst/>
          </a:prstGeom>
        </p:spPr>
      </p:pic>
      <p:sp>
        <p:nvSpPr>
          <p:cNvPr id="9" name="CaixaDeTexto 8">
            <a:extLst>
              <a:ext uri="{FF2B5EF4-FFF2-40B4-BE49-F238E27FC236}">
                <a16:creationId xmlns:a16="http://schemas.microsoft.com/office/drawing/2014/main" id="{900EC502-3D2A-4951-B5E6-671C78B45E28}"/>
              </a:ext>
            </a:extLst>
          </p:cNvPr>
          <p:cNvSpPr txBox="1"/>
          <p:nvPr/>
        </p:nvSpPr>
        <p:spPr>
          <a:xfrm>
            <a:off x="4610099" y="5634930"/>
            <a:ext cx="7134225" cy="1092607"/>
          </a:xfrm>
          <a:prstGeom prst="rect">
            <a:avLst/>
          </a:prstGeom>
          <a:noFill/>
        </p:spPr>
        <p:txBody>
          <a:bodyPr wrap="square" rtlCol="0">
            <a:spAutoFit/>
          </a:bodyPr>
          <a:lstStyle/>
          <a:p>
            <a:pPr algn="just"/>
            <a:r>
              <a:rPr lang="pt-BR" sz="1300" b="1" dirty="0">
                <a:solidFill>
                  <a:schemeClr val="bg1"/>
                </a:solidFill>
              </a:rPr>
              <a:t>ODS 4 – META 4.5: </a:t>
            </a:r>
            <a:r>
              <a:rPr lang="pt-BR" sz="1300" dirty="0">
                <a:solidFill>
                  <a:schemeClr val="bg1"/>
                </a:solidFill>
              </a:rPr>
              <a:t>Até 2030, eliminar as desigualdades de gênero e raça na educação e garantir a equidade de acesso, permanência e êxito em todos os níveis, etapas e modalidades de ensino para os grupos em situação de vulnerabilidade, sobretudo as pessoas com deficiência, populações do campo, populações itinerantes, comunidades indígenas e tradicionais, adolescentes e jovens em cumprimento de medidas socioeducativas e população em situação de rua ou em privação de liberdade.</a:t>
            </a:r>
            <a:endParaRPr lang="pt-BR" sz="1300" dirty="0"/>
          </a:p>
        </p:txBody>
      </p:sp>
    </p:spTree>
    <p:extLst>
      <p:ext uri="{BB962C8B-B14F-4D97-AF65-F5344CB8AC3E}">
        <p14:creationId xmlns:p14="http://schemas.microsoft.com/office/powerpoint/2010/main" val="3889846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4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6826"/>
            <a:ext cx="11533517" cy="507682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35297DC8-7E25-4CD3-8A75-828979F8389E}"/>
              </a:ext>
            </a:extLst>
          </p:cNvPr>
          <p:cNvGraphicFramePr>
            <a:graphicFrameLocks noGrp="1"/>
          </p:cNvGraphicFramePr>
          <p:nvPr>
            <p:extLst>
              <p:ext uri="{D42A27DB-BD31-4B8C-83A1-F6EECF244321}">
                <p14:modId xmlns:p14="http://schemas.microsoft.com/office/powerpoint/2010/main" val="2047336633"/>
              </p:ext>
            </p:extLst>
          </p:nvPr>
        </p:nvGraphicFramePr>
        <p:xfrm>
          <a:off x="1105977" y="1604678"/>
          <a:ext cx="10066847" cy="1358713"/>
        </p:xfrm>
        <a:graphic>
          <a:graphicData uri="http://schemas.openxmlformats.org/drawingml/2006/table">
            <a:tbl>
              <a:tblPr firstRow="1" firstCol="1" bandRow="1"/>
              <a:tblGrid>
                <a:gridCol w="2846898">
                  <a:extLst>
                    <a:ext uri="{9D8B030D-6E8A-4147-A177-3AD203B41FA5}">
                      <a16:colId xmlns:a16="http://schemas.microsoft.com/office/drawing/2014/main" val="114738600"/>
                    </a:ext>
                  </a:extLst>
                </a:gridCol>
                <a:gridCol w="1447800">
                  <a:extLst>
                    <a:ext uri="{9D8B030D-6E8A-4147-A177-3AD203B41FA5}">
                      <a16:colId xmlns:a16="http://schemas.microsoft.com/office/drawing/2014/main" val="1725284499"/>
                    </a:ext>
                  </a:extLst>
                </a:gridCol>
                <a:gridCol w="2162175">
                  <a:extLst>
                    <a:ext uri="{9D8B030D-6E8A-4147-A177-3AD203B41FA5}">
                      <a16:colId xmlns:a16="http://schemas.microsoft.com/office/drawing/2014/main" val="1331421076"/>
                    </a:ext>
                  </a:extLst>
                </a:gridCol>
                <a:gridCol w="3609974">
                  <a:extLst>
                    <a:ext uri="{9D8B030D-6E8A-4147-A177-3AD203B41FA5}">
                      <a16:colId xmlns:a16="http://schemas.microsoft.com/office/drawing/2014/main" val="1457480568"/>
                    </a:ext>
                  </a:extLst>
                </a:gridCol>
              </a:tblGrid>
              <a:tr h="31955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4A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4 A 17 ANOS DE IDADE COM DEFICIÊNCIA QUE FREQUENTA A ESCOLA.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84729177"/>
                  </a:ext>
                </a:extLst>
              </a:tr>
              <a:tr h="423332">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465344"/>
                  </a:ext>
                </a:extLst>
              </a:tr>
              <a:tr h="576606">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SIMEC/PNAD 2015*</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0822124"/>
                  </a:ext>
                </a:extLst>
              </a:tr>
            </a:tbl>
          </a:graphicData>
        </a:graphic>
      </p:graphicFrame>
      <p:sp>
        <p:nvSpPr>
          <p:cNvPr id="8" name="CaixaDeTexto 7"/>
          <p:cNvSpPr txBox="1"/>
          <p:nvPr/>
        </p:nvSpPr>
        <p:spPr>
          <a:xfrm>
            <a:off x="0" y="6343650"/>
            <a:ext cx="12162387" cy="523220"/>
          </a:xfrm>
          <a:prstGeom prst="rect">
            <a:avLst/>
          </a:prstGeom>
          <a:solidFill>
            <a:schemeClr val="tx1"/>
          </a:solidFill>
        </p:spPr>
        <p:txBody>
          <a:bodyPr wrap="square" rtlCol="0">
            <a:spAutoFit/>
          </a:bodyPr>
          <a:lstStyle/>
          <a:p>
            <a:pPr algn="ctr"/>
            <a:r>
              <a:rPr lang="pt-BR" sz="1400" b="1" dirty="0">
                <a:solidFill>
                  <a:schemeClr val="bg1"/>
                </a:solidFill>
              </a:rPr>
              <a:t>O aferimento dessa meta </a:t>
            </a:r>
            <a:r>
              <a:rPr lang="pt-BR" sz="1400" b="1" dirty="0" smtClean="0">
                <a:solidFill>
                  <a:schemeClr val="bg1"/>
                </a:solidFill>
              </a:rPr>
              <a:t>só </a:t>
            </a:r>
            <a:r>
              <a:rPr lang="pt-BR" sz="1400" b="1" dirty="0">
                <a:solidFill>
                  <a:schemeClr val="bg1"/>
                </a:solidFill>
              </a:rPr>
              <a:t>é possível </a:t>
            </a:r>
            <a:r>
              <a:rPr lang="pt-BR" sz="1400" b="1" dirty="0" smtClean="0">
                <a:solidFill>
                  <a:schemeClr val="bg1"/>
                </a:solidFill>
              </a:rPr>
              <a:t>a cada dez anos, com a atualização do censo demográfico do IBGE, </a:t>
            </a:r>
            <a:r>
              <a:rPr lang="pt-BR" sz="1400" b="1" dirty="0">
                <a:solidFill>
                  <a:schemeClr val="bg1"/>
                </a:solidFill>
              </a:rPr>
              <a:t>que informa a quantidade de </a:t>
            </a:r>
            <a:r>
              <a:rPr lang="pt-BR" sz="1400" b="1" dirty="0" smtClean="0">
                <a:solidFill>
                  <a:schemeClr val="bg1"/>
                </a:solidFill>
              </a:rPr>
              <a:t>deficientes residentes no município. Outra restrição que apareceu em 2021, é a limitação de dados no censo da educação.</a:t>
            </a:r>
            <a:endParaRPr lang="pt-BR" sz="4400" dirty="0">
              <a:solidFill>
                <a:schemeClr val="bg1"/>
              </a:solidFill>
            </a:endParaRPr>
          </a:p>
        </p:txBody>
      </p:sp>
      <p:graphicFrame>
        <p:nvGraphicFramePr>
          <p:cNvPr id="9" name="Chart 17" title="Gráfico"/>
          <p:cNvGraphicFramePr>
            <a:graphicFrameLocks/>
          </p:cNvGraphicFramePr>
          <p:nvPr>
            <p:extLst>
              <p:ext uri="{D42A27DB-BD31-4B8C-83A1-F6EECF244321}">
                <p14:modId xmlns:p14="http://schemas.microsoft.com/office/powerpoint/2010/main" val="4109450288"/>
              </p:ext>
            </p:extLst>
          </p:nvPr>
        </p:nvGraphicFramePr>
        <p:xfrm>
          <a:off x="3237062" y="2963391"/>
          <a:ext cx="5715000" cy="353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918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4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6826"/>
            <a:ext cx="11533517" cy="507682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5" name="Tabela 4">
            <a:extLst>
              <a:ext uri="{FF2B5EF4-FFF2-40B4-BE49-F238E27FC236}">
                <a16:creationId xmlns:a16="http://schemas.microsoft.com/office/drawing/2014/main" id="{EBB40EE3-9490-455A-B276-CF4B19757F36}"/>
              </a:ext>
            </a:extLst>
          </p:cNvPr>
          <p:cNvGraphicFramePr>
            <a:graphicFrameLocks noGrp="1"/>
          </p:cNvGraphicFramePr>
          <p:nvPr>
            <p:extLst>
              <p:ext uri="{D42A27DB-BD31-4B8C-83A1-F6EECF244321}">
                <p14:modId xmlns:p14="http://schemas.microsoft.com/office/powerpoint/2010/main" val="755514629"/>
              </p:ext>
            </p:extLst>
          </p:nvPr>
        </p:nvGraphicFramePr>
        <p:xfrm>
          <a:off x="1085849" y="1495589"/>
          <a:ext cx="10086975" cy="1606319"/>
        </p:xfrm>
        <a:graphic>
          <a:graphicData uri="http://schemas.openxmlformats.org/drawingml/2006/table">
            <a:tbl>
              <a:tblPr firstRow="1" firstCol="1" bandRow="1"/>
              <a:tblGrid>
                <a:gridCol w="2886076">
                  <a:extLst>
                    <a:ext uri="{9D8B030D-6E8A-4147-A177-3AD203B41FA5}">
                      <a16:colId xmlns:a16="http://schemas.microsoft.com/office/drawing/2014/main" val="909345848"/>
                    </a:ext>
                  </a:extLst>
                </a:gridCol>
                <a:gridCol w="1428750">
                  <a:extLst>
                    <a:ext uri="{9D8B030D-6E8A-4147-A177-3AD203B41FA5}">
                      <a16:colId xmlns:a16="http://schemas.microsoft.com/office/drawing/2014/main" val="1925524035"/>
                    </a:ext>
                  </a:extLst>
                </a:gridCol>
                <a:gridCol w="2218402">
                  <a:extLst>
                    <a:ext uri="{9D8B030D-6E8A-4147-A177-3AD203B41FA5}">
                      <a16:colId xmlns:a16="http://schemas.microsoft.com/office/drawing/2014/main" val="613972267"/>
                    </a:ext>
                  </a:extLst>
                </a:gridCol>
                <a:gridCol w="3553747">
                  <a:extLst>
                    <a:ext uri="{9D8B030D-6E8A-4147-A177-3AD203B41FA5}">
                      <a16:colId xmlns:a16="http://schemas.microsoft.com/office/drawing/2014/main" val="803559156"/>
                    </a:ext>
                  </a:extLst>
                </a:gridCol>
              </a:tblGrid>
              <a:tr h="49378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4B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MATRÍCULAS DE ALUNOS DE 4 A 17 ANOS DE IDADE COM DEFICIÊNCIA, TGD E ALTAS HABILIDADES OU SUPERDOTAÇÃO QUE ESTUDAM EM CLASSES COMUNS DA EDUCAÇÃO BÁSICA.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27559143"/>
                  </a:ext>
                </a:extLst>
              </a:tr>
              <a:tr h="452212">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6074961"/>
                  </a:ext>
                </a:extLst>
              </a:tr>
              <a:tr h="615944">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89,41%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939623"/>
                  </a:ext>
                </a:extLst>
              </a:tr>
            </a:tbl>
          </a:graphicData>
        </a:graphic>
      </p:graphicFrame>
      <p:graphicFrame>
        <p:nvGraphicFramePr>
          <p:cNvPr id="9" name="Chart 19" title="Gráfico"/>
          <p:cNvGraphicFramePr>
            <a:graphicFrameLocks/>
          </p:cNvGraphicFramePr>
          <p:nvPr>
            <p:extLst>
              <p:ext uri="{D42A27DB-BD31-4B8C-83A1-F6EECF244321}">
                <p14:modId xmlns:p14="http://schemas.microsoft.com/office/powerpoint/2010/main" val="3020696989"/>
              </p:ext>
            </p:extLst>
          </p:nvPr>
        </p:nvGraphicFramePr>
        <p:xfrm>
          <a:off x="3825550" y="3129199"/>
          <a:ext cx="5249247" cy="3245784"/>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20089" y="6394833"/>
            <a:ext cx="12192000" cy="369332"/>
          </a:xfrm>
          <a:prstGeom prst="rect">
            <a:avLst/>
          </a:prstGeom>
          <a:solidFill>
            <a:schemeClr val="tx1"/>
          </a:solidFill>
        </p:spPr>
        <p:txBody>
          <a:bodyPr wrap="square" rtlCol="0">
            <a:spAutoFit/>
          </a:bodyPr>
          <a:lstStyle/>
          <a:p>
            <a:pPr algn="ctr"/>
            <a:r>
              <a:rPr lang="pt-BR" dirty="0" smtClean="0">
                <a:solidFill>
                  <a:schemeClr val="bg1"/>
                </a:solidFill>
              </a:rPr>
              <a:t>Revisado:  Dados de 2021 indisponíveis, censo da educação não disponibiliza mais essa informação. Utilizado os dados de 2020</a:t>
            </a:r>
            <a:endParaRPr lang="pt-BR" dirty="0">
              <a:solidFill>
                <a:schemeClr val="bg1"/>
              </a:solidFill>
            </a:endParaRPr>
          </a:p>
        </p:txBody>
      </p:sp>
    </p:spTree>
    <p:extLst>
      <p:ext uri="{BB962C8B-B14F-4D97-AF65-F5344CB8AC3E}">
        <p14:creationId xmlns:p14="http://schemas.microsoft.com/office/powerpoint/2010/main" val="1671885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762125" y="2105025"/>
            <a:ext cx="8658225" cy="237208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095501" y="2323201"/>
            <a:ext cx="7981950"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Alfabetização</a:t>
            </a:r>
          </a:p>
          <a:p>
            <a:pPr algn="ctr"/>
            <a:r>
              <a:rPr lang="pt-BR" sz="2500" b="1" dirty="0">
                <a:solidFill>
                  <a:srgbClr val="0088CB"/>
                </a:solidFill>
                <a:latin typeface="Arial Black" panose="020B0A04020102020204" pitchFamily="34" charset="0"/>
              </a:rPr>
              <a:t>META 5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Alfabetizar todas as crianças, no máximo, até o final do 3º (terceiro) ano do Ensino Fundamental.</a:t>
            </a:r>
          </a:p>
        </p:txBody>
      </p:sp>
      <p:sp>
        <p:nvSpPr>
          <p:cNvPr id="7" name="Retângulo: Cantos Arredondados 6">
            <a:extLst>
              <a:ext uri="{FF2B5EF4-FFF2-40B4-BE49-F238E27FC236}">
                <a16:creationId xmlns:a16="http://schemas.microsoft.com/office/drawing/2014/main" id="{F2FEC46B-5336-4137-A7B3-AB2F9055F199}"/>
              </a:ext>
            </a:extLst>
          </p:cNvPr>
          <p:cNvSpPr/>
          <p:nvPr/>
        </p:nvSpPr>
        <p:spPr>
          <a:xfrm>
            <a:off x="3800475" y="5572125"/>
            <a:ext cx="6648450" cy="1028700"/>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627AFA5F-660C-4490-BEC4-927BC5132BB8}"/>
              </a:ext>
            </a:extLst>
          </p:cNvPr>
          <p:cNvSpPr txBox="1"/>
          <p:nvPr/>
        </p:nvSpPr>
        <p:spPr>
          <a:xfrm>
            <a:off x="4867275" y="5676357"/>
            <a:ext cx="5391150" cy="892552"/>
          </a:xfrm>
          <a:prstGeom prst="rect">
            <a:avLst/>
          </a:prstGeom>
          <a:noFill/>
        </p:spPr>
        <p:txBody>
          <a:bodyPr wrap="square" rtlCol="0">
            <a:spAutoFit/>
          </a:bodyPr>
          <a:lstStyle/>
          <a:p>
            <a:pPr algn="just"/>
            <a:r>
              <a:rPr lang="pt-BR" sz="1300" b="1" dirty="0">
                <a:solidFill>
                  <a:schemeClr val="bg1"/>
                </a:solidFill>
              </a:rPr>
              <a:t>ODS 4 – META 4.1: </a:t>
            </a:r>
            <a:r>
              <a:rPr lang="pt-BR" sz="1300" dirty="0">
                <a:solidFill>
                  <a:schemeClr val="bg1"/>
                </a:solidFill>
              </a:rPr>
              <a:t>Até 2030, garantir que todas as meninas e meninos completem o ensino fundamental e médio, equitativo e de qualidade, na idade adequada, assegurando a oferta gratuita na rede pública e que conduza a resultados de aprendizagem satisfatórios e relevantes.</a:t>
            </a:r>
            <a:endParaRPr lang="pt-BR" sz="1300" dirty="0"/>
          </a:p>
        </p:txBody>
      </p:sp>
      <p:pic>
        <p:nvPicPr>
          <p:cNvPr id="9" name="Imagem 8">
            <a:extLst>
              <a:ext uri="{FF2B5EF4-FFF2-40B4-BE49-F238E27FC236}">
                <a16:creationId xmlns:a16="http://schemas.microsoft.com/office/drawing/2014/main" id="{4C0B80E1-0915-4DA7-8D48-212242B6E8C9}"/>
              </a:ext>
            </a:extLst>
          </p:cNvPr>
          <p:cNvPicPr>
            <a:picLocks noChangeAspect="1"/>
          </p:cNvPicPr>
          <p:nvPr/>
        </p:nvPicPr>
        <p:blipFill>
          <a:blip r:embed="rId3"/>
          <a:stretch>
            <a:fillRect/>
          </a:stretch>
        </p:blipFill>
        <p:spPr>
          <a:xfrm>
            <a:off x="3901027" y="5703855"/>
            <a:ext cx="969881" cy="792196"/>
          </a:xfrm>
          <a:prstGeom prst="roundRect">
            <a:avLst/>
          </a:prstGeom>
        </p:spPr>
      </p:pic>
    </p:spTree>
    <p:extLst>
      <p:ext uri="{BB962C8B-B14F-4D97-AF65-F5344CB8AC3E}">
        <p14:creationId xmlns:p14="http://schemas.microsoft.com/office/powerpoint/2010/main" val="420318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5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1276350"/>
            <a:ext cx="11533517" cy="5067300"/>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882AA52A-0327-4B74-B10B-19BCDF80545F}"/>
              </a:ext>
            </a:extLst>
          </p:cNvPr>
          <p:cNvGraphicFramePr>
            <a:graphicFrameLocks noGrp="1"/>
          </p:cNvGraphicFramePr>
          <p:nvPr>
            <p:extLst>
              <p:ext uri="{D42A27DB-BD31-4B8C-83A1-F6EECF244321}">
                <p14:modId xmlns:p14="http://schemas.microsoft.com/office/powerpoint/2010/main" val="1241041154"/>
              </p:ext>
            </p:extLst>
          </p:nvPr>
        </p:nvGraphicFramePr>
        <p:xfrm>
          <a:off x="1048897" y="1570731"/>
          <a:ext cx="10104876" cy="1486794"/>
        </p:xfrm>
        <a:graphic>
          <a:graphicData uri="http://schemas.openxmlformats.org/drawingml/2006/table">
            <a:tbl>
              <a:tblPr firstRow="1" firstCol="1" bandRow="1"/>
              <a:tblGrid>
                <a:gridCol w="2093300">
                  <a:extLst>
                    <a:ext uri="{9D8B030D-6E8A-4147-A177-3AD203B41FA5}">
                      <a16:colId xmlns:a16="http://schemas.microsoft.com/office/drawing/2014/main" val="3203724279"/>
                    </a:ext>
                  </a:extLst>
                </a:gridCol>
                <a:gridCol w="1793637">
                  <a:extLst>
                    <a:ext uri="{9D8B030D-6E8A-4147-A177-3AD203B41FA5}">
                      <a16:colId xmlns:a16="http://schemas.microsoft.com/office/drawing/2014/main" val="896343890"/>
                    </a:ext>
                  </a:extLst>
                </a:gridCol>
                <a:gridCol w="1947549">
                  <a:extLst>
                    <a:ext uri="{9D8B030D-6E8A-4147-A177-3AD203B41FA5}">
                      <a16:colId xmlns:a16="http://schemas.microsoft.com/office/drawing/2014/main" val="2368404543"/>
                    </a:ext>
                  </a:extLst>
                </a:gridCol>
                <a:gridCol w="1753910">
                  <a:extLst>
                    <a:ext uri="{9D8B030D-6E8A-4147-A177-3AD203B41FA5}">
                      <a16:colId xmlns:a16="http://schemas.microsoft.com/office/drawing/2014/main" val="2614617562"/>
                    </a:ext>
                  </a:extLst>
                </a:gridCol>
                <a:gridCol w="2516480">
                  <a:extLst>
                    <a:ext uri="{9D8B030D-6E8A-4147-A177-3AD203B41FA5}">
                      <a16:colId xmlns:a16="http://schemas.microsoft.com/office/drawing/2014/main" val="2730349843"/>
                    </a:ext>
                  </a:extLst>
                </a:gridCol>
              </a:tblGrid>
              <a:tr h="572394">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5</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4">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ALFABETIZADA NO MUNICÍPIO MATRICULADA NO 3º ANO DO ENSINO FUNDAMENTAL.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59880683"/>
                  </a:ext>
                </a:extLst>
              </a:tr>
              <a:tr h="371475">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8191010"/>
                  </a:ext>
                </a:extLst>
              </a:tr>
              <a:tr h="180975">
                <a:tc rowSpan="3">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Leitura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69,24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ANA 2016 (INEP)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933133"/>
                  </a:ext>
                </a:extLst>
              </a:tr>
              <a:tr h="180975">
                <a:tc vMerge="1">
                  <a:txBody>
                    <a:bodyPr/>
                    <a:lstStyle/>
                    <a:p>
                      <a:endParaRPr lang="pt-BR"/>
                    </a:p>
                  </a:txBody>
                  <a:tcPr/>
                </a:tc>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Escrita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347447260"/>
                  </a:ext>
                </a:extLst>
              </a:tr>
              <a:tr h="180975">
                <a:tc vMerge="1">
                  <a:txBody>
                    <a:bodyPr/>
                    <a:lstStyle/>
                    <a:p>
                      <a:endParaRPr lang="pt-BR"/>
                    </a:p>
                  </a:txBody>
                  <a:tcPr/>
                </a:tc>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Matemática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69,47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1436485631"/>
                  </a:ext>
                </a:extLst>
              </a:tr>
            </a:tbl>
          </a:graphicData>
        </a:graphic>
      </p:graphicFrame>
      <p:graphicFrame>
        <p:nvGraphicFramePr>
          <p:cNvPr id="8" name="Chart 21" title="Gráfico"/>
          <p:cNvGraphicFramePr>
            <a:graphicFrameLocks/>
          </p:cNvGraphicFramePr>
          <p:nvPr>
            <p:extLst>
              <p:ext uri="{D42A27DB-BD31-4B8C-83A1-F6EECF244321}">
                <p14:modId xmlns:p14="http://schemas.microsoft.com/office/powerpoint/2010/main" val="211324743"/>
              </p:ext>
            </p:extLst>
          </p:nvPr>
        </p:nvGraphicFramePr>
        <p:xfrm>
          <a:off x="3260769" y="3057525"/>
          <a:ext cx="5114232" cy="31623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33547" y="6365875"/>
            <a:ext cx="11636400" cy="400110"/>
          </a:xfrm>
          <a:prstGeom prst="rect">
            <a:avLst/>
          </a:prstGeom>
          <a:solidFill>
            <a:schemeClr val="tx1"/>
          </a:solidFill>
        </p:spPr>
        <p:txBody>
          <a:bodyPr wrap="square" rtlCol="0">
            <a:spAutoFit/>
          </a:bodyPr>
          <a:lstStyle/>
          <a:p>
            <a:pPr algn="ctr"/>
            <a:r>
              <a:rPr lang="pt-BR" sz="2000" dirty="0" smtClean="0">
                <a:solidFill>
                  <a:schemeClr val="bg1"/>
                </a:solidFill>
              </a:rPr>
              <a:t>Utilizada as informações da Última ANA disponível. </a:t>
            </a:r>
            <a:endParaRPr lang="pt-BR" sz="2000" dirty="0">
              <a:solidFill>
                <a:schemeClr val="bg1"/>
              </a:solidFill>
            </a:endParaRPr>
          </a:p>
        </p:txBody>
      </p:sp>
    </p:spTree>
    <p:extLst>
      <p:ext uri="{BB962C8B-B14F-4D97-AF65-F5344CB8AC3E}">
        <p14:creationId xmlns:p14="http://schemas.microsoft.com/office/powerpoint/2010/main" val="411985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3"/>
            <a:ext cx="8343900" cy="32347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Integral</a:t>
            </a:r>
          </a:p>
          <a:p>
            <a:pPr algn="ctr"/>
            <a:r>
              <a:rPr lang="pt-BR" sz="2500" b="1" dirty="0">
                <a:solidFill>
                  <a:srgbClr val="0088CB"/>
                </a:solidFill>
                <a:latin typeface="Arial Black" panose="020B0A04020102020204" pitchFamily="34" charset="0"/>
              </a:rPr>
              <a:t>META 6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Oferecer educação em tempo integral em, no mínimo, 50% (cinquenta por cento) das escolas públicas, de forma a atender, pelo menos, 30% (trinta por cento) dos (as) alunos (as) da Educação Básica, ao final deste PME. </a:t>
            </a:r>
            <a:endParaRPr lang="pt-BR" sz="2200" dirty="0">
              <a:solidFill>
                <a:srgbClr val="FF0000"/>
              </a:solidFill>
            </a:endParaRPr>
          </a:p>
        </p:txBody>
      </p:sp>
    </p:spTree>
    <p:extLst>
      <p:ext uri="{BB962C8B-B14F-4D97-AF65-F5344CB8AC3E}">
        <p14:creationId xmlns:p14="http://schemas.microsoft.com/office/powerpoint/2010/main" val="320164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6  </a:t>
            </a:r>
          </a:p>
          <a:p>
            <a:pPr algn="ctr"/>
            <a:r>
              <a:rPr lang="pt-BR" sz="2400" b="1" dirty="0">
                <a:latin typeface="Arial Black" panose="020B0A04020102020204" pitchFamily="34" charset="0"/>
              </a:rPr>
              <a:t>INDICADORES </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51014"/>
            <a:ext cx="11533517" cy="56244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1A31B8D7-E31B-462B-AD3C-F012DC690BF6}"/>
              </a:ext>
            </a:extLst>
          </p:cNvPr>
          <p:cNvGraphicFramePr>
            <a:graphicFrameLocks noGrp="1"/>
          </p:cNvGraphicFramePr>
          <p:nvPr>
            <p:extLst>
              <p:ext uri="{D42A27DB-BD31-4B8C-83A1-F6EECF244321}">
                <p14:modId xmlns:p14="http://schemas.microsoft.com/office/powerpoint/2010/main" val="3776750732"/>
              </p:ext>
            </p:extLst>
          </p:nvPr>
        </p:nvGraphicFramePr>
        <p:xfrm>
          <a:off x="1038226" y="1218017"/>
          <a:ext cx="10409027" cy="1218071"/>
        </p:xfrm>
        <a:graphic>
          <a:graphicData uri="http://schemas.openxmlformats.org/drawingml/2006/table">
            <a:tbl>
              <a:tblPr firstRow="1" firstCol="1" bandRow="1"/>
              <a:tblGrid>
                <a:gridCol w="3141750">
                  <a:extLst>
                    <a:ext uri="{9D8B030D-6E8A-4147-A177-3AD203B41FA5}">
                      <a16:colId xmlns:a16="http://schemas.microsoft.com/office/drawing/2014/main" val="1177084315"/>
                    </a:ext>
                  </a:extLst>
                </a:gridCol>
                <a:gridCol w="1671367">
                  <a:extLst>
                    <a:ext uri="{9D8B030D-6E8A-4147-A177-3AD203B41FA5}">
                      <a16:colId xmlns:a16="http://schemas.microsoft.com/office/drawing/2014/main" val="3845529647"/>
                    </a:ext>
                  </a:extLst>
                </a:gridCol>
                <a:gridCol w="1385755">
                  <a:extLst>
                    <a:ext uri="{9D8B030D-6E8A-4147-A177-3AD203B41FA5}">
                      <a16:colId xmlns:a16="http://schemas.microsoft.com/office/drawing/2014/main" val="833596781"/>
                    </a:ext>
                  </a:extLst>
                </a:gridCol>
                <a:gridCol w="4210155">
                  <a:extLst>
                    <a:ext uri="{9D8B030D-6E8A-4147-A177-3AD203B41FA5}">
                      <a16:colId xmlns:a16="http://schemas.microsoft.com/office/drawing/2014/main" val="3422398723"/>
                    </a:ext>
                  </a:extLst>
                </a:gridCol>
              </a:tblGrid>
              <a:tr h="307266">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6A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UNIDADES ESCOLARES MUNICIPAIS COM OFERTA DE JORNADA AMPLIADA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55367774"/>
                  </a:ext>
                </a:extLst>
              </a:tr>
              <a:tr h="37264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2342429"/>
                  </a:ext>
                </a:extLst>
              </a:tr>
              <a:tr h="130751">
                <a:tc row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MUNICIPAL EMEB</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40,22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Censo Escolar da Educação Básica INEP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1736410"/>
                  </a:ext>
                </a:extLst>
              </a:tr>
              <a:tr h="137289">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Conveniada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3838462093"/>
                  </a:ext>
                </a:extLst>
              </a:tr>
              <a:tr h="137289">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2909145175"/>
                  </a:ext>
                </a:extLst>
              </a:tr>
            </a:tbl>
          </a:graphicData>
        </a:graphic>
      </p:graphicFrame>
      <p:graphicFrame>
        <p:nvGraphicFramePr>
          <p:cNvPr id="9" name="Chart 23" title="Gráfico"/>
          <p:cNvGraphicFramePr>
            <a:graphicFrameLocks/>
          </p:cNvGraphicFramePr>
          <p:nvPr>
            <p:extLst>
              <p:ext uri="{D42A27DB-BD31-4B8C-83A1-F6EECF244321}">
                <p14:modId xmlns:p14="http://schemas.microsoft.com/office/powerpoint/2010/main" val="2326590"/>
              </p:ext>
            </p:extLst>
          </p:nvPr>
        </p:nvGraphicFramePr>
        <p:xfrm>
          <a:off x="3069771" y="2537927"/>
          <a:ext cx="6172978" cy="4134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6071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6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2"/>
            <a:ext cx="11533517" cy="56244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4" name="Tabela 13">
            <a:extLst>
              <a:ext uri="{FF2B5EF4-FFF2-40B4-BE49-F238E27FC236}">
                <a16:creationId xmlns:a16="http://schemas.microsoft.com/office/drawing/2014/main" id="{53255A5F-1107-4EF1-813C-B0244E16531A}"/>
              </a:ext>
            </a:extLst>
          </p:cNvPr>
          <p:cNvGraphicFramePr>
            <a:graphicFrameLocks noGrp="1"/>
          </p:cNvGraphicFramePr>
          <p:nvPr>
            <p:extLst>
              <p:ext uri="{D42A27DB-BD31-4B8C-83A1-F6EECF244321}">
                <p14:modId xmlns:p14="http://schemas.microsoft.com/office/powerpoint/2010/main" val="297072875"/>
              </p:ext>
            </p:extLst>
          </p:nvPr>
        </p:nvGraphicFramePr>
        <p:xfrm>
          <a:off x="1047750" y="1415960"/>
          <a:ext cx="10380453" cy="1338983"/>
        </p:xfrm>
        <a:graphic>
          <a:graphicData uri="http://schemas.openxmlformats.org/drawingml/2006/table">
            <a:tbl>
              <a:tblPr firstRow="1" firstCol="1" bandRow="1"/>
              <a:tblGrid>
                <a:gridCol w="3121960">
                  <a:extLst>
                    <a:ext uri="{9D8B030D-6E8A-4147-A177-3AD203B41FA5}">
                      <a16:colId xmlns:a16="http://schemas.microsoft.com/office/drawing/2014/main" val="4256301920"/>
                    </a:ext>
                  </a:extLst>
                </a:gridCol>
                <a:gridCol w="1657285">
                  <a:extLst>
                    <a:ext uri="{9D8B030D-6E8A-4147-A177-3AD203B41FA5}">
                      <a16:colId xmlns:a16="http://schemas.microsoft.com/office/drawing/2014/main" val="3655934325"/>
                    </a:ext>
                  </a:extLst>
                </a:gridCol>
                <a:gridCol w="1374079">
                  <a:extLst>
                    <a:ext uri="{9D8B030D-6E8A-4147-A177-3AD203B41FA5}">
                      <a16:colId xmlns:a16="http://schemas.microsoft.com/office/drawing/2014/main" val="2494581196"/>
                    </a:ext>
                  </a:extLst>
                </a:gridCol>
                <a:gridCol w="4227129">
                  <a:extLst>
                    <a:ext uri="{9D8B030D-6E8A-4147-A177-3AD203B41FA5}">
                      <a16:colId xmlns:a16="http://schemas.microsoft.com/office/drawing/2014/main" val="1335082031"/>
                    </a:ext>
                  </a:extLst>
                </a:gridCol>
              </a:tblGrid>
              <a:tr h="37803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6B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VAGAS PARA CRIANÇAS E JOVENS, COM JORNADA AMPLIADA, NA REDE MUNICIPAL DE EDUCAÇÃO BÁSICA.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74192807"/>
                  </a:ext>
                </a:extLst>
              </a:tr>
              <a:tr h="305025">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488175"/>
                  </a:ext>
                </a:extLst>
              </a:tr>
              <a:tr h="144824">
                <a:tc row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28%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MUNICIPAL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4833837"/>
                  </a:ext>
                </a:extLst>
              </a:tr>
              <a:tr h="297143">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CONVENIADA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2375384380"/>
                  </a:ext>
                </a:extLst>
              </a:tr>
              <a:tr h="144824">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24,14 %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2918302070"/>
                  </a:ext>
                </a:extLst>
              </a:tr>
            </a:tbl>
          </a:graphicData>
        </a:graphic>
      </p:graphicFrame>
      <p:graphicFrame>
        <p:nvGraphicFramePr>
          <p:cNvPr id="8" name="Chart 25" title="Gráfico"/>
          <p:cNvGraphicFramePr>
            <a:graphicFrameLocks/>
          </p:cNvGraphicFramePr>
          <p:nvPr>
            <p:extLst>
              <p:ext uri="{D42A27DB-BD31-4B8C-83A1-F6EECF244321}">
                <p14:modId xmlns:p14="http://schemas.microsoft.com/office/powerpoint/2010/main" val="1289763884"/>
              </p:ext>
            </p:extLst>
          </p:nvPr>
        </p:nvGraphicFramePr>
        <p:xfrm>
          <a:off x="2457449" y="2754943"/>
          <a:ext cx="7324725" cy="3792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02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1"/>
            <a:ext cx="12192000" cy="57149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 INTRODUÇÃO</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779929" y="697900"/>
            <a:ext cx="11209857" cy="594008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pt-BR" sz="2500" b="1" i="0" u="none" strike="noStrike" kern="1200" cap="none" spc="0" normalizeH="0" baseline="0" noProof="0" dirty="0">
                <a:ln>
                  <a:noFill/>
                </a:ln>
                <a:solidFill>
                  <a:srgbClr val="0088CB"/>
                </a:solidFill>
                <a:effectLst/>
                <a:uLnTx/>
                <a:uFillTx/>
                <a:latin typeface="Calibri" panose="020F0502020204030204"/>
                <a:ea typeface="+mn-ea"/>
                <a:cs typeface="+mn-cs"/>
              </a:rPr>
              <a:t>SISTEMA NACIONAL DA EDUCAÇÃO (SNE) E A UTILIZAÇÃO DE FERRAMENTAS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88CB"/>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2000" b="1" i="0" u="none" strike="noStrike" kern="1200" cap="none" spc="0" normalizeH="0" baseline="0" noProof="0" dirty="0">
                <a:ln>
                  <a:noFill/>
                </a:ln>
                <a:solidFill>
                  <a:srgbClr val="0088CB"/>
                </a:solidFill>
                <a:effectLst/>
                <a:uLnTx/>
                <a:uFillTx/>
                <a:latin typeface="Calibri" panose="020F0502020204030204"/>
                <a:ea typeface="+mn-ea"/>
                <a:cs typeface="+mn-cs"/>
              </a:rPr>
              <a:t>SISTEMA NACIONAL DA EDUCAÇÃO (SNE)</a:t>
            </a:r>
          </a:p>
          <a:p>
            <a:pPr marR="0" lvl="0" algn="just" defTabSz="914400" rtl="0" eaLnBrk="1" fontAlgn="auto" latinLnBrk="0" hangingPunct="1">
              <a:lnSpc>
                <a:spcPct val="100000"/>
              </a:lnSpc>
              <a:spcBef>
                <a:spcPts val="0"/>
              </a:spcBef>
              <a:spcAft>
                <a:spcPts val="0"/>
              </a:spcAft>
              <a:buClrTx/>
              <a:buSzTx/>
              <a:tabLst/>
              <a:defRPr/>
            </a:pPr>
            <a:endParaRPr kumimoji="0" lang="pt-BR" sz="1600" b="1" i="0" u="none" strike="noStrike" kern="1200" cap="none" spc="0" normalizeH="0" baseline="0" noProof="0" dirty="0">
              <a:ln>
                <a:noFill/>
              </a:ln>
              <a:solidFill>
                <a:srgbClr val="0088CB"/>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i="0" u="none" strike="noStrike" kern="1200" cap="none" spc="0" normalizeH="0" baseline="0" noProof="0" dirty="0">
                <a:ln>
                  <a:noFill/>
                </a:ln>
                <a:effectLst/>
                <a:uLnTx/>
                <a:uFillTx/>
                <a:latin typeface="Calibri" panose="020F0502020204030204"/>
                <a:ea typeface="+mn-ea"/>
                <a:cs typeface="+mn-cs"/>
              </a:rPr>
              <a:t>Previsto na Constituição Federal de 1988 e na Lei nº 13.005/2014 – Plano Nacional de Educação;</a:t>
            </a:r>
          </a:p>
          <a:p>
            <a:pPr marL="800100" lvl="1" indent="-342900" algn="just">
              <a:buFont typeface="Arial" panose="020B0604020202020204" pitchFamily="34" charset="0"/>
              <a:buChar char="•"/>
            </a:pPr>
            <a:endParaRPr lang="pt-BR" sz="1600"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b="1" dirty="0">
                <a:solidFill>
                  <a:prstClr val="black"/>
                </a:solidFill>
                <a:latin typeface="Calibri" panose="020F0502020204030204"/>
              </a:rPr>
              <a:t>PLP 235/2019: </a:t>
            </a:r>
            <a:r>
              <a:rPr lang="pt-BR" sz="1600" dirty="0">
                <a:solidFill>
                  <a:prstClr val="black"/>
                </a:solidFill>
                <a:latin typeface="Calibri" panose="020F0502020204030204"/>
              </a:rPr>
              <a:t>projeto de lei que cria o Sistema Nacional de Educação (SNE)</a:t>
            </a:r>
          </a:p>
          <a:p>
            <a:pPr marR="0" lvl="0" algn="just" defTabSz="914400" rtl="0" eaLnBrk="1" fontAlgn="auto" latinLnBrk="0" hangingPunct="1">
              <a:lnSpc>
                <a:spcPct val="100000"/>
              </a:lnSpc>
              <a:spcBef>
                <a:spcPts val="0"/>
              </a:spcBef>
              <a:spcAft>
                <a:spcPts val="0"/>
              </a:spcAft>
              <a:buClrTx/>
              <a:buSzTx/>
              <a:tabLst/>
              <a:defRPr/>
            </a:pPr>
            <a:endParaRPr lang="pt-BR" sz="160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 Expectativa: </a:t>
            </a:r>
            <a:r>
              <a:rPr kumimoji="0" lang="pt-BR" sz="1600" i="0" u="none" strike="noStrike" kern="1200" cap="none" spc="0" normalizeH="0" baseline="0" noProof="0" dirty="0">
                <a:ln>
                  <a:noFill/>
                </a:ln>
                <a:solidFill>
                  <a:prstClr val="black"/>
                </a:solidFill>
                <a:effectLst/>
                <a:uLnTx/>
                <a:uFillTx/>
                <a:latin typeface="Calibri" panose="020F0502020204030204"/>
                <a:ea typeface="+mn-ea"/>
                <a:cs typeface="+mn-cs"/>
              </a:rPr>
              <a:t>o alinhamento e a harmonização de políticas, programas e ações da União, dos estados e dos municípios nessa área, em articulação colaborativa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t-BR" sz="2000" b="1" dirty="0">
              <a:solidFill>
                <a:srgbClr val="0088CB"/>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t-BR" sz="2000" b="1" dirty="0">
                <a:solidFill>
                  <a:srgbClr val="0088CB"/>
                </a:solidFill>
                <a:latin typeface="Calibri" panose="020F0502020204030204"/>
              </a:rPr>
              <a:t>PLATAFORMA +PNE</a:t>
            </a:r>
          </a:p>
          <a:p>
            <a:pPr marR="0" lvl="0" algn="just" defTabSz="914400" rtl="0" eaLnBrk="1" fontAlgn="auto" latinLnBrk="0" hangingPunct="1">
              <a:lnSpc>
                <a:spcPct val="100000"/>
              </a:lnSpc>
              <a:spcBef>
                <a:spcPts val="0"/>
              </a:spcBef>
              <a:spcAft>
                <a:spcPts val="0"/>
              </a:spcAft>
              <a:buClrTx/>
              <a:buSzTx/>
              <a:tabLst/>
              <a:defRPr/>
            </a:pPr>
            <a:endParaRPr lang="pt-BR" sz="2000" b="1" dirty="0">
              <a:solidFill>
                <a:srgbClr val="0088CB"/>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dirty="0">
                <a:latin typeface="Calibri" panose="020F0502020204030204"/>
              </a:rPr>
              <a:t>Portaria nº 41, de 25 de janeiro de 2021;</a:t>
            </a:r>
          </a:p>
          <a:p>
            <a:pPr marR="0" lvl="0" algn="just" defTabSz="914400" rtl="0" eaLnBrk="1" fontAlgn="auto" latinLnBrk="0" hangingPunct="1">
              <a:lnSpc>
                <a:spcPct val="100000"/>
              </a:lnSpc>
              <a:spcBef>
                <a:spcPts val="0"/>
              </a:spcBef>
              <a:spcAft>
                <a:spcPts val="0"/>
              </a:spcAft>
              <a:buClrTx/>
              <a:buSzTx/>
              <a:tabLst/>
              <a:defRPr/>
            </a:pPr>
            <a:endParaRPr lang="pt-BR" sz="1600"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dirty="0">
                <a:latin typeface="Calibri" panose="020F0502020204030204"/>
              </a:rPr>
              <a:t>Ferramenta do SIMEC* para </a:t>
            </a:r>
            <a:r>
              <a:rPr lang="pt-BR" sz="1600" b="1" dirty="0">
                <a:latin typeface="Calibri" panose="020F0502020204030204"/>
              </a:rPr>
              <a:t>monitoramento e avaliação dos Planos de Educação </a:t>
            </a:r>
            <a:r>
              <a:rPr lang="pt-BR" sz="1600" dirty="0">
                <a:latin typeface="Calibri" panose="020F0502020204030204"/>
              </a:rPr>
              <a:t>dos estados, Distrito Federal e municípios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600"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b="1" dirty="0">
                <a:latin typeface="Calibri" panose="020F0502020204030204"/>
              </a:rPr>
              <a:t>Planejamento e gestão </a:t>
            </a:r>
            <a:r>
              <a:rPr lang="pt-BR" sz="1600" dirty="0">
                <a:latin typeface="Calibri" panose="020F0502020204030204"/>
              </a:rPr>
              <a:t>para a melhoria da qualidade da educação em </a:t>
            </a:r>
            <a:r>
              <a:rPr lang="pt-BR" sz="1600" b="1" dirty="0">
                <a:latin typeface="Calibri" panose="020F0502020204030204"/>
              </a:rPr>
              <a:t>convergência com metas, estratégias e diretrizes do Plano Nacional de Educação;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600" b="1"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dirty="0">
                <a:latin typeface="Calibri" panose="020F0502020204030204"/>
              </a:rPr>
              <a:t>Integra-se ao Plano de Ações Articuladas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
        <p:nvSpPr>
          <p:cNvPr id="2" name="CaixaDeTexto 1">
            <a:extLst>
              <a:ext uri="{FF2B5EF4-FFF2-40B4-BE49-F238E27FC236}">
                <a16:creationId xmlns:a16="http://schemas.microsoft.com/office/drawing/2014/main" id="{C9A436F5-0ED9-4E1D-8285-E8DC0F3B1CC2}"/>
              </a:ext>
            </a:extLst>
          </p:cNvPr>
          <p:cNvSpPr txBox="1"/>
          <p:nvPr/>
        </p:nvSpPr>
        <p:spPr>
          <a:xfrm>
            <a:off x="845389" y="6581001"/>
            <a:ext cx="9609826" cy="276999"/>
          </a:xfrm>
          <a:prstGeom prst="rect">
            <a:avLst/>
          </a:prstGeom>
          <a:noFill/>
        </p:spPr>
        <p:txBody>
          <a:bodyPr wrap="square" rtlCol="0">
            <a:spAutoFit/>
          </a:bodyPr>
          <a:lstStyle/>
          <a:p>
            <a:r>
              <a:rPr lang="pt-BR" sz="1200" b="1" i="1" dirty="0"/>
              <a:t>*SIMEC: Sistema Integrado de Monitoramento Execução e Controle </a:t>
            </a:r>
          </a:p>
        </p:txBody>
      </p:sp>
    </p:spTree>
    <p:extLst>
      <p:ext uri="{BB962C8B-B14F-4D97-AF65-F5344CB8AC3E}">
        <p14:creationId xmlns:p14="http://schemas.microsoft.com/office/powerpoint/2010/main" val="4055883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29328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Aprendizado Adequado na Idade Certa META 7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Fomentar a qualidade da Educação Básica em todas as etapas e modalidades, com melhoria do fluxo escolar e da aprendizagem, de modo a atingir as seguintes médias nacionais para o IDEB:</a:t>
            </a:r>
          </a:p>
        </p:txBody>
      </p:sp>
    </p:spTree>
    <p:extLst>
      <p:ext uri="{BB962C8B-B14F-4D97-AF65-F5344CB8AC3E}">
        <p14:creationId xmlns:p14="http://schemas.microsoft.com/office/powerpoint/2010/main" val="2096399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7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76FA6467-053A-4699-BAC4-F0C9970AC555}"/>
              </a:ext>
            </a:extLst>
          </p:cNvPr>
          <p:cNvGraphicFramePr>
            <a:graphicFrameLocks noGrp="1"/>
          </p:cNvGraphicFramePr>
          <p:nvPr>
            <p:extLst>
              <p:ext uri="{D42A27DB-BD31-4B8C-83A1-F6EECF244321}">
                <p14:modId xmlns:p14="http://schemas.microsoft.com/office/powerpoint/2010/main" val="2231434923"/>
              </p:ext>
            </p:extLst>
          </p:nvPr>
        </p:nvGraphicFramePr>
        <p:xfrm>
          <a:off x="1081895" y="1295763"/>
          <a:ext cx="10071879" cy="1037861"/>
        </p:xfrm>
        <a:graphic>
          <a:graphicData uri="http://schemas.openxmlformats.org/drawingml/2006/table">
            <a:tbl>
              <a:tblPr firstRow="1" firstCol="1" bandRow="1"/>
              <a:tblGrid>
                <a:gridCol w="3153821">
                  <a:extLst>
                    <a:ext uri="{9D8B030D-6E8A-4147-A177-3AD203B41FA5}">
                      <a16:colId xmlns:a16="http://schemas.microsoft.com/office/drawing/2014/main" val="2948981903"/>
                    </a:ext>
                  </a:extLst>
                </a:gridCol>
                <a:gridCol w="2667785">
                  <a:extLst>
                    <a:ext uri="{9D8B030D-6E8A-4147-A177-3AD203B41FA5}">
                      <a16:colId xmlns:a16="http://schemas.microsoft.com/office/drawing/2014/main" val="2257653126"/>
                    </a:ext>
                  </a:extLst>
                </a:gridCol>
                <a:gridCol w="1116361">
                  <a:extLst>
                    <a:ext uri="{9D8B030D-6E8A-4147-A177-3AD203B41FA5}">
                      <a16:colId xmlns:a16="http://schemas.microsoft.com/office/drawing/2014/main" val="3524680043"/>
                    </a:ext>
                  </a:extLst>
                </a:gridCol>
                <a:gridCol w="3133912">
                  <a:extLst>
                    <a:ext uri="{9D8B030D-6E8A-4147-A177-3AD203B41FA5}">
                      <a16:colId xmlns:a16="http://schemas.microsoft.com/office/drawing/2014/main" val="4294887968"/>
                    </a:ext>
                  </a:extLst>
                </a:gridCol>
              </a:tblGrid>
              <a:tr h="280513">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7A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MÉDIA DO IDEB NOS ANOS INICIAIS DO ENSINO FUNDAMENTAL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53076446"/>
                  </a:ext>
                </a:extLst>
              </a:tr>
              <a:tr h="379204">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3369538"/>
                  </a:ext>
                </a:extLst>
              </a:tr>
              <a:tr h="378144">
                <a:tc>
                  <a:txBody>
                    <a:bodyPr/>
                    <a:lstStyle/>
                    <a:p>
                      <a:pPr marL="228600"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(rede Municipal)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2211933"/>
                  </a:ext>
                </a:extLst>
              </a:tr>
            </a:tbl>
          </a:graphicData>
        </a:graphic>
      </p:graphicFrame>
      <p:graphicFrame>
        <p:nvGraphicFramePr>
          <p:cNvPr id="12" name="Chart 31" title="Gráfico"/>
          <p:cNvGraphicFramePr>
            <a:graphicFrameLocks/>
          </p:cNvGraphicFramePr>
          <p:nvPr>
            <p:extLst>
              <p:ext uri="{D42A27DB-BD31-4B8C-83A1-F6EECF244321}">
                <p14:modId xmlns:p14="http://schemas.microsoft.com/office/powerpoint/2010/main" val="3666947095"/>
              </p:ext>
            </p:extLst>
          </p:nvPr>
        </p:nvGraphicFramePr>
        <p:xfrm>
          <a:off x="2659224" y="2334678"/>
          <a:ext cx="6447454" cy="398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3284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7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8" name="Tabela 7">
            <a:extLst>
              <a:ext uri="{FF2B5EF4-FFF2-40B4-BE49-F238E27FC236}">
                <a16:creationId xmlns:a16="http://schemas.microsoft.com/office/drawing/2014/main" id="{E0B5C966-664B-4F22-94DF-618D56B9C6A5}"/>
              </a:ext>
            </a:extLst>
          </p:cNvPr>
          <p:cNvGraphicFramePr>
            <a:graphicFrameLocks noGrp="1"/>
          </p:cNvGraphicFramePr>
          <p:nvPr>
            <p:extLst>
              <p:ext uri="{D42A27DB-BD31-4B8C-83A1-F6EECF244321}">
                <p14:modId xmlns:p14="http://schemas.microsoft.com/office/powerpoint/2010/main" val="495329965"/>
              </p:ext>
            </p:extLst>
          </p:nvPr>
        </p:nvGraphicFramePr>
        <p:xfrm>
          <a:off x="1065183" y="1265481"/>
          <a:ext cx="10069541" cy="1010994"/>
        </p:xfrm>
        <a:graphic>
          <a:graphicData uri="http://schemas.openxmlformats.org/drawingml/2006/table">
            <a:tbl>
              <a:tblPr firstRow="1" firstCol="1" bandRow="1"/>
              <a:tblGrid>
                <a:gridCol w="3159501">
                  <a:extLst>
                    <a:ext uri="{9D8B030D-6E8A-4147-A177-3AD203B41FA5}">
                      <a16:colId xmlns:a16="http://schemas.microsoft.com/office/drawing/2014/main" val="758358927"/>
                    </a:ext>
                  </a:extLst>
                </a:gridCol>
                <a:gridCol w="2624194">
                  <a:extLst>
                    <a:ext uri="{9D8B030D-6E8A-4147-A177-3AD203B41FA5}">
                      <a16:colId xmlns:a16="http://schemas.microsoft.com/office/drawing/2014/main" val="3888394747"/>
                    </a:ext>
                  </a:extLst>
                </a:gridCol>
                <a:gridCol w="1195579">
                  <a:extLst>
                    <a:ext uri="{9D8B030D-6E8A-4147-A177-3AD203B41FA5}">
                      <a16:colId xmlns:a16="http://schemas.microsoft.com/office/drawing/2014/main" val="182035789"/>
                    </a:ext>
                  </a:extLst>
                </a:gridCol>
                <a:gridCol w="3090267">
                  <a:extLst>
                    <a:ext uri="{9D8B030D-6E8A-4147-A177-3AD203B41FA5}">
                      <a16:colId xmlns:a16="http://schemas.microsoft.com/office/drawing/2014/main" val="162005224"/>
                    </a:ext>
                  </a:extLst>
                </a:gridCol>
              </a:tblGrid>
              <a:tr h="34548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7B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MÉDIA DO IDEB NOS ANOS FINAIS DO ENSINO FUNDAMENTAL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173666499"/>
                  </a:ext>
                </a:extLst>
              </a:tr>
              <a:tr h="39888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1170227"/>
                  </a:ext>
                </a:extLst>
              </a:tr>
              <a:tr h="266628">
                <a:tc>
                  <a:txBody>
                    <a:bodyPr/>
                    <a:lstStyle/>
                    <a:p>
                      <a:pPr marL="228600"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(rede Estadual)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6537532"/>
                  </a:ext>
                </a:extLst>
              </a:tr>
            </a:tbl>
          </a:graphicData>
        </a:graphic>
      </p:graphicFrame>
      <p:graphicFrame>
        <p:nvGraphicFramePr>
          <p:cNvPr id="6" name="Chart 33" title="Gráfico"/>
          <p:cNvGraphicFramePr>
            <a:graphicFrameLocks/>
          </p:cNvGraphicFramePr>
          <p:nvPr>
            <p:extLst>
              <p:ext uri="{D42A27DB-BD31-4B8C-83A1-F6EECF244321}">
                <p14:modId xmlns:p14="http://schemas.microsoft.com/office/powerpoint/2010/main" val="3144695990"/>
              </p:ext>
            </p:extLst>
          </p:nvPr>
        </p:nvGraphicFramePr>
        <p:xfrm>
          <a:off x="2721244" y="2276475"/>
          <a:ext cx="6530652" cy="4038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251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7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5" name="Tabela 14">
            <a:extLst>
              <a:ext uri="{FF2B5EF4-FFF2-40B4-BE49-F238E27FC236}">
                <a16:creationId xmlns:a16="http://schemas.microsoft.com/office/drawing/2014/main" id="{BDA43AAC-83CE-4831-A79F-8722A149A4BF}"/>
              </a:ext>
            </a:extLst>
          </p:cNvPr>
          <p:cNvGraphicFramePr>
            <a:graphicFrameLocks noGrp="1"/>
          </p:cNvGraphicFramePr>
          <p:nvPr>
            <p:extLst>
              <p:ext uri="{D42A27DB-BD31-4B8C-83A1-F6EECF244321}">
                <p14:modId xmlns:p14="http://schemas.microsoft.com/office/powerpoint/2010/main" val="1636690060"/>
              </p:ext>
            </p:extLst>
          </p:nvPr>
        </p:nvGraphicFramePr>
        <p:xfrm>
          <a:off x="1064284" y="1301784"/>
          <a:ext cx="10041865" cy="908016"/>
        </p:xfrm>
        <a:graphic>
          <a:graphicData uri="http://schemas.openxmlformats.org/drawingml/2006/table">
            <a:tbl>
              <a:tblPr firstRow="1" firstCol="1" bandRow="1"/>
              <a:tblGrid>
                <a:gridCol w="3134407">
                  <a:extLst>
                    <a:ext uri="{9D8B030D-6E8A-4147-A177-3AD203B41FA5}">
                      <a16:colId xmlns:a16="http://schemas.microsoft.com/office/drawing/2014/main" val="4110887717"/>
                    </a:ext>
                  </a:extLst>
                </a:gridCol>
                <a:gridCol w="2601640">
                  <a:extLst>
                    <a:ext uri="{9D8B030D-6E8A-4147-A177-3AD203B41FA5}">
                      <a16:colId xmlns:a16="http://schemas.microsoft.com/office/drawing/2014/main" val="1838935827"/>
                    </a:ext>
                  </a:extLst>
                </a:gridCol>
                <a:gridCol w="1240317">
                  <a:extLst>
                    <a:ext uri="{9D8B030D-6E8A-4147-A177-3AD203B41FA5}">
                      <a16:colId xmlns:a16="http://schemas.microsoft.com/office/drawing/2014/main" val="1497425458"/>
                    </a:ext>
                  </a:extLst>
                </a:gridCol>
                <a:gridCol w="3065501">
                  <a:extLst>
                    <a:ext uri="{9D8B030D-6E8A-4147-A177-3AD203B41FA5}">
                      <a16:colId xmlns:a16="http://schemas.microsoft.com/office/drawing/2014/main" val="446052533"/>
                    </a:ext>
                  </a:extLst>
                </a:gridCol>
              </a:tblGrid>
              <a:tr h="31029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7C</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MÉDIA DO IDEB NO ENSINO MÉDIO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277470295"/>
                  </a:ext>
                </a:extLst>
              </a:tr>
              <a:tr h="35825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9480151"/>
                  </a:ext>
                </a:extLst>
              </a:tr>
              <a:tr h="239470">
                <a:tc>
                  <a:txBody>
                    <a:bodyPr/>
                    <a:lstStyle/>
                    <a:p>
                      <a:pPr marL="228600"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(Estadual)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2535424"/>
                  </a:ext>
                </a:extLst>
              </a:tr>
            </a:tbl>
          </a:graphicData>
        </a:graphic>
      </p:graphicFrame>
      <p:graphicFrame>
        <p:nvGraphicFramePr>
          <p:cNvPr id="6" name="Chart 35" title="Gráfico"/>
          <p:cNvGraphicFramePr>
            <a:graphicFrameLocks/>
          </p:cNvGraphicFramePr>
          <p:nvPr>
            <p:extLst>
              <p:ext uri="{D42A27DB-BD31-4B8C-83A1-F6EECF244321}">
                <p14:modId xmlns:p14="http://schemas.microsoft.com/office/powerpoint/2010/main" val="1183114558"/>
              </p:ext>
            </p:extLst>
          </p:nvPr>
        </p:nvGraphicFramePr>
        <p:xfrm>
          <a:off x="2568633" y="2209801"/>
          <a:ext cx="6975071" cy="4183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31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1958197"/>
            <a:ext cx="8343900" cy="391639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194883" y="2124793"/>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Escolaridade Média</a:t>
            </a:r>
          </a:p>
          <a:p>
            <a:pPr algn="ctr"/>
            <a:r>
              <a:rPr lang="pt-BR" sz="2500" b="1" dirty="0">
                <a:solidFill>
                  <a:srgbClr val="0088CB"/>
                </a:solidFill>
                <a:latin typeface="Arial Black" panose="020B0A04020102020204" pitchFamily="34" charset="0"/>
              </a:rPr>
              <a:t>META 8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Elevar a escolaridade média da população de 18 (dezoito) a 29 (vinte e nove) anos, de modo a alcançar, no mínimo, 12 (doze) anos de estudo no último ano de vigência deste Plano, para as populações de regiões de menor escolaridade no Município e dos 25% (vinte e cinco por cento) mais pobres, e igualar a escolaridade média entre negros e não negros declarados à Fundação Instituto Brasileiro de Geografia e Estatística- IBGE.</a:t>
            </a:r>
          </a:p>
        </p:txBody>
      </p:sp>
    </p:spTree>
    <p:extLst>
      <p:ext uri="{BB962C8B-B14F-4D97-AF65-F5344CB8AC3E}">
        <p14:creationId xmlns:p14="http://schemas.microsoft.com/office/powerpoint/2010/main" val="810799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8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5629FA5A-6198-4F4B-B2AA-DEAF6C91F57F}"/>
              </a:ext>
            </a:extLst>
          </p:cNvPr>
          <p:cNvGraphicFramePr>
            <a:graphicFrameLocks noGrp="1"/>
          </p:cNvGraphicFramePr>
          <p:nvPr>
            <p:extLst>
              <p:ext uri="{D42A27DB-BD31-4B8C-83A1-F6EECF244321}">
                <p14:modId xmlns:p14="http://schemas.microsoft.com/office/powerpoint/2010/main" val="3913466404"/>
              </p:ext>
            </p:extLst>
          </p:nvPr>
        </p:nvGraphicFramePr>
        <p:xfrm>
          <a:off x="1053320" y="1270975"/>
          <a:ext cx="10090928" cy="1210053"/>
        </p:xfrm>
        <a:graphic>
          <a:graphicData uri="http://schemas.openxmlformats.org/drawingml/2006/table">
            <a:tbl>
              <a:tblPr firstRow="1" firstCol="1" bandRow="1"/>
              <a:tblGrid>
                <a:gridCol w="3213926">
                  <a:extLst>
                    <a:ext uri="{9D8B030D-6E8A-4147-A177-3AD203B41FA5}">
                      <a16:colId xmlns:a16="http://schemas.microsoft.com/office/drawing/2014/main" val="2158598105"/>
                    </a:ext>
                  </a:extLst>
                </a:gridCol>
                <a:gridCol w="2075842">
                  <a:extLst>
                    <a:ext uri="{9D8B030D-6E8A-4147-A177-3AD203B41FA5}">
                      <a16:colId xmlns:a16="http://schemas.microsoft.com/office/drawing/2014/main" val="3316470138"/>
                    </a:ext>
                  </a:extLst>
                </a:gridCol>
                <a:gridCol w="2497560">
                  <a:extLst>
                    <a:ext uri="{9D8B030D-6E8A-4147-A177-3AD203B41FA5}">
                      <a16:colId xmlns:a16="http://schemas.microsoft.com/office/drawing/2014/main" val="3543363327"/>
                    </a:ext>
                  </a:extLst>
                </a:gridCol>
                <a:gridCol w="2303600">
                  <a:extLst>
                    <a:ext uri="{9D8B030D-6E8A-4147-A177-3AD203B41FA5}">
                      <a16:colId xmlns:a16="http://schemas.microsoft.com/office/drawing/2014/main" val="4153410639"/>
                    </a:ext>
                  </a:extLst>
                </a:gridCol>
              </a:tblGrid>
              <a:tr h="354247">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8A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Bef>
                          <a:spcPts val="1200"/>
                        </a:spcBef>
                        <a:spcAft>
                          <a:spcPts val="12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ESCOLARIDADE MÉDIA DA POPULAÇÃO DE 18 A 29 ANOS DE IDADE COM MENOS DE 12 (DOZE) ANOS DE ESTUDO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98845821"/>
                  </a:ext>
                </a:extLst>
              </a:tr>
              <a:tr h="387539">
                <a:tc>
                  <a:txBody>
                    <a:bodyPr/>
                    <a:lstStyle/>
                    <a:p>
                      <a:pPr algn="ctr">
                        <a:lnSpc>
                          <a:spcPct val="107000"/>
                        </a:lnSpc>
                        <a:spcBef>
                          <a:spcPts val="1200"/>
                        </a:spcBef>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Bef>
                          <a:spcPts val="1200"/>
                        </a:spcBef>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0809214"/>
                  </a:ext>
                </a:extLst>
              </a:tr>
              <a:tr h="387539">
                <a:tc>
                  <a:txBody>
                    <a:bodyPr/>
                    <a:lstStyle/>
                    <a:p>
                      <a:pPr>
                        <a:lnSpc>
                          <a:spcPct val="107000"/>
                        </a:lnSpc>
                        <a:spcBef>
                          <a:spcPts val="1200"/>
                        </a:spcBef>
                        <a:spcAft>
                          <a:spcPts val="12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SIMEC/PNAD 2015*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4706785"/>
                  </a:ext>
                </a:extLst>
              </a:tr>
            </a:tbl>
          </a:graphicData>
        </a:graphic>
      </p:graphicFrame>
      <p:sp>
        <p:nvSpPr>
          <p:cNvPr id="5" name="CaixaDeTexto 4">
            <a:extLst>
              <a:ext uri="{FF2B5EF4-FFF2-40B4-BE49-F238E27FC236}">
                <a16:creationId xmlns:a16="http://schemas.microsoft.com/office/drawing/2014/main" id="{960E2AD8-F483-4F29-B9E1-CF44E474F986}"/>
              </a:ext>
            </a:extLst>
          </p:cNvPr>
          <p:cNvSpPr txBox="1"/>
          <p:nvPr/>
        </p:nvSpPr>
        <p:spPr>
          <a:xfrm>
            <a:off x="928059" y="6448245"/>
            <a:ext cx="6495690" cy="276999"/>
          </a:xfrm>
          <a:prstGeom prst="rect">
            <a:avLst/>
          </a:prstGeom>
          <a:noFill/>
        </p:spPr>
        <p:txBody>
          <a:bodyPr wrap="square" rtlCol="0">
            <a:spAutoFit/>
          </a:bodyPr>
          <a:lstStyle/>
          <a:p>
            <a:r>
              <a:rPr lang="pt-BR" sz="1200" i="1" dirty="0">
                <a:solidFill>
                  <a:srgbClr val="000000"/>
                </a:solidFill>
                <a:effectLst/>
                <a:latin typeface="Times New Roman" panose="02020603050405020304" pitchFamily="18" charset="0"/>
                <a:ea typeface="Times New Roman" panose="02020603050405020304" pitchFamily="18" charset="0"/>
              </a:rPr>
              <a:t>*O índice foi extraído do relatório do PME 2017</a:t>
            </a:r>
            <a:endParaRPr lang="pt-BR" sz="1200" i="1" dirty="0"/>
          </a:p>
        </p:txBody>
      </p:sp>
      <p:graphicFrame>
        <p:nvGraphicFramePr>
          <p:cNvPr id="8" name="Chart 37" title="Gráfico"/>
          <p:cNvGraphicFramePr>
            <a:graphicFrameLocks/>
          </p:cNvGraphicFramePr>
          <p:nvPr>
            <p:extLst>
              <p:ext uri="{D42A27DB-BD31-4B8C-83A1-F6EECF244321}">
                <p14:modId xmlns:p14="http://schemas.microsoft.com/office/powerpoint/2010/main" val="2182020993"/>
              </p:ext>
            </p:extLst>
          </p:nvPr>
        </p:nvGraphicFramePr>
        <p:xfrm>
          <a:off x="2511437" y="2481029"/>
          <a:ext cx="6442063" cy="3983342"/>
        </p:xfrm>
        <a:graphic>
          <a:graphicData uri="http://schemas.openxmlformats.org/drawingml/2006/chart">
            <c:chart xmlns:c="http://schemas.openxmlformats.org/drawingml/2006/chart" xmlns:r="http://schemas.openxmlformats.org/officeDocument/2006/relationships" r:id="rId2"/>
          </a:graphicData>
        </a:graphic>
      </p:graphicFrame>
      <p:sp>
        <p:nvSpPr>
          <p:cNvPr id="12" name="CaixaDeTexto 11"/>
          <p:cNvSpPr txBox="1"/>
          <p:nvPr/>
        </p:nvSpPr>
        <p:spPr>
          <a:xfrm>
            <a:off x="0" y="6343650"/>
            <a:ext cx="12162387" cy="307777"/>
          </a:xfrm>
          <a:prstGeom prst="rect">
            <a:avLst/>
          </a:prstGeom>
          <a:solidFill>
            <a:schemeClr val="tx1"/>
          </a:solidFill>
        </p:spPr>
        <p:txBody>
          <a:bodyPr wrap="square" rtlCol="0">
            <a:spAutoFit/>
          </a:bodyPr>
          <a:lstStyle/>
          <a:p>
            <a:pPr algn="ctr"/>
            <a:r>
              <a:rPr lang="pt-BR" sz="1400" b="1" dirty="0">
                <a:solidFill>
                  <a:schemeClr val="bg1"/>
                </a:solidFill>
              </a:rPr>
              <a:t>O aferimento dessa meta </a:t>
            </a:r>
            <a:r>
              <a:rPr lang="pt-BR" sz="1400" b="1" dirty="0" smtClean="0">
                <a:solidFill>
                  <a:schemeClr val="bg1"/>
                </a:solidFill>
              </a:rPr>
              <a:t>só </a:t>
            </a:r>
            <a:r>
              <a:rPr lang="pt-BR" sz="1400" b="1" dirty="0">
                <a:solidFill>
                  <a:schemeClr val="bg1"/>
                </a:solidFill>
              </a:rPr>
              <a:t>é possível </a:t>
            </a:r>
            <a:r>
              <a:rPr lang="pt-BR" sz="1400" b="1" dirty="0" smtClean="0">
                <a:solidFill>
                  <a:schemeClr val="bg1"/>
                </a:solidFill>
              </a:rPr>
              <a:t>a cada dez anos, com a atualização do censo demográfico do IBGE</a:t>
            </a:r>
            <a:endParaRPr lang="pt-BR" sz="4400" dirty="0">
              <a:solidFill>
                <a:schemeClr val="bg1"/>
              </a:solidFill>
            </a:endParaRPr>
          </a:p>
        </p:txBody>
      </p:sp>
    </p:spTree>
    <p:extLst>
      <p:ext uri="{BB962C8B-B14F-4D97-AF65-F5344CB8AC3E}">
        <p14:creationId xmlns:p14="http://schemas.microsoft.com/office/powerpoint/2010/main" val="3760682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8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3FD92A9B-8BD9-41C3-AC42-95BD7887933E}"/>
              </a:ext>
            </a:extLst>
          </p:cNvPr>
          <p:cNvGraphicFramePr>
            <a:graphicFrameLocks noGrp="1"/>
          </p:cNvGraphicFramePr>
          <p:nvPr>
            <p:extLst>
              <p:ext uri="{D42A27DB-BD31-4B8C-83A1-F6EECF244321}">
                <p14:modId xmlns:p14="http://schemas.microsoft.com/office/powerpoint/2010/main" val="460039387"/>
              </p:ext>
            </p:extLst>
          </p:nvPr>
        </p:nvGraphicFramePr>
        <p:xfrm>
          <a:off x="1011626" y="1268433"/>
          <a:ext cx="10123099" cy="1266883"/>
        </p:xfrm>
        <a:graphic>
          <a:graphicData uri="http://schemas.openxmlformats.org/drawingml/2006/table">
            <a:tbl>
              <a:tblPr firstRow="1" firstCol="1" bandRow="1"/>
              <a:tblGrid>
                <a:gridCol w="3233349">
                  <a:extLst>
                    <a:ext uri="{9D8B030D-6E8A-4147-A177-3AD203B41FA5}">
                      <a16:colId xmlns:a16="http://schemas.microsoft.com/office/drawing/2014/main" val="3780594711"/>
                    </a:ext>
                  </a:extLst>
                </a:gridCol>
                <a:gridCol w="2280136">
                  <a:extLst>
                    <a:ext uri="{9D8B030D-6E8A-4147-A177-3AD203B41FA5}">
                      <a16:colId xmlns:a16="http://schemas.microsoft.com/office/drawing/2014/main" val="3135675218"/>
                    </a:ext>
                  </a:extLst>
                </a:gridCol>
                <a:gridCol w="2323104">
                  <a:extLst>
                    <a:ext uri="{9D8B030D-6E8A-4147-A177-3AD203B41FA5}">
                      <a16:colId xmlns:a16="http://schemas.microsoft.com/office/drawing/2014/main" val="4113257718"/>
                    </a:ext>
                  </a:extLst>
                </a:gridCol>
                <a:gridCol w="2286510">
                  <a:extLst>
                    <a:ext uri="{9D8B030D-6E8A-4147-A177-3AD203B41FA5}">
                      <a16:colId xmlns:a16="http://schemas.microsoft.com/office/drawing/2014/main" val="29251093"/>
                    </a:ext>
                  </a:extLst>
                </a:gridCol>
              </a:tblGrid>
              <a:tr h="332667">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8B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Bef>
                          <a:spcPts val="1200"/>
                        </a:spcBef>
                        <a:spcAft>
                          <a:spcPts val="12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ESCOLARIDADE MÉDIA DA POPULAÇÃO DE 18 A 29 ANOS DE IDADE COM MENOS DE 12 (DOZE) ANOS DE ESTUDO.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05844261"/>
                  </a:ext>
                </a:extLst>
              </a:tr>
              <a:tr h="415954">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Bef>
                          <a:spcPts val="1200"/>
                        </a:spcBef>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65665"/>
                  </a:ext>
                </a:extLst>
              </a:tr>
              <a:tr h="415954">
                <a:tc>
                  <a:txBody>
                    <a:bodyPr/>
                    <a:lstStyle/>
                    <a:p>
                      <a:pPr algn="ctr">
                        <a:lnSpc>
                          <a:spcPct val="107000"/>
                        </a:lnSpc>
                        <a:spcBef>
                          <a:spcPts val="1200"/>
                        </a:spcBef>
                        <a:spcAft>
                          <a:spcPts val="12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(rede Municipal)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89,09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SIMEC/PNAD 2013*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022739"/>
                  </a:ext>
                </a:extLst>
              </a:tr>
            </a:tbl>
          </a:graphicData>
        </a:graphic>
      </p:graphicFrame>
      <p:sp>
        <p:nvSpPr>
          <p:cNvPr id="5" name="CaixaDeTexto 4">
            <a:extLst>
              <a:ext uri="{FF2B5EF4-FFF2-40B4-BE49-F238E27FC236}">
                <a16:creationId xmlns:a16="http://schemas.microsoft.com/office/drawing/2014/main" id="{960E2AD8-F483-4F29-B9E1-CF44E474F986}"/>
              </a:ext>
            </a:extLst>
          </p:cNvPr>
          <p:cNvSpPr txBox="1"/>
          <p:nvPr/>
        </p:nvSpPr>
        <p:spPr>
          <a:xfrm>
            <a:off x="928059" y="6448245"/>
            <a:ext cx="6495690" cy="276999"/>
          </a:xfrm>
          <a:prstGeom prst="rect">
            <a:avLst/>
          </a:prstGeom>
          <a:noFill/>
        </p:spPr>
        <p:txBody>
          <a:bodyPr wrap="square" rtlCol="0">
            <a:spAutoFit/>
          </a:bodyPr>
          <a:lstStyle/>
          <a:p>
            <a:r>
              <a:rPr lang="pt-BR" sz="1200" i="1" dirty="0">
                <a:solidFill>
                  <a:srgbClr val="000000"/>
                </a:solidFill>
                <a:effectLst/>
                <a:latin typeface="Times New Roman" panose="02020603050405020304" pitchFamily="18" charset="0"/>
                <a:ea typeface="Times New Roman" panose="02020603050405020304" pitchFamily="18" charset="0"/>
              </a:rPr>
              <a:t>*O índice foi extraído do relatório do PME 2017</a:t>
            </a:r>
            <a:endParaRPr lang="pt-BR" sz="1200" i="1" dirty="0"/>
          </a:p>
        </p:txBody>
      </p:sp>
      <p:graphicFrame>
        <p:nvGraphicFramePr>
          <p:cNvPr id="8" name="Chart 39" title="Gráfico"/>
          <p:cNvGraphicFramePr>
            <a:graphicFrameLocks/>
          </p:cNvGraphicFramePr>
          <p:nvPr>
            <p:extLst>
              <p:ext uri="{D42A27DB-BD31-4B8C-83A1-F6EECF244321}">
                <p14:modId xmlns:p14="http://schemas.microsoft.com/office/powerpoint/2010/main" val="974598849"/>
              </p:ext>
            </p:extLst>
          </p:nvPr>
        </p:nvGraphicFramePr>
        <p:xfrm>
          <a:off x="3371504" y="2800350"/>
          <a:ext cx="5715000" cy="3533775"/>
        </p:xfrm>
        <a:graphic>
          <a:graphicData uri="http://schemas.openxmlformats.org/drawingml/2006/chart">
            <c:chart xmlns:c="http://schemas.openxmlformats.org/drawingml/2006/chart" xmlns:r="http://schemas.openxmlformats.org/officeDocument/2006/relationships" r:id="rId2"/>
          </a:graphicData>
        </a:graphic>
      </p:graphicFrame>
      <p:sp>
        <p:nvSpPr>
          <p:cNvPr id="12" name="CaixaDeTexto 11"/>
          <p:cNvSpPr txBox="1"/>
          <p:nvPr/>
        </p:nvSpPr>
        <p:spPr>
          <a:xfrm>
            <a:off x="29613" y="6448245"/>
            <a:ext cx="12162387" cy="307777"/>
          </a:xfrm>
          <a:prstGeom prst="rect">
            <a:avLst/>
          </a:prstGeom>
          <a:solidFill>
            <a:schemeClr val="tx1"/>
          </a:solidFill>
        </p:spPr>
        <p:txBody>
          <a:bodyPr wrap="square" rtlCol="0">
            <a:spAutoFit/>
          </a:bodyPr>
          <a:lstStyle/>
          <a:p>
            <a:pPr algn="ctr"/>
            <a:r>
              <a:rPr lang="pt-BR" sz="1400" b="1" dirty="0">
                <a:solidFill>
                  <a:schemeClr val="bg1"/>
                </a:solidFill>
              </a:rPr>
              <a:t>O aferimento dessa meta </a:t>
            </a:r>
            <a:r>
              <a:rPr lang="pt-BR" sz="1400" b="1" dirty="0" smtClean="0">
                <a:solidFill>
                  <a:schemeClr val="bg1"/>
                </a:solidFill>
              </a:rPr>
              <a:t>só </a:t>
            </a:r>
            <a:r>
              <a:rPr lang="pt-BR" sz="1400" b="1" dirty="0">
                <a:solidFill>
                  <a:schemeClr val="bg1"/>
                </a:solidFill>
              </a:rPr>
              <a:t>é possível </a:t>
            </a:r>
            <a:r>
              <a:rPr lang="pt-BR" sz="1400" b="1" dirty="0" smtClean="0">
                <a:solidFill>
                  <a:schemeClr val="bg1"/>
                </a:solidFill>
              </a:rPr>
              <a:t>a cada dez anos, com a atualização do censo demográfico do IBGE</a:t>
            </a:r>
            <a:endParaRPr lang="pt-BR" sz="4400" dirty="0">
              <a:solidFill>
                <a:schemeClr val="bg1"/>
              </a:solidFill>
            </a:endParaRPr>
          </a:p>
        </p:txBody>
      </p:sp>
    </p:spTree>
    <p:extLst>
      <p:ext uri="{BB962C8B-B14F-4D97-AF65-F5344CB8AC3E}">
        <p14:creationId xmlns:p14="http://schemas.microsoft.com/office/powerpoint/2010/main" val="1295063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4999" y="2105024"/>
            <a:ext cx="8505825"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Alfabetização e Alfabetismo Funcional de Jovens e Adultos</a:t>
            </a:r>
          </a:p>
          <a:p>
            <a:pPr algn="ctr"/>
            <a:r>
              <a:rPr lang="pt-BR" sz="2500" b="1" dirty="0">
                <a:solidFill>
                  <a:srgbClr val="0088CB"/>
                </a:solidFill>
                <a:latin typeface="Arial Black" panose="020B0A04020102020204" pitchFamily="34" charset="0"/>
              </a:rPr>
              <a:t>META 9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Elevar a taxa de alfabetização da população com 15 (quinze) anos ou mais e, até o final da vigência deste PME, erradicar o analfabetismo absoluto e reduzir em 50% (cinquenta por cento) a taxa de analfabetismo funcional.</a:t>
            </a:r>
          </a:p>
        </p:txBody>
      </p:sp>
      <p:sp>
        <p:nvSpPr>
          <p:cNvPr id="7" name="Retângulo: Cantos Arredondados 6">
            <a:extLst>
              <a:ext uri="{FF2B5EF4-FFF2-40B4-BE49-F238E27FC236}">
                <a16:creationId xmlns:a16="http://schemas.microsoft.com/office/drawing/2014/main" id="{559E4133-8684-4F4B-B992-E0ABA36FEFC7}"/>
              </a:ext>
            </a:extLst>
          </p:cNvPr>
          <p:cNvSpPr/>
          <p:nvPr/>
        </p:nvSpPr>
        <p:spPr>
          <a:xfrm>
            <a:off x="3905250" y="5876925"/>
            <a:ext cx="6553200" cy="828492"/>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2467D6AF-0F53-452E-9946-6AC28746771C}"/>
              </a:ext>
            </a:extLst>
          </p:cNvPr>
          <p:cNvSpPr txBox="1"/>
          <p:nvPr/>
        </p:nvSpPr>
        <p:spPr>
          <a:xfrm>
            <a:off x="4994154" y="5973609"/>
            <a:ext cx="4807071" cy="692497"/>
          </a:xfrm>
          <a:prstGeom prst="rect">
            <a:avLst/>
          </a:prstGeom>
          <a:noFill/>
        </p:spPr>
        <p:txBody>
          <a:bodyPr wrap="square" rtlCol="0">
            <a:spAutoFit/>
          </a:bodyPr>
          <a:lstStyle/>
          <a:p>
            <a:pPr algn="just"/>
            <a:r>
              <a:rPr lang="pt-BR" sz="1300" b="1" dirty="0">
                <a:solidFill>
                  <a:schemeClr val="bg1"/>
                </a:solidFill>
              </a:rPr>
              <a:t>ODS 4 – META 4.6: </a:t>
            </a:r>
            <a:r>
              <a:rPr lang="pt-BR" sz="1300" dirty="0">
                <a:solidFill>
                  <a:schemeClr val="bg1"/>
                </a:solidFill>
              </a:rPr>
              <a:t>Até 2030, garantir que todos os jovens e adultos estejam alfabetizados, tendo adquirido os conhecimentos básicos em leitura, escrita e matemática.</a:t>
            </a:r>
            <a:endParaRPr lang="pt-BR" sz="1300" dirty="0"/>
          </a:p>
        </p:txBody>
      </p:sp>
      <p:pic>
        <p:nvPicPr>
          <p:cNvPr id="9" name="Imagem 8">
            <a:extLst>
              <a:ext uri="{FF2B5EF4-FFF2-40B4-BE49-F238E27FC236}">
                <a16:creationId xmlns:a16="http://schemas.microsoft.com/office/drawing/2014/main" id="{31D97B32-9872-455E-9A1D-A69F6C380DA2}"/>
              </a:ext>
            </a:extLst>
          </p:cNvPr>
          <p:cNvPicPr>
            <a:picLocks noChangeAspect="1"/>
          </p:cNvPicPr>
          <p:nvPr/>
        </p:nvPicPr>
        <p:blipFill>
          <a:blip r:embed="rId3"/>
          <a:stretch>
            <a:fillRect/>
          </a:stretch>
        </p:blipFill>
        <p:spPr>
          <a:xfrm>
            <a:off x="4037611" y="5964983"/>
            <a:ext cx="790119" cy="645367"/>
          </a:xfrm>
          <a:prstGeom prst="roundRect">
            <a:avLst/>
          </a:prstGeom>
        </p:spPr>
      </p:pic>
    </p:spTree>
    <p:extLst>
      <p:ext uri="{BB962C8B-B14F-4D97-AF65-F5344CB8AC3E}">
        <p14:creationId xmlns:p14="http://schemas.microsoft.com/office/powerpoint/2010/main" val="1021808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9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B6332ADD-C69C-4DD0-BFBF-5A690441F3D9}"/>
              </a:ext>
            </a:extLst>
          </p:cNvPr>
          <p:cNvGraphicFramePr>
            <a:graphicFrameLocks noGrp="1"/>
          </p:cNvGraphicFramePr>
          <p:nvPr>
            <p:extLst>
              <p:ext uri="{D42A27DB-BD31-4B8C-83A1-F6EECF244321}">
                <p14:modId xmlns:p14="http://schemas.microsoft.com/office/powerpoint/2010/main" val="2882784063"/>
              </p:ext>
            </p:extLst>
          </p:nvPr>
        </p:nvGraphicFramePr>
        <p:xfrm>
          <a:off x="1063744" y="1269883"/>
          <a:ext cx="10099556" cy="838018"/>
        </p:xfrm>
        <a:graphic>
          <a:graphicData uri="http://schemas.openxmlformats.org/drawingml/2006/table">
            <a:tbl>
              <a:tblPr firstRow="1" firstCol="1" bandRow="1"/>
              <a:tblGrid>
                <a:gridCol w="3182665">
                  <a:extLst>
                    <a:ext uri="{9D8B030D-6E8A-4147-A177-3AD203B41FA5}">
                      <a16:colId xmlns:a16="http://schemas.microsoft.com/office/drawing/2014/main" val="2534634106"/>
                    </a:ext>
                  </a:extLst>
                </a:gridCol>
                <a:gridCol w="1867113">
                  <a:extLst>
                    <a:ext uri="{9D8B030D-6E8A-4147-A177-3AD203B41FA5}">
                      <a16:colId xmlns:a16="http://schemas.microsoft.com/office/drawing/2014/main" val="868716113"/>
                    </a:ext>
                  </a:extLst>
                </a:gridCol>
                <a:gridCol w="2524889">
                  <a:extLst>
                    <a:ext uri="{9D8B030D-6E8A-4147-A177-3AD203B41FA5}">
                      <a16:colId xmlns:a16="http://schemas.microsoft.com/office/drawing/2014/main" val="2186818208"/>
                    </a:ext>
                  </a:extLst>
                </a:gridCol>
                <a:gridCol w="2524889">
                  <a:extLst>
                    <a:ext uri="{9D8B030D-6E8A-4147-A177-3AD203B41FA5}">
                      <a16:colId xmlns:a16="http://schemas.microsoft.com/office/drawing/2014/main" val="1664736114"/>
                    </a:ext>
                  </a:extLst>
                </a:gridCol>
              </a:tblGrid>
              <a:tr h="22649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9A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TAXA DE ALFABETIZAÇÃO DA POPULAÇÃO COM 15 (QUINZE) ANOS OU MAIS DE IDADE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01634356"/>
                  </a:ext>
                </a:extLst>
              </a:tr>
              <a:tr h="306188">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9426666"/>
                  </a:ext>
                </a:extLst>
              </a:tr>
              <a:tr h="305331">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2020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SEADE MUNICÍPIO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9066773"/>
                  </a:ext>
                </a:extLst>
              </a:tr>
            </a:tbl>
          </a:graphicData>
        </a:graphic>
      </p:graphicFrame>
      <p:graphicFrame>
        <p:nvGraphicFramePr>
          <p:cNvPr id="12" name="Chart 41" title="Gráfico"/>
          <p:cNvGraphicFramePr>
            <a:graphicFrameLocks/>
          </p:cNvGraphicFramePr>
          <p:nvPr>
            <p:extLst>
              <p:ext uri="{D42A27DB-BD31-4B8C-83A1-F6EECF244321}">
                <p14:modId xmlns:p14="http://schemas.microsoft.com/office/powerpoint/2010/main" val="2973228806"/>
              </p:ext>
            </p:extLst>
          </p:nvPr>
        </p:nvGraphicFramePr>
        <p:xfrm>
          <a:off x="2136158" y="2107902"/>
          <a:ext cx="6834864" cy="4226224"/>
        </p:xfrm>
        <a:graphic>
          <a:graphicData uri="http://schemas.openxmlformats.org/drawingml/2006/chart">
            <c:chart xmlns:c="http://schemas.openxmlformats.org/drawingml/2006/chart" xmlns:r="http://schemas.openxmlformats.org/officeDocument/2006/relationships" r:id="rId2"/>
          </a:graphicData>
        </a:graphic>
      </p:graphicFrame>
      <p:sp>
        <p:nvSpPr>
          <p:cNvPr id="13" name="CaixaDeTexto 12"/>
          <p:cNvSpPr txBox="1"/>
          <p:nvPr/>
        </p:nvSpPr>
        <p:spPr>
          <a:xfrm>
            <a:off x="32328" y="6403133"/>
            <a:ext cx="12162387" cy="307777"/>
          </a:xfrm>
          <a:prstGeom prst="rect">
            <a:avLst/>
          </a:prstGeom>
          <a:solidFill>
            <a:schemeClr val="tx1"/>
          </a:solidFill>
        </p:spPr>
        <p:txBody>
          <a:bodyPr wrap="square" rtlCol="0">
            <a:spAutoFit/>
          </a:bodyPr>
          <a:lstStyle/>
          <a:p>
            <a:pPr algn="ctr"/>
            <a:r>
              <a:rPr lang="pt-BR" sz="1400" b="1" dirty="0">
                <a:solidFill>
                  <a:schemeClr val="bg1"/>
                </a:solidFill>
              </a:rPr>
              <a:t>O aferimento dessa meta </a:t>
            </a:r>
            <a:r>
              <a:rPr lang="pt-BR" sz="1400" b="1" dirty="0" smtClean="0">
                <a:solidFill>
                  <a:schemeClr val="bg1"/>
                </a:solidFill>
              </a:rPr>
              <a:t>só </a:t>
            </a:r>
            <a:r>
              <a:rPr lang="pt-BR" sz="1400" b="1" dirty="0">
                <a:solidFill>
                  <a:schemeClr val="bg1"/>
                </a:solidFill>
              </a:rPr>
              <a:t>é possível </a:t>
            </a:r>
            <a:r>
              <a:rPr lang="pt-BR" sz="1400" b="1" dirty="0" smtClean="0">
                <a:solidFill>
                  <a:schemeClr val="bg1"/>
                </a:solidFill>
              </a:rPr>
              <a:t>a cada dez anos, com a atualização do censo demográfico do IBGE</a:t>
            </a:r>
            <a:endParaRPr lang="pt-BR" sz="4400" dirty="0">
              <a:solidFill>
                <a:schemeClr val="bg1"/>
              </a:solidFill>
            </a:endParaRPr>
          </a:p>
        </p:txBody>
      </p:sp>
    </p:spTree>
    <p:extLst>
      <p:ext uri="{BB962C8B-B14F-4D97-AF65-F5344CB8AC3E}">
        <p14:creationId xmlns:p14="http://schemas.microsoft.com/office/powerpoint/2010/main" val="539655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9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8EC3347D-1A3C-4D5F-8406-CB6872BBE6C4}"/>
              </a:ext>
            </a:extLst>
          </p:cNvPr>
          <p:cNvGraphicFramePr>
            <a:graphicFrameLocks noGrp="1"/>
          </p:cNvGraphicFramePr>
          <p:nvPr>
            <p:extLst>
              <p:ext uri="{D42A27DB-BD31-4B8C-83A1-F6EECF244321}">
                <p14:modId xmlns:p14="http://schemas.microsoft.com/office/powerpoint/2010/main" val="4020951439"/>
              </p:ext>
            </p:extLst>
          </p:nvPr>
        </p:nvGraphicFramePr>
        <p:xfrm>
          <a:off x="985127" y="1046826"/>
          <a:ext cx="10027328" cy="1303843"/>
        </p:xfrm>
        <a:graphic>
          <a:graphicData uri="http://schemas.openxmlformats.org/drawingml/2006/table">
            <a:tbl>
              <a:tblPr firstRow="1" firstCol="1" bandRow="1"/>
              <a:tblGrid>
                <a:gridCol w="3134815">
                  <a:extLst>
                    <a:ext uri="{9D8B030D-6E8A-4147-A177-3AD203B41FA5}">
                      <a16:colId xmlns:a16="http://schemas.microsoft.com/office/drawing/2014/main" val="582791294"/>
                    </a:ext>
                  </a:extLst>
                </a:gridCol>
                <a:gridCol w="1805176">
                  <a:extLst>
                    <a:ext uri="{9D8B030D-6E8A-4147-A177-3AD203B41FA5}">
                      <a16:colId xmlns:a16="http://schemas.microsoft.com/office/drawing/2014/main" val="2336372504"/>
                    </a:ext>
                  </a:extLst>
                </a:gridCol>
                <a:gridCol w="1541046">
                  <a:extLst>
                    <a:ext uri="{9D8B030D-6E8A-4147-A177-3AD203B41FA5}">
                      <a16:colId xmlns:a16="http://schemas.microsoft.com/office/drawing/2014/main" val="860415474"/>
                    </a:ext>
                  </a:extLst>
                </a:gridCol>
                <a:gridCol w="3546291">
                  <a:extLst>
                    <a:ext uri="{9D8B030D-6E8A-4147-A177-3AD203B41FA5}">
                      <a16:colId xmlns:a16="http://schemas.microsoft.com/office/drawing/2014/main" val="4285483102"/>
                    </a:ext>
                  </a:extLst>
                </a:gridCol>
              </a:tblGrid>
              <a:tr h="35240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9B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TAXA DE ANALFABETISMO FUNCIONAL DE PESSOAS DE QUINZE ANOS OU MAIS DE IDADE.</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41520600"/>
                  </a:ext>
                </a:extLst>
              </a:tr>
              <a:tr h="476387">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9522910"/>
                  </a:ext>
                </a:extLst>
              </a:tr>
              <a:tr h="475054">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Reduzir em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 </a:t>
                      </a: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até 2025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15,10%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SIMEC/PNAD 2015*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4682259"/>
                  </a:ext>
                </a:extLst>
              </a:tr>
            </a:tbl>
          </a:graphicData>
        </a:graphic>
      </p:graphicFrame>
      <p:graphicFrame>
        <p:nvGraphicFramePr>
          <p:cNvPr id="8" name="Chart 43" title="Gráfico"/>
          <p:cNvGraphicFramePr>
            <a:graphicFrameLocks/>
          </p:cNvGraphicFramePr>
          <p:nvPr>
            <p:extLst>
              <p:ext uri="{D42A27DB-BD31-4B8C-83A1-F6EECF244321}">
                <p14:modId xmlns:p14="http://schemas.microsoft.com/office/powerpoint/2010/main" val="742018630"/>
              </p:ext>
            </p:extLst>
          </p:nvPr>
        </p:nvGraphicFramePr>
        <p:xfrm>
          <a:off x="2511253" y="2350670"/>
          <a:ext cx="6442247" cy="3983456"/>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DeTexto 10"/>
          <p:cNvSpPr txBox="1"/>
          <p:nvPr/>
        </p:nvSpPr>
        <p:spPr>
          <a:xfrm>
            <a:off x="0" y="6457928"/>
            <a:ext cx="12162387" cy="307777"/>
          </a:xfrm>
          <a:prstGeom prst="rect">
            <a:avLst/>
          </a:prstGeom>
          <a:solidFill>
            <a:schemeClr val="tx1"/>
          </a:solidFill>
        </p:spPr>
        <p:txBody>
          <a:bodyPr wrap="square" rtlCol="0">
            <a:spAutoFit/>
          </a:bodyPr>
          <a:lstStyle/>
          <a:p>
            <a:pPr algn="ctr"/>
            <a:r>
              <a:rPr lang="pt-BR" sz="1400" b="1" dirty="0">
                <a:solidFill>
                  <a:schemeClr val="bg1"/>
                </a:solidFill>
              </a:rPr>
              <a:t>O aferimento dessa meta </a:t>
            </a:r>
            <a:r>
              <a:rPr lang="pt-BR" sz="1400" b="1" dirty="0" smtClean="0">
                <a:solidFill>
                  <a:schemeClr val="bg1"/>
                </a:solidFill>
              </a:rPr>
              <a:t>só </a:t>
            </a:r>
            <a:r>
              <a:rPr lang="pt-BR" sz="1400" b="1" dirty="0">
                <a:solidFill>
                  <a:schemeClr val="bg1"/>
                </a:solidFill>
              </a:rPr>
              <a:t>é possível </a:t>
            </a:r>
            <a:r>
              <a:rPr lang="pt-BR" sz="1400" b="1" dirty="0" smtClean="0">
                <a:solidFill>
                  <a:schemeClr val="bg1"/>
                </a:solidFill>
              </a:rPr>
              <a:t>a cada dez anos, com a atualização do censo demográfico do IBGE</a:t>
            </a:r>
            <a:endParaRPr lang="pt-BR" sz="4400" dirty="0">
              <a:solidFill>
                <a:schemeClr val="bg1"/>
              </a:solidFill>
            </a:endParaRPr>
          </a:p>
        </p:txBody>
      </p:sp>
    </p:spTree>
    <p:extLst>
      <p:ext uri="{BB962C8B-B14F-4D97-AF65-F5344CB8AC3E}">
        <p14:creationId xmlns:p14="http://schemas.microsoft.com/office/powerpoint/2010/main" val="377837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7CC3CD10-82B5-4909-9C67-097BC1E36E30}"/>
              </a:ext>
            </a:extLst>
          </p:cNvPr>
          <p:cNvSpPr/>
          <p:nvPr/>
        </p:nvSpPr>
        <p:spPr>
          <a:xfrm>
            <a:off x="4673008" y="3570058"/>
            <a:ext cx="2880000" cy="2880000"/>
          </a:xfrm>
          <a:prstGeom prst="ellipse">
            <a:avLst/>
          </a:prstGeom>
          <a:solidFill>
            <a:srgbClr val="0088CB"/>
          </a:solidFill>
          <a:ln>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b="1" dirty="0"/>
              <a:t>EIXOS</a:t>
            </a:r>
            <a:endParaRPr lang="pt-BR" sz="2000" b="1" dirty="0"/>
          </a:p>
          <a:p>
            <a:pPr algn="ctr"/>
            <a:endParaRPr lang="pt-BR" sz="2000" b="1" dirty="0"/>
          </a:p>
          <a:p>
            <a:pPr algn="ctr"/>
            <a:endParaRPr lang="pt-BR" sz="2000" b="1" dirty="0"/>
          </a:p>
          <a:p>
            <a:pPr algn="ctr"/>
            <a:endParaRPr lang="pt-BR" sz="2000" b="1" dirty="0"/>
          </a:p>
        </p:txBody>
      </p:sp>
      <p:sp>
        <p:nvSpPr>
          <p:cNvPr id="5" name="Elipse 4">
            <a:extLst>
              <a:ext uri="{FF2B5EF4-FFF2-40B4-BE49-F238E27FC236}">
                <a16:creationId xmlns:a16="http://schemas.microsoft.com/office/drawing/2014/main" id="{481D1B51-DD59-4BAF-8037-32C235CFF0DC}"/>
              </a:ext>
            </a:extLst>
          </p:cNvPr>
          <p:cNvSpPr/>
          <p:nvPr/>
        </p:nvSpPr>
        <p:spPr>
          <a:xfrm>
            <a:off x="4304229" y="3214458"/>
            <a:ext cx="3600000" cy="3600000"/>
          </a:xfrm>
          <a:prstGeom prst="ellipse">
            <a:avLst/>
          </a:prstGeom>
          <a:noFill/>
          <a:ln w="76200">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6" name="Elipse 5">
            <a:extLst>
              <a:ext uri="{FF2B5EF4-FFF2-40B4-BE49-F238E27FC236}">
                <a16:creationId xmlns:a16="http://schemas.microsoft.com/office/drawing/2014/main" id="{23791A1C-305C-4267-A002-AAABCB883206}"/>
              </a:ext>
            </a:extLst>
          </p:cNvPr>
          <p:cNvSpPr/>
          <p:nvPr/>
        </p:nvSpPr>
        <p:spPr>
          <a:xfrm>
            <a:off x="2242937" y="5253889"/>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Elipse 7">
            <a:extLst>
              <a:ext uri="{FF2B5EF4-FFF2-40B4-BE49-F238E27FC236}">
                <a16:creationId xmlns:a16="http://schemas.microsoft.com/office/drawing/2014/main" id="{B547B9FE-73F1-40C3-895A-04FE0502BDBE}"/>
              </a:ext>
            </a:extLst>
          </p:cNvPr>
          <p:cNvSpPr/>
          <p:nvPr/>
        </p:nvSpPr>
        <p:spPr>
          <a:xfrm>
            <a:off x="2293192" y="3164968"/>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9" name="Conector reto 8">
            <a:extLst>
              <a:ext uri="{FF2B5EF4-FFF2-40B4-BE49-F238E27FC236}">
                <a16:creationId xmlns:a16="http://schemas.microsoft.com/office/drawing/2014/main" id="{E7C23ACE-9014-4E6D-98F0-C1B746DE6630}"/>
              </a:ext>
            </a:extLst>
          </p:cNvPr>
          <p:cNvCxnSpPr>
            <a:cxnSpLocks/>
          </p:cNvCxnSpPr>
          <p:nvPr/>
        </p:nvCxnSpPr>
        <p:spPr>
          <a:xfrm flipH="1" flipV="1">
            <a:off x="3778786" y="4219460"/>
            <a:ext cx="944543" cy="295840"/>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Elipse 9">
            <a:extLst>
              <a:ext uri="{FF2B5EF4-FFF2-40B4-BE49-F238E27FC236}">
                <a16:creationId xmlns:a16="http://schemas.microsoft.com/office/drawing/2014/main" id="{6864137E-111F-4975-BBD8-DACF1C5B45F2}"/>
              </a:ext>
            </a:extLst>
          </p:cNvPr>
          <p:cNvSpPr/>
          <p:nvPr/>
        </p:nvSpPr>
        <p:spPr>
          <a:xfrm>
            <a:off x="3471560" y="1577840"/>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2" name="Conector reto 11">
            <a:extLst>
              <a:ext uri="{FF2B5EF4-FFF2-40B4-BE49-F238E27FC236}">
                <a16:creationId xmlns:a16="http://schemas.microsoft.com/office/drawing/2014/main" id="{13223707-0EAE-4CA0-9474-2CA18E2823E7}"/>
              </a:ext>
            </a:extLst>
          </p:cNvPr>
          <p:cNvCxnSpPr>
            <a:cxnSpLocks/>
          </p:cNvCxnSpPr>
          <p:nvPr/>
        </p:nvCxnSpPr>
        <p:spPr>
          <a:xfrm flipH="1" flipV="1">
            <a:off x="4717143" y="2946400"/>
            <a:ext cx="624114" cy="885371"/>
          </a:xfrm>
          <a:prstGeom prst="line">
            <a:avLst/>
          </a:prstGeom>
          <a:ln w="38100">
            <a:solidFill>
              <a:srgbClr val="DB9033"/>
            </a:solidFill>
            <a:prstDash val="dash"/>
          </a:ln>
        </p:spPr>
        <p:style>
          <a:lnRef idx="1">
            <a:schemeClr val="accent1"/>
          </a:lnRef>
          <a:fillRef idx="0">
            <a:schemeClr val="accent1"/>
          </a:fillRef>
          <a:effectRef idx="0">
            <a:schemeClr val="accent1"/>
          </a:effectRef>
          <a:fontRef idx="minor">
            <a:schemeClr val="tx1"/>
          </a:fontRef>
        </p:style>
      </p:cxnSp>
      <p:sp>
        <p:nvSpPr>
          <p:cNvPr id="13" name="Elipse 12">
            <a:extLst>
              <a:ext uri="{FF2B5EF4-FFF2-40B4-BE49-F238E27FC236}">
                <a16:creationId xmlns:a16="http://schemas.microsoft.com/office/drawing/2014/main" id="{0D252C20-34C4-412F-BC32-2C2DC3C43BB9}"/>
              </a:ext>
            </a:extLst>
          </p:cNvPr>
          <p:cNvSpPr/>
          <p:nvPr/>
        </p:nvSpPr>
        <p:spPr>
          <a:xfrm>
            <a:off x="5308163" y="999345"/>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4" name="Conector reto 13">
            <a:extLst>
              <a:ext uri="{FF2B5EF4-FFF2-40B4-BE49-F238E27FC236}">
                <a16:creationId xmlns:a16="http://schemas.microsoft.com/office/drawing/2014/main" id="{5127E4D2-64EE-4618-BE9A-8F1E34E40927}"/>
              </a:ext>
            </a:extLst>
          </p:cNvPr>
          <p:cNvCxnSpPr>
            <a:cxnSpLocks/>
            <a:stCxn id="4" idx="0"/>
            <a:endCxn id="13" idx="4"/>
          </p:cNvCxnSpPr>
          <p:nvPr/>
        </p:nvCxnSpPr>
        <p:spPr>
          <a:xfrm flipH="1" flipV="1">
            <a:off x="6028163" y="2439345"/>
            <a:ext cx="84845" cy="1130713"/>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to 14">
            <a:extLst>
              <a:ext uri="{FF2B5EF4-FFF2-40B4-BE49-F238E27FC236}">
                <a16:creationId xmlns:a16="http://schemas.microsoft.com/office/drawing/2014/main" id="{5F97C2AD-C06C-42FA-9293-91CFB60EF70B}"/>
              </a:ext>
            </a:extLst>
          </p:cNvPr>
          <p:cNvCxnSpPr>
            <a:cxnSpLocks/>
          </p:cNvCxnSpPr>
          <p:nvPr/>
        </p:nvCxnSpPr>
        <p:spPr>
          <a:xfrm flipH="1">
            <a:off x="3701143" y="5524414"/>
            <a:ext cx="1036111" cy="281300"/>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6" name="Elipse 15">
            <a:extLst>
              <a:ext uri="{FF2B5EF4-FFF2-40B4-BE49-F238E27FC236}">
                <a16:creationId xmlns:a16="http://schemas.microsoft.com/office/drawing/2014/main" id="{21929F33-4458-42E2-A0F9-5033F9511537}"/>
              </a:ext>
            </a:extLst>
          </p:cNvPr>
          <p:cNvSpPr/>
          <p:nvPr/>
        </p:nvSpPr>
        <p:spPr>
          <a:xfrm>
            <a:off x="8418067" y="3241099"/>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Elipse 16">
            <a:extLst>
              <a:ext uri="{FF2B5EF4-FFF2-40B4-BE49-F238E27FC236}">
                <a16:creationId xmlns:a16="http://schemas.microsoft.com/office/drawing/2014/main" id="{E02203A4-B05B-4F6F-B265-8CAAF3A56D9D}"/>
              </a:ext>
            </a:extLst>
          </p:cNvPr>
          <p:cNvSpPr/>
          <p:nvPr/>
        </p:nvSpPr>
        <p:spPr>
          <a:xfrm>
            <a:off x="7252792" y="1653884"/>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8" name="Conector reto 17">
            <a:extLst>
              <a:ext uri="{FF2B5EF4-FFF2-40B4-BE49-F238E27FC236}">
                <a16:creationId xmlns:a16="http://schemas.microsoft.com/office/drawing/2014/main" id="{70C3E0C8-4279-4A7E-80E4-547866D670CE}"/>
              </a:ext>
            </a:extLst>
          </p:cNvPr>
          <p:cNvCxnSpPr>
            <a:cxnSpLocks/>
            <a:stCxn id="17" idx="3"/>
          </p:cNvCxnSpPr>
          <p:nvPr/>
        </p:nvCxnSpPr>
        <p:spPr>
          <a:xfrm flipH="1">
            <a:off x="6875253" y="2883001"/>
            <a:ext cx="588422" cy="903995"/>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to 18">
            <a:extLst>
              <a:ext uri="{FF2B5EF4-FFF2-40B4-BE49-F238E27FC236}">
                <a16:creationId xmlns:a16="http://schemas.microsoft.com/office/drawing/2014/main" id="{36AE990B-11A3-4A04-9BCD-A9D3C153708A}"/>
              </a:ext>
            </a:extLst>
          </p:cNvPr>
          <p:cNvCxnSpPr>
            <a:cxnSpLocks/>
          </p:cNvCxnSpPr>
          <p:nvPr/>
        </p:nvCxnSpPr>
        <p:spPr>
          <a:xfrm flipH="1" flipV="1">
            <a:off x="7428889" y="5469328"/>
            <a:ext cx="987998" cy="308474"/>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5" name="Espaço Reservado para Texto 153">
            <a:extLst>
              <a:ext uri="{FF2B5EF4-FFF2-40B4-BE49-F238E27FC236}">
                <a16:creationId xmlns:a16="http://schemas.microsoft.com/office/drawing/2014/main" id="{E3E88790-7579-4076-B292-BB3F741611DD}"/>
              </a:ext>
            </a:extLst>
          </p:cNvPr>
          <p:cNvSpPr txBox="1">
            <a:spLocks/>
          </p:cNvSpPr>
          <p:nvPr/>
        </p:nvSpPr>
        <p:spPr>
          <a:xfrm>
            <a:off x="0" y="4966578"/>
            <a:ext cx="2291508" cy="40878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b="1" dirty="0">
                <a:solidFill>
                  <a:schemeClr val="tx1">
                    <a:lumMod val="65000"/>
                    <a:lumOff val="35000"/>
                  </a:schemeClr>
                </a:solidFill>
              </a:rPr>
              <a:t>VALORIZAÇÃO DOS PROFISSIONAIS DA EDUCAÇÃO</a:t>
            </a:r>
          </a:p>
          <a:p>
            <a:pPr marL="0" indent="0" algn="ctr">
              <a:buNone/>
            </a:pPr>
            <a:r>
              <a:rPr lang="pt-BR" sz="1500" i="1" dirty="0">
                <a:solidFill>
                  <a:schemeClr val="tx1">
                    <a:lumMod val="65000"/>
                    <a:lumOff val="35000"/>
                  </a:schemeClr>
                </a:solidFill>
              </a:rPr>
              <a:t>formação, carreira, remuneração e condições de trabalho e saúde</a:t>
            </a:r>
          </a:p>
        </p:txBody>
      </p:sp>
      <p:sp>
        <p:nvSpPr>
          <p:cNvPr id="27" name="Espaço Reservado para Texto 153">
            <a:extLst>
              <a:ext uri="{FF2B5EF4-FFF2-40B4-BE49-F238E27FC236}">
                <a16:creationId xmlns:a16="http://schemas.microsoft.com/office/drawing/2014/main" id="{F80F8506-2472-4491-8A79-8DDA2F8377D6}"/>
              </a:ext>
            </a:extLst>
          </p:cNvPr>
          <p:cNvSpPr txBox="1">
            <a:spLocks/>
          </p:cNvSpPr>
          <p:nvPr/>
        </p:nvSpPr>
        <p:spPr>
          <a:xfrm>
            <a:off x="0" y="2386794"/>
            <a:ext cx="2324558" cy="110555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b="1" dirty="0">
                <a:solidFill>
                  <a:schemeClr val="tx1">
                    <a:lumMod val="65000"/>
                    <a:lumOff val="35000"/>
                  </a:schemeClr>
                </a:solidFill>
              </a:rPr>
              <a:t> INCLUSÃO</a:t>
            </a:r>
          </a:p>
          <a:p>
            <a:pPr marL="0" indent="0" algn="ctr">
              <a:buNone/>
            </a:pPr>
            <a:r>
              <a:rPr lang="pt-BR" sz="1500" i="1" dirty="0">
                <a:solidFill>
                  <a:schemeClr val="tx1">
                    <a:lumMod val="65000"/>
                    <a:lumOff val="35000"/>
                  </a:schemeClr>
                </a:solidFill>
              </a:rPr>
              <a:t>acessibilidade, direitos humanos e ambientais, justiça social, políticas de cotas, educação especial e diversidade</a:t>
            </a:r>
          </a:p>
        </p:txBody>
      </p:sp>
      <p:sp>
        <p:nvSpPr>
          <p:cNvPr id="28" name="Espaço Reservado para Texto 153">
            <a:extLst>
              <a:ext uri="{FF2B5EF4-FFF2-40B4-BE49-F238E27FC236}">
                <a16:creationId xmlns:a16="http://schemas.microsoft.com/office/drawing/2014/main" id="{74091E72-99DB-412D-B01D-3FB285C5EBF4}"/>
              </a:ext>
            </a:extLst>
          </p:cNvPr>
          <p:cNvSpPr txBox="1">
            <a:spLocks/>
          </p:cNvSpPr>
          <p:nvPr/>
        </p:nvSpPr>
        <p:spPr>
          <a:xfrm>
            <a:off x="1267463" y="730329"/>
            <a:ext cx="2891471"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EQUIDADE</a:t>
            </a:r>
          </a:p>
          <a:p>
            <a:pPr marL="0" indent="0" algn="ctr">
              <a:lnSpc>
                <a:spcPct val="100000"/>
              </a:lnSpc>
              <a:spcBef>
                <a:spcPts val="600"/>
              </a:spcBef>
              <a:buNone/>
            </a:pPr>
            <a:r>
              <a:rPr lang="pt-BR" sz="1500" i="1" dirty="0">
                <a:solidFill>
                  <a:schemeClr val="tx1">
                    <a:lumMod val="65000"/>
                    <a:lumOff val="35000"/>
                  </a:schemeClr>
                </a:solidFill>
              </a:rPr>
              <a:t>democratização do acesso, permanência, aprendizagem e gestão do fluxo escolar</a:t>
            </a:r>
          </a:p>
          <a:p>
            <a:pPr marL="0" indent="0" algn="ctr">
              <a:lnSpc>
                <a:spcPct val="100000"/>
              </a:lnSpc>
              <a:spcBef>
                <a:spcPts val="600"/>
              </a:spcBef>
              <a:buNone/>
            </a:pPr>
            <a:endParaRPr lang="pt-BR" sz="1500" b="1" dirty="0">
              <a:solidFill>
                <a:schemeClr val="tx1">
                  <a:lumMod val="65000"/>
                  <a:lumOff val="35000"/>
                </a:schemeClr>
              </a:solidFill>
            </a:endParaRPr>
          </a:p>
        </p:txBody>
      </p:sp>
      <p:sp>
        <p:nvSpPr>
          <p:cNvPr id="22" name="Espaço Reservado para Texto 153">
            <a:extLst>
              <a:ext uri="{FF2B5EF4-FFF2-40B4-BE49-F238E27FC236}">
                <a16:creationId xmlns:a16="http://schemas.microsoft.com/office/drawing/2014/main" id="{CA9A5509-E901-4B37-9AC4-9D48FE6D3EC3}"/>
              </a:ext>
            </a:extLst>
          </p:cNvPr>
          <p:cNvSpPr txBox="1">
            <a:spLocks/>
          </p:cNvSpPr>
          <p:nvPr/>
        </p:nvSpPr>
        <p:spPr>
          <a:xfrm>
            <a:off x="4804229" y="0"/>
            <a:ext cx="2467428"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QUALIDADE</a:t>
            </a:r>
          </a:p>
          <a:p>
            <a:pPr marL="0" indent="0" algn="ctr">
              <a:lnSpc>
                <a:spcPct val="100000"/>
              </a:lnSpc>
              <a:spcBef>
                <a:spcPts val="600"/>
              </a:spcBef>
              <a:buNone/>
            </a:pPr>
            <a:r>
              <a:rPr lang="pt-BR" sz="1500" i="1" dirty="0">
                <a:solidFill>
                  <a:schemeClr val="tx1">
                    <a:lumMod val="65000"/>
                    <a:lumOff val="35000"/>
                  </a:schemeClr>
                </a:solidFill>
              </a:rPr>
              <a:t>avaliação e regulação das políticas educacionais, BNCC</a:t>
            </a:r>
            <a:endParaRPr lang="pt-BR" sz="1500" b="1" dirty="0">
              <a:solidFill>
                <a:schemeClr val="tx1">
                  <a:lumMod val="65000"/>
                  <a:lumOff val="35000"/>
                </a:schemeClr>
              </a:solidFill>
            </a:endParaRPr>
          </a:p>
        </p:txBody>
      </p:sp>
      <p:sp>
        <p:nvSpPr>
          <p:cNvPr id="23" name="Espaço Reservado para Texto 153">
            <a:extLst>
              <a:ext uri="{FF2B5EF4-FFF2-40B4-BE49-F238E27FC236}">
                <a16:creationId xmlns:a16="http://schemas.microsoft.com/office/drawing/2014/main" id="{493B3940-7CDF-46F3-9AF4-43B74D5EB38D}"/>
              </a:ext>
            </a:extLst>
          </p:cNvPr>
          <p:cNvSpPr txBox="1">
            <a:spLocks/>
          </p:cNvSpPr>
          <p:nvPr/>
        </p:nvSpPr>
        <p:spPr>
          <a:xfrm>
            <a:off x="8505371" y="1117842"/>
            <a:ext cx="22981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GESTÃO DEMOCRÁTICA</a:t>
            </a:r>
          </a:p>
          <a:p>
            <a:pPr marL="0" indent="0" algn="ctr">
              <a:lnSpc>
                <a:spcPct val="100000"/>
              </a:lnSpc>
              <a:spcBef>
                <a:spcPts val="600"/>
              </a:spcBef>
              <a:buNone/>
            </a:pPr>
            <a:r>
              <a:rPr lang="pt-BR" sz="1500" i="1" dirty="0">
                <a:solidFill>
                  <a:schemeClr val="tx1">
                    <a:lumMod val="65000"/>
                    <a:lumOff val="35000"/>
                  </a:schemeClr>
                </a:solidFill>
              </a:rPr>
              <a:t>participação popular e controle social</a:t>
            </a:r>
            <a:endParaRPr lang="pt-BR" sz="1500" b="1" dirty="0">
              <a:solidFill>
                <a:schemeClr val="tx1">
                  <a:lumMod val="65000"/>
                  <a:lumOff val="35000"/>
                </a:schemeClr>
              </a:solidFill>
            </a:endParaRPr>
          </a:p>
        </p:txBody>
      </p:sp>
      <p:sp>
        <p:nvSpPr>
          <p:cNvPr id="24" name="Espaço Reservado para Texto 153">
            <a:extLst>
              <a:ext uri="{FF2B5EF4-FFF2-40B4-BE49-F238E27FC236}">
                <a16:creationId xmlns:a16="http://schemas.microsoft.com/office/drawing/2014/main" id="{A54908FB-B67F-4F2D-BD8A-7CB3E7092085}"/>
              </a:ext>
            </a:extLst>
          </p:cNvPr>
          <p:cNvSpPr txBox="1">
            <a:spLocks/>
          </p:cNvSpPr>
          <p:nvPr/>
        </p:nvSpPr>
        <p:spPr>
          <a:xfrm>
            <a:off x="9701246" y="2957921"/>
            <a:ext cx="24907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LIMITES E NECESSIDADES IMPOSTAS POR CRISES</a:t>
            </a:r>
          </a:p>
          <a:p>
            <a:pPr marL="0" indent="0" algn="ctr">
              <a:lnSpc>
                <a:spcPct val="100000"/>
              </a:lnSpc>
              <a:spcBef>
                <a:spcPts val="600"/>
              </a:spcBef>
              <a:buNone/>
            </a:pPr>
            <a:r>
              <a:rPr lang="pt-BR" sz="1500" b="1" dirty="0">
                <a:solidFill>
                  <a:schemeClr val="tx1">
                    <a:lumMod val="65000"/>
                    <a:lumOff val="35000"/>
                  </a:schemeClr>
                </a:solidFill>
              </a:rPr>
              <a:t>QUE IMPACTEM A ESCOLA</a:t>
            </a:r>
          </a:p>
          <a:p>
            <a:pPr marL="0" indent="0" algn="ctr">
              <a:lnSpc>
                <a:spcPct val="100000"/>
              </a:lnSpc>
              <a:spcBef>
                <a:spcPts val="600"/>
              </a:spcBef>
              <a:buNone/>
            </a:pPr>
            <a:r>
              <a:rPr lang="pt-BR" sz="1500" i="1" dirty="0">
                <a:solidFill>
                  <a:schemeClr val="tx1">
                    <a:lumMod val="65000"/>
                    <a:lumOff val="35000"/>
                  </a:schemeClr>
                </a:solidFill>
              </a:rPr>
              <a:t>educação em tempos de pandemia</a:t>
            </a:r>
            <a:endParaRPr lang="pt-BR" sz="1500" b="1" dirty="0">
              <a:solidFill>
                <a:schemeClr val="tx1">
                  <a:lumMod val="65000"/>
                  <a:lumOff val="35000"/>
                </a:schemeClr>
              </a:solidFill>
            </a:endParaRPr>
          </a:p>
        </p:txBody>
      </p:sp>
      <p:pic>
        <p:nvPicPr>
          <p:cNvPr id="2052" name="Picture 4">
            <a:extLst>
              <a:ext uri="{FF2B5EF4-FFF2-40B4-BE49-F238E27FC236}">
                <a16:creationId xmlns:a16="http://schemas.microsoft.com/office/drawing/2014/main" id="{5ECB5A44-DF01-4CAC-8ADA-CF8C8566387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082449" y="4794899"/>
            <a:ext cx="2089532" cy="86519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Agrupar 42">
            <a:extLst>
              <a:ext uri="{FF2B5EF4-FFF2-40B4-BE49-F238E27FC236}">
                <a16:creationId xmlns:a16="http://schemas.microsoft.com/office/drawing/2014/main" id="{45C193FD-C3B6-413B-A8F0-4819D244AFC4}"/>
              </a:ext>
            </a:extLst>
          </p:cNvPr>
          <p:cNvGrpSpPr/>
          <p:nvPr/>
        </p:nvGrpSpPr>
        <p:grpSpPr>
          <a:xfrm>
            <a:off x="1398224" y="7675503"/>
            <a:ext cx="7920000" cy="7920000"/>
            <a:chOff x="2065881" y="1013446"/>
            <a:chExt cx="7920000" cy="7920000"/>
          </a:xfrm>
        </p:grpSpPr>
        <p:sp>
          <p:nvSpPr>
            <p:cNvPr id="32" name="Elipse 31">
              <a:extLst>
                <a:ext uri="{FF2B5EF4-FFF2-40B4-BE49-F238E27FC236}">
                  <a16:creationId xmlns:a16="http://schemas.microsoft.com/office/drawing/2014/main" id="{5B5BC406-6EEA-4C14-998E-6DAE49997826}"/>
                </a:ext>
              </a:extLst>
            </p:cNvPr>
            <p:cNvSpPr/>
            <p:nvPr/>
          </p:nvSpPr>
          <p:spPr>
            <a:xfrm>
              <a:off x="3354942" y="2310550"/>
              <a:ext cx="5400000" cy="5400000"/>
            </a:xfrm>
            <a:prstGeom prst="ellipse">
              <a:avLst/>
            </a:prstGeom>
            <a:noFill/>
            <a:ln w="76200">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33" name="Elipse 32">
              <a:extLst>
                <a:ext uri="{FF2B5EF4-FFF2-40B4-BE49-F238E27FC236}">
                  <a16:creationId xmlns:a16="http://schemas.microsoft.com/office/drawing/2014/main" id="{F6FDB850-2EC7-48DF-B081-F84313EA44C0}"/>
                </a:ext>
              </a:extLst>
            </p:cNvPr>
            <p:cNvSpPr/>
            <p:nvPr/>
          </p:nvSpPr>
          <p:spPr>
            <a:xfrm>
              <a:off x="2065881" y="1013446"/>
              <a:ext cx="7920000" cy="7920000"/>
            </a:xfrm>
            <a:prstGeom prst="ellipse">
              <a:avLst/>
            </a:prstGeom>
            <a:noFill/>
            <a:ln w="76200">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grpSp>
      <p:sp>
        <p:nvSpPr>
          <p:cNvPr id="41" name="Elipse 40">
            <a:extLst>
              <a:ext uri="{FF2B5EF4-FFF2-40B4-BE49-F238E27FC236}">
                <a16:creationId xmlns:a16="http://schemas.microsoft.com/office/drawing/2014/main" id="{05673C6D-0B50-4E30-AC1F-12C0C787B65B}"/>
              </a:ext>
            </a:extLst>
          </p:cNvPr>
          <p:cNvSpPr/>
          <p:nvPr/>
        </p:nvSpPr>
        <p:spPr>
          <a:xfrm>
            <a:off x="8396296" y="5214800"/>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5" name="Conector reto 44">
            <a:extLst>
              <a:ext uri="{FF2B5EF4-FFF2-40B4-BE49-F238E27FC236}">
                <a16:creationId xmlns:a16="http://schemas.microsoft.com/office/drawing/2014/main" id="{50788603-4DA9-4933-AEB4-ACAEA9F225A0}"/>
              </a:ext>
            </a:extLst>
          </p:cNvPr>
          <p:cNvCxnSpPr>
            <a:cxnSpLocks/>
          </p:cNvCxnSpPr>
          <p:nvPr/>
        </p:nvCxnSpPr>
        <p:spPr>
          <a:xfrm flipH="1">
            <a:off x="7522234" y="4281714"/>
            <a:ext cx="939595" cy="307539"/>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48" name="Espaço Reservado para Texto 153">
            <a:extLst>
              <a:ext uri="{FF2B5EF4-FFF2-40B4-BE49-F238E27FC236}">
                <a16:creationId xmlns:a16="http://schemas.microsoft.com/office/drawing/2014/main" id="{A34550D8-B5C3-4FC4-9747-C455EB89E858}"/>
              </a:ext>
            </a:extLst>
          </p:cNvPr>
          <p:cNvSpPr txBox="1">
            <a:spLocks/>
          </p:cNvSpPr>
          <p:nvPr/>
        </p:nvSpPr>
        <p:spPr>
          <a:xfrm>
            <a:off x="9831875" y="5505178"/>
            <a:ext cx="24907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DESENVOLVIMENTO DA EDUCAÇÃO PROFISSIONAL</a:t>
            </a:r>
          </a:p>
          <a:p>
            <a:pPr marL="0" indent="0" algn="ctr">
              <a:lnSpc>
                <a:spcPct val="100000"/>
              </a:lnSpc>
              <a:spcBef>
                <a:spcPts val="600"/>
              </a:spcBef>
              <a:buNone/>
            </a:pPr>
            <a:r>
              <a:rPr lang="pt-BR" sz="1500" b="1" dirty="0">
                <a:solidFill>
                  <a:schemeClr val="tx1">
                    <a:lumMod val="65000"/>
                    <a:lumOff val="35000"/>
                  </a:schemeClr>
                </a:solidFill>
              </a:rPr>
              <a:t> E TECNOLÓGICA</a:t>
            </a:r>
          </a:p>
        </p:txBody>
      </p:sp>
      <p:pic>
        <p:nvPicPr>
          <p:cNvPr id="20" name="Imagem 19">
            <a:extLst>
              <a:ext uri="{FF2B5EF4-FFF2-40B4-BE49-F238E27FC236}">
                <a16:creationId xmlns:a16="http://schemas.microsoft.com/office/drawing/2014/main" id="{9C54D009-6893-4D04-85F3-D718590A777B}"/>
              </a:ext>
            </a:extLst>
          </p:cNvPr>
          <p:cNvPicPr>
            <a:picLocks noChangeAspect="1"/>
          </p:cNvPicPr>
          <p:nvPr/>
        </p:nvPicPr>
        <p:blipFill rotWithShape="1">
          <a:blip r:embed="rId3"/>
          <a:srcRect t="188" r="-1831" b="1"/>
          <a:stretch/>
        </p:blipFill>
        <p:spPr>
          <a:xfrm>
            <a:off x="7382145" y="1768416"/>
            <a:ext cx="1193980" cy="1229084"/>
          </a:xfrm>
          <a:prstGeom prst="flowChartConnector">
            <a:avLst/>
          </a:prstGeom>
        </p:spPr>
      </p:pic>
      <p:pic>
        <p:nvPicPr>
          <p:cNvPr id="2050" name="Picture 2" descr="Inclusão fundo png &amp;amp; imagem png - Tipos de deficiência Intellectual  disability Physical disability Educação inclusiva - inclusão png  transparente grátis">
            <a:extLst>
              <a:ext uri="{FF2B5EF4-FFF2-40B4-BE49-F238E27FC236}">
                <a16:creationId xmlns:a16="http://schemas.microsoft.com/office/drawing/2014/main" id="{9170210A-D488-45D2-9FBF-32FF86E30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649" y="3329796"/>
            <a:ext cx="1131497" cy="113149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1" name="Imagem 20">
            <a:extLst>
              <a:ext uri="{FF2B5EF4-FFF2-40B4-BE49-F238E27FC236}">
                <a16:creationId xmlns:a16="http://schemas.microsoft.com/office/drawing/2014/main" id="{C8C38EF5-8281-4A44-BDD2-7FCFFF71EE11}"/>
              </a:ext>
            </a:extLst>
          </p:cNvPr>
          <p:cNvPicPr>
            <a:picLocks noChangeAspect="1"/>
          </p:cNvPicPr>
          <p:nvPr/>
        </p:nvPicPr>
        <p:blipFill>
          <a:blip r:embed="rId5"/>
          <a:stretch>
            <a:fillRect/>
          </a:stretch>
        </p:blipFill>
        <p:spPr>
          <a:xfrm>
            <a:off x="5473010" y="1157376"/>
            <a:ext cx="1126197" cy="1126197"/>
          </a:xfrm>
          <a:prstGeom prst="flowChartConnector">
            <a:avLst/>
          </a:prstGeom>
        </p:spPr>
      </p:pic>
      <p:pic>
        <p:nvPicPr>
          <p:cNvPr id="29" name="Imagem 28">
            <a:extLst>
              <a:ext uri="{FF2B5EF4-FFF2-40B4-BE49-F238E27FC236}">
                <a16:creationId xmlns:a16="http://schemas.microsoft.com/office/drawing/2014/main" id="{2DFFB4FC-F5EB-499D-AA15-A7A1F4A11AD5}"/>
              </a:ext>
            </a:extLst>
          </p:cNvPr>
          <p:cNvPicPr>
            <a:picLocks noChangeAspect="1"/>
          </p:cNvPicPr>
          <p:nvPr/>
        </p:nvPicPr>
        <p:blipFill rotWithShape="1">
          <a:blip r:embed="rId6"/>
          <a:srcRect l="404" t="-532" r="6109" b="9986"/>
          <a:stretch/>
        </p:blipFill>
        <p:spPr>
          <a:xfrm>
            <a:off x="2354184" y="5408761"/>
            <a:ext cx="1216873" cy="1190445"/>
          </a:xfrm>
          <a:prstGeom prst="flowChartConnector">
            <a:avLst/>
          </a:prstGeom>
        </p:spPr>
      </p:pic>
      <p:pic>
        <p:nvPicPr>
          <p:cNvPr id="30" name="Imagem 29">
            <a:extLst>
              <a:ext uri="{FF2B5EF4-FFF2-40B4-BE49-F238E27FC236}">
                <a16:creationId xmlns:a16="http://schemas.microsoft.com/office/drawing/2014/main" id="{2EB70A3B-38D1-4C03-B21A-21BE95100B14}"/>
              </a:ext>
            </a:extLst>
          </p:cNvPr>
          <p:cNvPicPr>
            <a:picLocks noChangeAspect="1"/>
          </p:cNvPicPr>
          <p:nvPr/>
        </p:nvPicPr>
        <p:blipFill rotWithShape="1">
          <a:blip r:embed="rId7"/>
          <a:srcRect l="18326" t="18124" r="18860" b="21652"/>
          <a:stretch/>
        </p:blipFill>
        <p:spPr>
          <a:xfrm>
            <a:off x="3562709" y="1664897"/>
            <a:ext cx="1216325" cy="1259457"/>
          </a:xfrm>
          <a:prstGeom prst="flowChartConnector">
            <a:avLst/>
          </a:prstGeom>
        </p:spPr>
      </p:pic>
      <p:pic>
        <p:nvPicPr>
          <p:cNvPr id="31" name="Imagem 30">
            <a:extLst>
              <a:ext uri="{FF2B5EF4-FFF2-40B4-BE49-F238E27FC236}">
                <a16:creationId xmlns:a16="http://schemas.microsoft.com/office/drawing/2014/main" id="{14F1E326-C679-46F5-8A9A-60D5D1695D69}"/>
              </a:ext>
            </a:extLst>
          </p:cNvPr>
          <p:cNvPicPr>
            <a:picLocks noChangeAspect="1"/>
          </p:cNvPicPr>
          <p:nvPr/>
        </p:nvPicPr>
        <p:blipFill>
          <a:blip r:embed="rId8"/>
          <a:stretch>
            <a:fillRect/>
          </a:stretch>
        </p:blipFill>
        <p:spPr>
          <a:xfrm>
            <a:off x="8509509" y="3348485"/>
            <a:ext cx="1290099" cy="1290099"/>
          </a:xfrm>
          <a:prstGeom prst="flowChartConnector">
            <a:avLst/>
          </a:prstGeom>
        </p:spPr>
      </p:pic>
      <p:pic>
        <p:nvPicPr>
          <p:cNvPr id="34" name="Imagem 33">
            <a:extLst>
              <a:ext uri="{FF2B5EF4-FFF2-40B4-BE49-F238E27FC236}">
                <a16:creationId xmlns:a16="http://schemas.microsoft.com/office/drawing/2014/main" id="{CAC9D7D2-9BAB-4515-A746-585E3BF940B8}"/>
              </a:ext>
            </a:extLst>
          </p:cNvPr>
          <p:cNvPicPr>
            <a:picLocks noChangeAspect="1"/>
          </p:cNvPicPr>
          <p:nvPr/>
        </p:nvPicPr>
        <p:blipFill>
          <a:blip r:embed="rId9"/>
          <a:stretch>
            <a:fillRect/>
          </a:stretch>
        </p:blipFill>
        <p:spPr>
          <a:xfrm>
            <a:off x="8498457" y="5306683"/>
            <a:ext cx="1189008" cy="1189008"/>
          </a:xfrm>
          <a:prstGeom prst="flowChartConnector">
            <a:avLst/>
          </a:prstGeom>
        </p:spPr>
      </p:pic>
    </p:spTree>
    <p:extLst>
      <p:ext uri="{BB962C8B-B14F-4D97-AF65-F5344CB8AC3E}">
        <p14:creationId xmlns:p14="http://schemas.microsoft.com/office/powerpoint/2010/main" val="802078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885949" y="2133599"/>
            <a:ext cx="8524875" cy="277177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EJA Integrada à Educação Profissional</a:t>
            </a:r>
          </a:p>
          <a:p>
            <a:pPr algn="ctr"/>
            <a:r>
              <a:rPr lang="pt-BR" sz="2500" b="1" dirty="0">
                <a:solidFill>
                  <a:srgbClr val="0088CB"/>
                </a:solidFill>
                <a:latin typeface="Arial Black" panose="020B0A04020102020204" pitchFamily="34" charset="0"/>
              </a:rPr>
              <a:t>META 10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Oferecer, no mínimo, 25% (vinte e cinco por cento) das matrículas de educação de jovens e adultos, nos ensinos fundamental e médio, na forma integrada à educação profissional.</a:t>
            </a:r>
          </a:p>
        </p:txBody>
      </p:sp>
      <p:sp>
        <p:nvSpPr>
          <p:cNvPr id="7" name="Retângulo: Cantos Arredondados 6">
            <a:extLst>
              <a:ext uri="{FF2B5EF4-FFF2-40B4-BE49-F238E27FC236}">
                <a16:creationId xmlns:a16="http://schemas.microsoft.com/office/drawing/2014/main" id="{59385180-8ABB-4DEA-84A7-6A7FF428BB7D}"/>
              </a:ext>
            </a:extLst>
          </p:cNvPr>
          <p:cNvSpPr/>
          <p:nvPr/>
        </p:nvSpPr>
        <p:spPr>
          <a:xfrm>
            <a:off x="3495675" y="5895975"/>
            <a:ext cx="6953250" cy="809625"/>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57243090-4FCC-409A-B70B-012B890C4F6E}"/>
              </a:ext>
            </a:extLst>
          </p:cNvPr>
          <p:cNvSpPr txBox="1"/>
          <p:nvPr/>
        </p:nvSpPr>
        <p:spPr>
          <a:xfrm>
            <a:off x="4451229" y="5964084"/>
            <a:ext cx="5997696" cy="692497"/>
          </a:xfrm>
          <a:prstGeom prst="rect">
            <a:avLst/>
          </a:prstGeom>
          <a:noFill/>
        </p:spPr>
        <p:txBody>
          <a:bodyPr wrap="square" rtlCol="0">
            <a:spAutoFit/>
          </a:bodyPr>
          <a:lstStyle/>
          <a:p>
            <a:pPr algn="just"/>
            <a:r>
              <a:rPr lang="pt-BR" sz="1300" b="1" dirty="0">
                <a:solidFill>
                  <a:schemeClr val="bg1"/>
                </a:solidFill>
              </a:rPr>
              <a:t>ODS 4 – META 4.4: </a:t>
            </a:r>
            <a:r>
              <a:rPr lang="pt-BR" sz="1300" dirty="0">
                <a:solidFill>
                  <a:schemeClr val="bg1"/>
                </a:solidFill>
              </a:rPr>
              <a:t>Até 2030, aumentar substancialmente o número de jovens e adultos que tenham as competências necessárias, sobretudo técnicas e profissionais, para o emprego, trabalho decente e empreendedorismo. +</a:t>
            </a:r>
            <a:endParaRPr lang="pt-BR" sz="1300" dirty="0"/>
          </a:p>
        </p:txBody>
      </p:sp>
      <p:pic>
        <p:nvPicPr>
          <p:cNvPr id="9" name="Imagem 8">
            <a:extLst>
              <a:ext uri="{FF2B5EF4-FFF2-40B4-BE49-F238E27FC236}">
                <a16:creationId xmlns:a16="http://schemas.microsoft.com/office/drawing/2014/main" id="{0773DC38-36E5-4EB3-940F-0A8A33229273}"/>
              </a:ext>
            </a:extLst>
          </p:cNvPr>
          <p:cNvPicPr>
            <a:picLocks noChangeAspect="1"/>
          </p:cNvPicPr>
          <p:nvPr/>
        </p:nvPicPr>
        <p:blipFill>
          <a:blip r:embed="rId3"/>
          <a:stretch>
            <a:fillRect/>
          </a:stretch>
        </p:blipFill>
        <p:spPr>
          <a:xfrm>
            <a:off x="3599461" y="5984033"/>
            <a:ext cx="782039" cy="638767"/>
          </a:xfrm>
          <a:prstGeom prst="roundRect">
            <a:avLst/>
          </a:prstGeom>
        </p:spPr>
      </p:pic>
    </p:spTree>
    <p:extLst>
      <p:ext uri="{BB962C8B-B14F-4D97-AF65-F5344CB8AC3E}">
        <p14:creationId xmlns:p14="http://schemas.microsoft.com/office/powerpoint/2010/main" val="982715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10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206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1256A576-23BE-4570-A45C-4F1E767DB04C}"/>
              </a:ext>
            </a:extLst>
          </p:cNvPr>
          <p:cNvGraphicFramePr>
            <a:graphicFrameLocks noGrp="1"/>
          </p:cNvGraphicFramePr>
          <p:nvPr>
            <p:extLst>
              <p:ext uri="{D42A27DB-BD31-4B8C-83A1-F6EECF244321}">
                <p14:modId xmlns:p14="http://schemas.microsoft.com/office/powerpoint/2010/main" val="1814058333"/>
              </p:ext>
            </p:extLst>
          </p:nvPr>
        </p:nvGraphicFramePr>
        <p:xfrm>
          <a:off x="1052403" y="1314452"/>
          <a:ext cx="10101372" cy="1022808"/>
        </p:xfrm>
        <a:graphic>
          <a:graphicData uri="http://schemas.openxmlformats.org/drawingml/2006/table">
            <a:tbl>
              <a:tblPr firstRow="1" firstCol="1" bandRow="1"/>
              <a:tblGrid>
                <a:gridCol w="3323820">
                  <a:extLst>
                    <a:ext uri="{9D8B030D-6E8A-4147-A177-3AD203B41FA5}">
                      <a16:colId xmlns:a16="http://schemas.microsoft.com/office/drawing/2014/main" val="3925377257"/>
                    </a:ext>
                  </a:extLst>
                </a:gridCol>
                <a:gridCol w="1613587">
                  <a:extLst>
                    <a:ext uri="{9D8B030D-6E8A-4147-A177-3AD203B41FA5}">
                      <a16:colId xmlns:a16="http://schemas.microsoft.com/office/drawing/2014/main" val="3884131431"/>
                    </a:ext>
                  </a:extLst>
                </a:gridCol>
                <a:gridCol w="1902867">
                  <a:extLst>
                    <a:ext uri="{9D8B030D-6E8A-4147-A177-3AD203B41FA5}">
                      <a16:colId xmlns:a16="http://schemas.microsoft.com/office/drawing/2014/main" val="2202910397"/>
                    </a:ext>
                  </a:extLst>
                </a:gridCol>
                <a:gridCol w="3261098">
                  <a:extLst>
                    <a:ext uri="{9D8B030D-6E8A-4147-A177-3AD203B41FA5}">
                      <a16:colId xmlns:a16="http://schemas.microsoft.com/office/drawing/2014/main" val="1564428832"/>
                    </a:ext>
                  </a:extLst>
                </a:gridCol>
              </a:tblGrid>
              <a:tr h="32153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10</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MATRÍCULAS NA EDUCAÇÃO DE JOVENS E ADULTOS NA FORMA INTEGRADA À EDUCAÇÃO PROFISSIONAL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82168239"/>
                  </a:ext>
                </a:extLst>
              </a:tr>
              <a:tr h="327713">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6245303"/>
                  </a:ext>
                </a:extLst>
              </a:tr>
              <a:tr h="326795">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r>
                        <a:rPr lang="pt-BR" sz="11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Microdados do Censo da Educação </a:t>
                      </a:r>
                      <a:r>
                        <a:rPr lang="pt-BR"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5047012"/>
                  </a:ext>
                </a:extLst>
              </a:tr>
            </a:tbl>
          </a:graphicData>
        </a:graphic>
      </p:graphicFrame>
      <p:graphicFrame>
        <p:nvGraphicFramePr>
          <p:cNvPr id="6" name="Chart 45" title="Gráfico"/>
          <p:cNvGraphicFramePr>
            <a:graphicFrameLocks/>
          </p:cNvGraphicFramePr>
          <p:nvPr>
            <p:extLst>
              <p:ext uri="{D42A27DB-BD31-4B8C-83A1-F6EECF244321}">
                <p14:modId xmlns:p14="http://schemas.microsoft.com/office/powerpoint/2010/main" val="587835013"/>
              </p:ext>
            </p:extLst>
          </p:nvPr>
        </p:nvGraphicFramePr>
        <p:xfrm>
          <a:off x="3190875" y="2337261"/>
          <a:ext cx="6648450" cy="4163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659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496300" cy="277177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Profissional </a:t>
            </a:r>
          </a:p>
          <a:p>
            <a:pPr algn="ctr"/>
            <a:r>
              <a:rPr lang="pt-BR" sz="2500" b="1" dirty="0">
                <a:solidFill>
                  <a:srgbClr val="0088CB"/>
                </a:solidFill>
                <a:latin typeface="Arial Black" panose="020B0A04020102020204" pitchFamily="34" charset="0"/>
              </a:rPr>
              <a:t>META 11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Triplicar as matrículas da educação profissional técnica de nível médio, assegurando a qualidade da oferta e pelo menos 50% (cinquenta por cento) da expansão no segmento público.</a:t>
            </a:r>
          </a:p>
        </p:txBody>
      </p:sp>
      <p:sp>
        <p:nvSpPr>
          <p:cNvPr id="7" name="Retângulo: Cantos Arredondados 6">
            <a:extLst>
              <a:ext uri="{FF2B5EF4-FFF2-40B4-BE49-F238E27FC236}">
                <a16:creationId xmlns:a16="http://schemas.microsoft.com/office/drawing/2014/main" id="{8C52A248-56A9-4486-B64B-3DE659DA4F92}"/>
              </a:ext>
            </a:extLst>
          </p:cNvPr>
          <p:cNvSpPr/>
          <p:nvPr/>
        </p:nvSpPr>
        <p:spPr>
          <a:xfrm>
            <a:off x="4324349" y="5734050"/>
            <a:ext cx="6105525" cy="981075"/>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00" dirty="0"/>
          </a:p>
        </p:txBody>
      </p:sp>
      <p:sp>
        <p:nvSpPr>
          <p:cNvPr id="8" name="CaixaDeTexto 7">
            <a:extLst>
              <a:ext uri="{FF2B5EF4-FFF2-40B4-BE49-F238E27FC236}">
                <a16:creationId xmlns:a16="http://schemas.microsoft.com/office/drawing/2014/main" id="{57B3EB39-904B-46B3-8810-C58B44912ED7}"/>
              </a:ext>
            </a:extLst>
          </p:cNvPr>
          <p:cNvSpPr txBox="1"/>
          <p:nvPr/>
        </p:nvSpPr>
        <p:spPr>
          <a:xfrm>
            <a:off x="5486756" y="5819232"/>
            <a:ext cx="5200293" cy="892552"/>
          </a:xfrm>
          <a:prstGeom prst="rect">
            <a:avLst/>
          </a:prstGeom>
          <a:noFill/>
        </p:spPr>
        <p:txBody>
          <a:bodyPr wrap="square" rtlCol="0">
            <a:spAutoFit/>
          </a:bodyPr>
          <a:lstStyle/>
          <a:p>
            <a:r>
              <a:rPr lang="pt-BR" sz="1300" b="1" dirty="0">
                <a:solidFill>
                  <a:schemeClr val="bg1"/>
                </a:solidFill>
              </a:rPr>
              <a:t>ODS 4 – META 4.4: </a:t>
            </a:r>
            <a:r>
              <a:rPr lang="pt-BR" sz="1300" dirty="0">
                <a:solidFill>
                  <a:schemeClr val="bg1"/>
                </a:solidFill>
              </a:rPr>
              <a:t>Até 2030, aumentar substancialmente o número de jovens e adultos que tenham as competências necessárias, sobretudo técnicas e profissionais, para o emprego, trabalho decente e empreendedorismo. +</a:t>
            </a:r>
            <a:endParaRPr lang="pt-BR" sz="1300" dirty="0"/>
          </a:p>
        </p:txBody>
      </p:sp>
      <p:pic>
        <p:nvPicPr>
          <p:cNvPr id="9" name="Imagem 8">
            <a:extLst>
              <a:ext uri="{FF2B5EF4-FFF2-40B4-BE49-F238E27FC236}">
                <a16:creationId xmlns:a16="http://schemas.microsoft.com/office/drawing/2014/main" id="{63969FF8-5196-4CCF-AB67-2A0C2DC624A3}"/>
              </a:ext>
            </a:extLst>
          </p:cNvPr>
          <p:cNvPicPr>
            <a:picLocks noChangeAspect="1"/>
          </p:cNvPicPr>
          <p:nvPr/>
        </p:nvPicPr>
        <p:blipFill>
          <a:blip r:embed="rId3"/>
          <a:stretch>
            <a:fillRect/>
          </a:stretch>
        </p:blipFill>
        <p:spPr>
          <a:xfrm>
            <a:off x="4397647" y="5867756"/>
            <a:ext cx="910868" cy="710717"/>
          </a:xfrm>
          <a:prstGeom prst="roundRect">
            <a:avLst/>
          </a:prstGeom>
        </p:spPr>
      </p:pic>
    </p:spTree>
    <p:extLst>
      <p:ext uri="{BB962C8B-B14F-4D97-AF65-F5344CB8AC3E}">
        <p14:creationId xmlns:p14="http://schemas.microsoft.com/office/powerpoint/2010/main" val="2553640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11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F93F587F-A5D5-471A-9875-1702A38C0595}"/>
              </a:ext>
            </a:extLst>
          </p:cNvPr>
          <p:cNvGraphicFramePr>
            <a:graphicFrameLocks noGrp="1"/>
          </p:cNvGraphicFramePr>
          <p:nvPr>
            <p:extLst>
              <p:ext uri="{D42A27DB-BD31-4B8C-83A1-F6EECF244321}">
                <p14:modId xmlns:p14="http://schemas.microsoft.com/office/powerpoint/2010/main" val="1032671237"/>
              </p:ext>
            </p:extLst>
          </p:nvPr>
        </p:nvGraphicFramePr>
        <p:xfrm>
          <a:off x="1057275" y="1279588"/>
          <a:ext cx="10077450" cy="1482861"/>
        </p:xfrm>
        <a:graphic>
          <a:graphicData uri="http://schemas.openxmlformats.org/drawingml/2006/table">
            <a:tbl>
              <a:tblPr firstRow="1" firstCol="1" bandRow="1"/>
              <a:tblGrid>
                <a:gridCol w="3589252">
                  <a:extLst>
                    <a:ext uri="{9D8B030D-6E8A-4147-A177-3AD203B41FA5}">
                      <a16:colId xmlns:a16="http://schemas.microsoft.com/office/drawing/2014/main" val="1409397668"/>
                    </a:ext>
                  </a:extLst>
                </a:gridCol>
                <a:gridCol w="1955105">
                  <a:extLst>
                    <a:ext uri="{9D8B030D-6E8A-4147-A177-3AD203B41FA5}">
                      <a16:colId xmlns:a16="http://schemas.microsoft.com/office/drawing/2014/main" val="1182762588"/>
                    </a:ext>
                  </a:extLst>
                </a:gridCol>
                <a:gridCol w="2013730">
                  <a:extLst>
                    <a:ext uri="{9D8B030D-6E8A-4147-A177-3AD203B41FA5}">
                      <a16:colId xmlns:a16="http://schemas.microsoft.com/office/drawing/2014/main" val="2786687234"/>
                    </a:ext>
                  </a:extLst>
                </a:gridCol>
                <a:gridCol w="2519363">
                  <a:extLst>
                    <a:ext uri="{9D8B030D-6E8A-4147-A177-3AD203B41FA5}">
                      <a16:colId xmlns:a16="http://schemas.microsoft.com/office/drawing/2014/main" val="1938223818"/>
                    </a:ext>
                  </a:extLst>
                </a:gridCol>
              </a:tblGrid>
              <a:tr h="463487">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11</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RELAÇÃO DE MATRÍCULAS NA EDUCAÇÃO PROFISSIONAL TÉCNICA DE NÍVEL MÉDIO, EM REDE PÚBLICA.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05159141"/>
                  </a:ext>
                </a:extLst>
              </a:tr>
              <a:tr h="51040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273449"/>
                  </a:ext>
                </a:extLst>
              </a:tr>
              <a:tr h="508973">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Triplicar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da Educação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0523687"/>
                  </a:ext>
                </a:extLst>
              </a:tr>
            </a:tbl>
          </a:graphicData>
        </a:graphic>
      </p:graphicFrame>
      <p:sp>
        <p:nvSpPr>
          <p:cNvPr id="2" name="CaixaDeTexto 1"/>
          <p:cNvSpPr txBox="1"/>
          <p:nvPr/>
        </p:nvSpPr>
        <p:spPr>
          <a:xfrm>
            <a:off x="7908190" y="3119015"/>
            <a:ext cx="312992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pt-BR" sz="1600" dirty="0" smtClean="0">
                <a:latin typeface="Times New Roman" panose="02020603050405020304" pitchFamily="18" charset="0"/>
                <a:cs typeface="Times New Roman" panose="02020603050405020304" pitchFamily="18" charset="0"/>
              </a:rPr>
              <a:t>A rede Publica oferece 2703 vagas na ETEC Lauro Gomes</a:t>
            </a:r>
            <a:endParaRPr lang="pt-BR" sz="1600" dirty="0">
              <a:latin typeface="Times New Roman" panose="02020603050405020304" pitchFamily="18" charset="0"/>
              <a:cs typeface="Times New Roman" panose="02020603050405020304" pitchFamily="18" charset="0"/>
            </a:endParaRPr>
          </a:p>
        </p:txBody>
      </p:sp>
      <p:graphicFrame>
        <p:nvGraphicFramePr>
          <p:cNvPr id="9" name="Chart 47" title="Gráfico"/>
          <p:cNvGraphicFramePr>
            <a:graphicFrameLocks/>
          </p:cNvGraphicFramePr>
          <p:nvPr>
            <p:extLst>
              <p:ext uri="{D42A27DB-BD31-4B8C-83A1-F6EECF244321}">
                <p14:modId xmlns:p14="http://schemas.microsoft.com/office/powerpoint/2010/main" val="1830691206"/>
              </p:ext>
            </p:extLst>
          </p:nvPr>
        </p:nvGraphicFramePr>
        <p:xfrm>
          <a:off x="2114550" y="2762449"/>
          <a:ext cx="5715000" cy="353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278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4999" y="2105024"/>
            <a:ext cx="8943976" cy="3219451"/>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Superior </a:t>
            </a:r>
          </a:p>
          <a:p>
            <a:pPr algn="ctr"/>
            <a:r>
              <a:rPr lang="pt-BR" sz="2500" b="1" dirty="0">
                <a:solidFill>
                  <a:srgbClr val="0088CB"/>
                </a:solidFill>
                <a:latin typeface="Arial Black" panose="020B0A04020102020204" pitchFamily="34" charset="0"/>
              </a:rPr>
              <a:t>META 12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Estimular e fomentar, em regime de colaboração com o Estado de São Paulo e a União, a expansão das vagas nas instituições de ensino superior </a:t>
            </a:r>
            <a:r>
              <a:rPr lang="pt-BR" sz="2200" dirty="0" smtClean="0">
                <a:solidFill>
                  <a:schemeClr val="tx1"/>
                </a:solidFill>
              </a:rPr>
              <a:t>públicas </a:t>
            </a:r>
            <a:r>
              <a:rPr lang="pt-BR" sz="2200" dirty="0">
                <a:solidFill>
                  <a:schemeClr val="tx1"/>
                </a:solidFill>
              </a:rPr>
              <a:t>no Município de São Bernardo do Campo, considerando suas vocações econômicas, sociais e culturais.</a:t>
            </a:r>
          </a:p>
        </p:txBody>
      </p:sp>
      <p:sp>
        <p:nvSpPr>
          <p:cNvPr id="7" name="Retângulo: Cantos Arredondados 6">
            <a:extLst>
              <a:ext uri="{FF2B5EF4-FFF2-40B4-BE49-F238E27FC236}">
                <a16:creationId xmlns:a16="http://schemas.microsoft.com/office/drawing/2014/main" id="{A449FA4A-0344-4FE5-AAA9-B72851C72A49}"/>
              </a:ext>
            </a:extLst>
          </p:cNvPr>
          <p:cNvSpPr/>
          <p:nvPr/>
        </p:nvSpPr>
        <p:spPr>
          <a:xfrm>
            <a:off x="3324224" y="5413435"/>
            <a:ext cx="7534275" cy="1244540"/>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17515365-BAB6-4A8F-BDC0-23E6C1F18C4E}"/>
              </a:ext>
            </a:extLst>
          </p:cNvPr>
          <p:cNvSpPr txBox="1"/>
          <p:nvPr/>
        </p:nvSpPr>
        <p:spPr>
          <a:xfrm>
            <a:off x="4419600" y="5409118"/>
            <a:ext cx="6400800" cy="1292662"/>
          </a:xfrm>
          <a:prstGeom prst="rect">
            <a:avLst/>
          </a:prstGeom>
          <a:noFill/>
        </p:spPr>
        <p:txBody>
          <a:bodyPr wrap="square" rtlCol="0">
            <a:spAutoFit/>
          </a:bodyPr>
          <a:lstStyle/>
          <a:p>
            <a:pPr algn="just"/>
            <a:r>
              <a:rPr lang="pt-BR" sz="1300" b="1" dirty="0">
                <a:solidFill>
                  <a:schemeClr val="bg1"/>
                </a:solidFill>
              </a:rPr>
              <a:t>ODS 4 – META 4.B: </a:t>
            </a:r>
            <a:r>
              <a:rPr lang="pt-BR" sz="1300" dirty="0">
                <a:solidFill>
                  <a:schemeClr val="bg1"/>
                </a:solidFill>
              </a:rPr>
              <a:t>Até 2020, ampliar em 50% o número de vagas efetivamente preenchidas por alunos dos países em desenvolvimento, em particular os países de menor desenvolvimento relativo, tais como os países africanos de língua portuguesa e países latino-americanos, para o ensino superior, incluindo programas de formação profissional, de tecnologia da informação e da comunicação, programas técnicos, de engenharia e científicos no Brasil</a:t>
            </a:r>
            <a:endParaRPr lang="pt-BR" sz="1300" dirty="0"/>
          </a:p>
        </p:txBody>
      </p:sp>
      <p:pic>
        <p:nvPicPr>
          <p:cNvPr id="9" name="Imagem 8">
            <a:extLst>
              <a:ext uri="{FF2B5EF4-FFF2-40B4-BE49-F238E27FC236}">
                <a16:creationId xmlns:a16="http://schemas.microsoft.com/office/drawing/2014/main" id="{53EF960D-D701-4662-B26E-CC93871E37E7}"/>
              </a:ext>
            </a:extLst>
          </p:cNvPr>
          <p:cNvPicPr>
            <a:picLocks noChangeAspect="1"/>
          </p:cNvPicPr>
          <p:nvPr/>
        </p:nvPicPr>
        <p:blipFill>
          <a:blip r:embed="rId3"/>
          <a:stretch>
            <a:fillRect/>
          </a:stretch>
        </p:blipFill>
        <p:spPr>
          <a:xfrm>
            <a:off x="3490734" y="5630350"/>
            <a:ext cx="919342" cy="799025"/>
          </a:xfrm>
          <a:prstGeom prst="roundRect">
            <a:avLst/>
          </a:prstGeom>
        </p:spPr>
      </p:pic>
    </p:spTree>
    <p:extLst>
      <p:ext uri="{BB962C8B-B14F-4D97-AF65-F5344CB8AC3E}">
        <p14:creationId xmlns:p14="http://schemas.microsoft.com/office/powerpoint/2010/main" val="1300814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12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206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F6B089EA-F828-4805-9FA2-3EA399634B98}"/>
              </a:ext>
            </a:extLst>
          </p:cNvPr>
          <p:cNvGraphicFramePr>
            <a:graphicFrameLocks noGrp="1"/>
          </p:cNvGraphicFramePr>
          <p:nvPr>
            <p:extLst>
              <p:ext uri="{D42A27DB-BD31-4B8C-83A1-F6EECF244321}">
                <p14:modId xmlns:p14="http://schemas.microsoft.com/office/powerpoint/2010/main" val="1945923391"/>
              </p:ext>
            </p:extLst>
          </p:nvPr>
        </p:nvGraphicFramePr>
        <p:xfrm>
          <a:off x="1052421" y="1288214"/>
          <a:ext cx="10101352" cy="1512135"/>
        </p:xfrm>
        <a:graphic>
          <a:graphicData uri="http://schemas.openxmlformats.org/drawingml/2006/table">
            <a:tbl>
              <a:tblPr firstRow="1" firstCol="1" bandRow="1"/>
              <a:tblGrid>
                <a:gridCol w="3086032">
                  <a:extLst>
                    <a:ext uri="{9D8B030D-6E8A-4147-A177-3AD203B41FA5}">
                      <a16:colId xmlns:a16="http://schemas.microsoft.com/office/drawing/2014/main" val="3208982305"/>
                    </a:ext>
                  </a:extLst>
                </a:gridCol>
                <a:gridCol w="1964644">
                  <a:extLst>
                    <a:ext uri="{9D8B030D-6E8A-4147-A177-3AD203B41FA5}">
                      <a16:colId xmlns:a16="http://schemas.microsoft.com/office/drawing/2014/main" val="3081933793"/>
                    </a:ext>
                  </a:extLst>
                </a:gridCol>
                <a:gridCol w="2525338">
                  <a:extLst>
                    <a:ext uri="{9D8B030D-6E8A-4147-A177-3AD203B41FA5}">
                      <a16:colId xmlns:a16="http://schemas.microsoft.com/office/drawing/2014/main" val="21835274"/>
                    </a:ext>
                  </a:extLst>
                </a:gridCol>
                <a:gridCol w="2525338">
                  <a:extLst>
                    <a:ext uri="{9D8B030D-6E8A-4147-A177-3AD203B41FA5}">
                      <a16:colId xmlns:a16="http://schemas.microsoft.com/office/drawing/2014/main" val="1796707890"/>
                    </a:ext>
                  </a:extLst>
                </a:gridCol>
              </a:tblGrid>
              <a:tr h="40869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12</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MATRÍCULAS DE ALUNOS ENTRE 18 E 24 ANOS EM INSTITUIÇÕES DE ENSINO SUPERIOR.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75444980"/>
                  </a:ext>
                </a:extLst>
              </a:tr>
              <a:tr h="55249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286754"/>
                  </a:ext>
                </a:extLst>
              </a:tr>
              <a:tr h="550945">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da Educação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9091697"/>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833489778"/>
              </p:ext>
            </p:extLst>
          </p:nvPr>
        </p:nvGraphicFramePr>
        <p:xfrm>
          <a:off x="4829175" y="2886074"/>
          <a:ext cx="6324598" cy="1123950"/>
        </p:xfrm>
        <a:graphic>
          <a:graphicData uri="http://schemas.openxmlformats.org/drawingml/2006/table">
            <a:tbl>
              <a:tblPr/>
              <a:tblGrid>
                <a:gridCol w="3796599">
                  <a:extLst>
                    <a:ext uri="{9D8B030D-6E8A-4147-A177-3AD203B41FA5}">
                      <a16:colId xmlns:a16="http://schemas.microsoft.com/office/drawing/2014/main" val="359775160"/>
                    </a:ext>
                  </a:extLst>
                </a:gridCol>
                <a:gridCol w="946849">
                  <a:extLst>
                    <a:ext uri="{9D8B030D-6E8A-4147-A177-3AD203B41FA5}">
                      <a16:colId xmlns:a16="http://schemas.microsoft.com/office/drawing/2014/main" val="2948045537"/>
                    </a:ext>
                  </a:extLst>
                </a:gridCol>
                <a:gridCol w="1581150">
                  <a:extLst>
                    <a:ext uri="{9D8B030D-6E8A-4147-A177-3AD203B41FA5}">
                      <a16:colId xmlns:a16="http://schemas.microsoft.com/office/drawing/2014/main" val="3298772365"/>
                    </a:ext>
                  </a:extLst>
                </a:gridCol>
              </a:tblGrid>
              <a:tr h="352425">
                <a:tc>
                  <a:txBody>
                    <a:bodyPr/>
                    <a:lstStyle/>
                    <a:p>
                      <a:pPr algn="l" fontAlgn="b"/>
                      <a:r>
                        <a:rPr lang="pt-BR" sz="900" b="1" i="0" u="none" strike="noStrike" dirty="0">
                          <a:solidFill>
                            <a:srgbClr val="000000"/>
                          </a:solidFill>
                          <a:effectLst/>
                          <a:latin typeface="Times New Roman" panose="02020603050405020304" pitchFamily="18" charset="0"/>
                          <a:cs typeface="Times New Roman" panose="02020603050405020304" pitchFamily="18" charset="0"/>
                        </a:rPr>
                        <a:t>Nome da instituição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pt-BR" sz="900" b="1" i="0" u="none" strike="noStrike">
                          <a:solidFill>
                            <a:srgbClr val="000000"/>
                          </a:solidFill>
                          <a:effectLst/>
                          <a:latin typeface="Times New Roman" panose="02020603050405020304" pitchFamily="18" charset="0"/>
                          <a:cs typeface="Times New Roman" panose="02020603050405020304" pitchFamily="18" charset="0"/>
                        </a:rPr>
                        <a:t>Matriculados entre 18 - 24 anos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pt-BR" sz="900" b="1" i="0" u="none" strike="noStrike" dirty="0">
                          <a:solidFill>
                            <a:srgbClr val="000000"/>
                          </a:solidFill>
                          <a:effectLst/>
                          <a:latin typeface="Times New Roman" panose="02020603050405020304" pitchFamily="18" charset="0"/>
                          <a:cs typeface="Times New Roman" panose="02020603050405020304" pitchFamily="18" charset="0"/>
                        </a:rPr>
                        <a:t>Número total de Matriculados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0149084"/>
                  </a:ext>
                </a:extLst>
              </a:tr>
              <a:tr h="190500">
                <a:tc>
                  <a:txBody>
                    <a:bodyPr/>
                    <a:lstStyle/>
                    <a:p>
                      <a:pPr algn="l" fontAlgn="b"/>
                      <a:r>
                        <a:rPr lang="pt-BR" sz="900" b="0" i="0" u="none" strike="noStrike" dirty="0">
                          <a:solidFill>
                            <a:srgbClr val="000000"/>
                          </a:solidFill>
                          <a:effectLst/>
                          <a:latin typeface="Times New Roman" panose="02020603050405020304" pitchFamily="18" charset="0"/>
                          <a:cs typeface="Times New Roman" panose="02020603050405020304" pitchFamily="18" charset="0"/>
                        </a:rPr>
                        <a:t>FACULDADE DE DIREITO DE SÃO BERNARDO DO CAMPO - 58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0" i="0" u="none" strike="noStrike" dirty="0" smtClean="0">
                          <a:solidFill>
                            <a:srgbClr val="000000"/>
                          </a:solidFill>
                          <a:effectLst/>
                          <a:latin typeface="Times New Roman" panose="02020603050405020304" pitchFamily="18" charset="0"/>
                          <a:cs typeface="Times New Roman" panose="02020603050405020304" pitchFamily="18" charset="0"/>
                        </a:rPr>
                        <a:t>1960</a:t>
                      </a:r>
                      <a:endParaRPr lang="pt-B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0" i="0" u="none" strike="noStrike" dirty="0" smtClean="0">
                          <a:solidFill>
                            <a:srgbClr val="000000"/>
                          </a:solidFill>
                          <a:effectLst/>
                          <a:latin typeface="Times New Roman" panose="02020603050405020304" pitchFamily="18" charset="0"/>
                          <a:cs typeface="Times New Roman" panose="02020603050405020304" pitchFamily="18" charset="0"/>
                        </a:rPr>
                        <a:t>2569</a:t>
                      </a:r>
                      <a:endParaRPr lang="pt-B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0576786"/>
                  </a:ext>
                </a:extLst>
              </a:tr>
              <a:tr h="190500">
                <a:tc>
                  <a:txBody>
                    <a:bodyPr/>
                    <a:lstStyle/>
                    <a:p>
                      <a:pPr algn="l" fontAlgn="b"/>
                      <a:r>
                        <a:rPr lang="pt-BR" sz="900" b="0" i="0" u="none" strike="noStrike" dirty="0">
                          <a:solidFill>
                            <a:srgbClr val="000000"/>
                          </a:solidFill>
                          <a:effectLst/>
                          <a:latin typeface="Times New Roman" panose="02020603050405020304" pitchFamily="18" charset="0"/>
                          <a:cs typeface="Times New Roman" panose="02020603050405020304" pitchFamily="18" charset="0"/>
                        </a:rPr>
                        <a:t>FACULDADE DE TECNOLOGIA DE SÃO BERNARDO DO CAMPO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0" i="0" u="none" strike="noStrike" dirty="0" smtClean="0">
                          <a:solidFill>
                            <a:srgbClr val="000000"/>
                          </a:solidFill>
                          <a:effectLst/>
                          <a:latin typeface="Times New Roman" panose="02020603050405020304" pitchFamily="18" charset="0"/>
                          <a:cs typeface="Times New Roman" panose="02020603050405020304" pitchFamily="18" charset="0"/>
                        </a:rPr>
                        <a:t>506</a:t>
                      </a:r>
                      <a:endParaRPr lang="pt-B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0" i="0" u="none" strike="noStrike" dirty="0" smtClean="0">
                          <a:solidFill>
                            <a:srgbClr val="000000"/>
                          </a:solidFill>
                          <a:effectLst/>
                          <a:latin typeface="Times New Roman" panose="02020603050405020304" pitchFamily="18" charset="0"/>
                          <a:cs typeface="Times New Roman" panose="02020603050405020304" pitchFamily="18" charset="0"/>
                        </a:rPr>
                        <a:t>941</a:t>
                      </a:r>
                      <a:endParaRPr lang="pt-B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4353488"/>
                  </a:ext>
                </a:extLst>
              </a:tr>
              <a:tr h="190500">
                <a:tc>
                  <a:txBody>
                    <a:bodyPr/>
                    <a:lstStyle/>
                    <a:p>
                      <a:pPr algn="l" fontAlgn="b"/>
                      <a:r>
                        <a:rPr lang="pt-BR" sz="900" b="0" i="0" u="none" strike="noStrike" dirty="0">
                          <a:solidFill>
                            <a:srgbClr val="000000"/>
                          </a:solidFill>
                          <a:effectLst/>
                          <a:latin typeface="Times New Roman" panose="02020603050405020304" pitchFamily="18" charset="0"/>
                          <a:cs typeface="Times New Roman" panose="02020603050405020304" pitchFamily="18" charset="0"/>
                        </a:rPr>
                        <a:t>FUNDAÇÃO UNIVERSIDADE FEDERAL DO ABC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0" i="0" u="none" strike="noStrike" dirty="0" smtClean="0">
                          <a:solidFill>
                            <a:srgbClr val="000000"/>
                          </a:solidFill>
                          <a:effectLst/>
                          <a:latin typeface="Times New Roman" panose="02020603050405020304" pitchFamily="18" charset="0"/>
                          <a:cs typeface="Times New Roman" panose="02020603050405020304" pitchFamily="18" charset="0"/>
                        </a:rPr>
                        <a:t>3.806</a:t>
                      </a:r>
                      <a:endParaRPr lang="pt-B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0" i="0" u="none" strike="noStrike" dirty="0" smtClean="0">
                          <a:solidFill>
                            <a:srgbClr val="000000"/>
                          </a:solidFill>
                          <a:effectLst/>
                          <a:latin typeface="Times New Roman" panose="02020603050405020304" pitchFamily="18" charset="0"/>
                          <a:cs typeface="Times New Roman" panose="02020603050405020304" pitchFamily="18" charset="0"/>
                        </a:rPr>
                        <a:t>6.138</a:t>
                      </a:r>
                      <a:endParaRPr lang="pt-B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0549721"/>
                  </a:ext>
                </a:extLst>
              </a:tr>
              <a:tr h="200025">
                <a:tc>
                  <a:txBody>
                    <a:bodyPr/>
                    <a:lstStyle/>
                    <a:p>
                      <a:pPr algn="l" fontAlgn="b"/>
                      <a:r>
                        <a:rPr lang="pt-BR" sz="900" b="1" i="0" u="none" strike="noStrike">
                          <a:solidFill>
                            <a:srgbClr val="000000"/>
                          </a:solidFill>
                          <a:effectLst/>
                          <a:latin typeface="Times New Roman" panose="02020603050405020304" pitchFamily="18" charset="0"/>
                          <a:cs typeface="Times New Roman" panose="02020603050405020304" pitchFamily="18" charset="0"/>
                        </a:rPr>
                        <a:t>Total Geral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pt-BR" sz="900" b="1" i="0" u="none" strike="noStrike" dirty="0" smtClean="0">
                          <a:solidFill>
                            <a:srgbClr val="000000"/>
                          </a:solidFill>
                          <a:effectLst/>
                          <a:latin typeface="Times New Roman" panose="02020603050405020304" pitchFamily="18" charset="0"/>
                          <a:cs typeface="Times New Roman" panose="02020603050405020304" pitchFamily="18" charset="0"/>
                        </a:rPr>
                        <a:t>6.272</a:t>
                      </a:r>
                      <a:endParaRPr lang="pt-B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pt-BR" sz="900" b="1" i="0" u="none" strike="noStrike" dirty="0" smtClean="0">
                          <a:solidFill>
                            <a:srgbClr val="000000"/>
                          </a:solidFill>
                          <a:effectLst/>
                          <a:latin typeface="Times New Roman" panose="02020603050405020304" pitchFamily="18" charset="0"/>
                          <a:cs typeface="Times New Roman" panose="02020603050405020304" pitchFamily="18" charset="0"/>
                        </a:rPr>
                        <a:t>9.648</a:t>
                      </a:r>
                      <a:endParaRPr lang="pt-BR"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2468774"/>
                  </a:ext>
                </a:extLst>
              </a:tr>
            </a:tbl>
          </a:graphicData>
        </a:graphic>
      </p:graphicFrame>
      <p:graphicFrame>
        <p:nvGraphicFramePr>
          <p:cNvPr id="9" name="Chart 49" title="Gráfico"/>
          <p:cNvGraphicFramePr>
            <a:graphicFrameLocks/>
          </p:cNvGraphicFramePr>
          <p:nvPr>
            <p:extLst>
              <p:ext uri="{D42A27DB-BD31-4B8C-83A1-F6EECF244321}">
                <p14:modId xmlns:p14="http://schemas.microsoft.com/office/powerpoint/2010/main" val="2601393187"/>
              </p:ext>
            </p:extLst>
          </p:nvPr>
        </p:nvGraphicFramePr>
        <p:xfrm>
          <a:off x="190500" y="3686175"/>
          <a:ext cx="4582782" cy="2833687"/>
        </p:xfrm>
        <a:graphic>
          <a:graphicData uri="http://schemas.openxmlformats.org/drawingml/2006/chart">
            <c:chart xmlns:c="http://schemas.openxmlformats.org/drawingml/2006/chart" xmlns:r="http://schemas.openxmlformats.org/officeDocument/2006/relationships" r:id="rId2"/>
          </a:graphicData>
        </a:graphic>
      </p:graphicFrame>
      <p:sp>
        <p:nvSpPr>
          <p:cNvPr id="12" name="CaixaDeTexto 11"/>
          <p:cNvSpPr txBox="1"/>
          <p:nvPr/>
        </p:nvSpPr>
        <p:spPr>
          <a:xfrm>
            <a:off x="648165" y="6412658"/>
            <a:ext cx="10909863" cy="369332"/>
          </a:xfrm>
          <a:prstGeom prst="rect">
            <a:avLst/>
          </a:prstGeom>
          <a:solidFill>
            <a:schemeClr val="tx1"/>
          </a:solidFill>
        </p:spPr>
        <p:txBody>
          <a:bodyPr wrap="square" rtlCol="0">
            <a:spAutoFit/>
          </a:bodyPr>
          <a:lstStyle/>
          <a:p>
            <a:pPr algn="ctr"/>
            <a:r>
              <a:rPr lang="pt-BR" dirty="0" smtClean="0">
                <a:solidFill>
                  <a:schemeClr val="bg1"/>
                </a:solidFill>
              </a:rPr>
              <a:t>Revisado: Dados de 2021 ainda não foram disponibilizados utilizado o de 2020 e atualizado o de 2020 também</a:t>
            </a:r>
            <a:endParaRPr lang="pt-BR" dirty="0">
              <a:solidFill>
                <a:schemeClr val="bg1"/>
              </a:solidFill>
            </a:endParaRPr>
          </a:p>
        </p:txBody>
      </p:sp>
    </p:spTree>
    <p:extLst>
      <p:ext uri="{BB962C8B-B14F-4D97-AF65-F5344CB8AC3E}">
        <p14:creationId xmlns:p14="http://schemas.microsoft.com/office/powerpoint/2010/main" val="75457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895475" y="1581151"/>
            <a:ext cx="8477250" cy="4000500"/>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040327" y="1713422"/>
            <a:ext cx="8212347"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Titulação de professores da Educação Básica com formação específica em nível superior</a:t>
            </a:r>
          </a:p>
          <a:p>
            <a:pPr algn="ctr"/>
            <a:r>
              <a:rPr lang="pt-BR" sz="2500" b="1" dirty="0">
                <a:solidFill>
                  <a:srgbClr val="0088CB"/>
                </a:solidFill>
                <a:latin typeface="Arial Black" panose="020B0A04020102020204" pitchFamily="34" charset="0"/>
              </a:rPr>
              <a:t>META 13 </a:t>
            </a:r>
          </a:p>
          <a:p>
            <a:pPr algn="just"/>
            <a:r>
              <a:rPr lang="pt-BR" sz="2200" dirty="0">
                <a:solidFill>
                  <a:schemeClr val="tx1"/>
                </a:solidFill>
              </a:rPr>
              <a:t>Participar, em regime de colaboração entre a União e o Estado de São Paulo, da política nacional de formação dos profissionais da educação de que tratam os incisos I, II e III do caput do art. 61, da </a:t>
            </a:r>
            <a:r>
              <a:rPr lang="pt-BR" sz="2200">
                <a:solidFill>
                  <a:schemeClr val="tx1"/>
                </a:solidFill>
              </a:rPr>
              <a:t>Lei </a:t>
            </a:r>
            <a:r>
              <a:rPr lang="pt-BR" sz="2200" smtClean="0">
                <a:solidFill>
                  <a:schemeClr val="tx1"/>
                </a:solidFill>
              </a:rPr>
              <a:t>nº </a:t>
            </a:r>
            <a:r>
              <a:rPr lang="pt-BR" sz="2200" dirty="0" smtClean="0">
                <a:solidFill>
                  <a:schemeClr val="tx1"/>
                </a:solidFill>
              </a:rPr>
              <a:t>9394, de 20 de dezembro de 1996, </a:t>
            </a:r>
            <a:r>
              <a:rPr lang="pt-BR" sz="2200" b="1" dirty="0">
                <a:solidFill>
                  <a:schemeClr val="tx1"/>
                </a:solidFill>
              </a:rPr>
              <a:t>assegurando que todos professores e professoras da Educação Básica possuam formação específica de nível superior, obtida em curso de licenciatura na área de conhecimento em que atuam</a:t>
            </a:r>
            <a:r>
              <a:rPr lang="pt-BR" sz="2200" dirty="0">
                <a:solidFill>
                  <a:schemeClr val="tx1"/>
                </a:solidFill>
              </a:rPr>
              <a:t>.</a:t>
            </a:r>
          </a:p>
        </p:txBody>
      </p:sp>
      <p:sp>
        <p:nvSpPr>
          <p:cNvPr id="7" name="Retângulo: Cantos Arredondados 6">
            <a:extLst>
              <a:ext uri="{FF2B5EF4-FFF2-40B4-BE49-F238E27FC236}">
                <a16:creationId xmlns:a16="http://schemas.microsoft.com/office/drawing/2014/main" id="{14C94180-1EB7-43CA-9B71-8DC5BC8D2326}"/>
              </a:ext>
            </a:extLst>
          </p:cNvPr>
          <p:cNvSpPr/>
          <p:nvPr/>
        </p:nvSpPr>
        <p:spPr>
          <a:xfrm>
            <a:off x="3438523" y="5734050"/>
            <a:ext cx="6924677" cy="962026"/>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63E0570F-F268-40BC-B869-6770F7D8A3D2}"/>
              </a:ext>
            </a:extLst>
          </p:cNvPr>
          <p:cNvSpPr txBox="1"/>
          <p:nvPr/>
        </p:nvSpPr>
        <p:spPr>
          <a:xfrm>
            <a:off x="4528149" y="5765229"/>
            <a:ext cx="5866385" cy="892552"/>
          </a:xfrm>
          <a:prstGeom prst="rect">
            <a:avLst/>
          </a:prstGeom>
          <a:noFill/>
        </p:spPr>
        <p:txBody>
          <a:bodyPr wrap="square" rtlCol="0">
            <a:spAutoFit/>
          </a:bodyPr>
          <a:lstStyle/>
          <a:p>
            <a:pPr algn="just"/>
            <a:r>
              <a:rPr lang="pt-BR" sz="1300" b="1" dirty="0">
                <a:solidFill>
                  <a:schemeClr val="bg1"/>
                </a:solidFill>
              </a:rPr>
              <a:t>ODS 4 – META 4.C: </a:t>
            </a:r>
            <a:r>
              <a:rPr lang="pt-BR" sz="1300" dirty="0">
                <a:solidFill>
                  <a:schemeClr val="bg1"/>
                </a:solidFill>
              </a:rPr>
              <a:t>Até 2030, assegurar que todos os professores da educação básica tenham formação específica na área de conhecimento em que atuam, promovendo a oferta de formação continuada, em regime de colaboração entre União, estados e municípios, inclusive por meio de cooperação internacional.</a:t>
            </a:r>
            <a:endParaRPr lang="pt-BR" sz="1300" dirty="0"/>
          </a:p>
        </p:txBody>
      </p:sp>
      <p:pic>
        <p:nvPicPr>
          <p:cNvPr id="9" name="Imagem 8">
            <a:extLst>
              <a:ext uri="{FF2B5EF4-FFF2-40B4-BE49-F238E27FC236}">
                <a16:creationId xmlns:a16="http://schemas.microsoft.com/office/drawing/2014/main" id="{F34BE072-BC28-4A0B-863D-FEAAD4DCEA32}"/>
              </a:ext>
            </a:extLst>
          </p:cNvPr>
          <p:cNvPicPr>
            <a:picLocks noChangeAspect="1"/>
          </p:cNvPicPr>
          <p:nvPr/>
        </p:nvPicPr>
        <p:blipFill>
          <a:blip r:embed="rId3"/>
          <a:stretch>
            <a:fillRect/>
          </a:stretch>
        </p:blipFill>
        <p:spPr>
          <a:xfrm>
            <a:off x="3566933" y="5843340"/>
            <a:ext cx="922205" cy="753255"/>
          </a:xfrm>
          <a:prstGeom prst="roundRect">
            <a:avLst/>
          </a:prstGeom>
        </p:spPr>
      </p:pic>
    </p:spTree>
    <p:extLst>
      <p:ext uri="{BB962C8B-B14F-4D97-AF65-F5344CB8AC3E}">
        <p14:creationId xmlns:p14="http://schemas.microsoft.com/office/powerpoint/2010/main" val="2383509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1" name="Tabela 10">
            <a:extLst>
              <a:ext uri="{FF2B5EF4-FFF2-40B4-BE49-F238E27FC236}">
                <a16:creationId xmlns:a16="http://schemas.microsoft.com/office/drawing/2014/main" id="{7D5FE4D2-E89A-49C3-9B4B-8FDEB9E6EFDB}"/>
              </a:ext>
            </a:extLst>
          </p:cNvPr>
          <p:cNvGraphicFramePr>
            <a:graphicFrameLocks noGrp="1"/>
          </p:cNvGraphicFramePr>
          <p:nvPr>
            <p:extLst>
              <p:ext uri="{D42A27DB-BD31-4B8C-83A1-F6EECF244321}">
                <p14:modId xmlns:p14="http://schemas.microsoft.com/office/powerpoint/2010/main" val="3694088308"/>
              </p:ext>
            </p:extLst>
          </p:nvPr>
        </p:nvGraphicFramePr>
        <p:xfrm>
          <a:off x="1047750" y="1266823"/>
          <a:ext cx="10077451" cy="1014659"/>
        </p:xfrm>
        <a:graphic>
          <a:graphicData uri="http://schemas.openxmlformats.org/drawingml/2006/table">
            <a:tbl>
              <a:tblPr firstRow="1" firstCol="1" bandRow="1"/>
              <a:tblGrid>
                <a:gridCol w="2917543">
                  <a:extLst>
                    <a:ext uri="{9D8B030D-6E8A-4147-A177-3AD203B41FA5}">
                      <a16:colId xmlns:a16="http://schemas.microsoft.com/office/drawing/2014/main" val="3314853363"/>
                    </a:ext>
                  </a:extLst>
                </a:gridCol>
                <a:gridCol w="1735734">
                  <a:extLst>
                    <a:ext uri="{9D8B030D-6E8A-4147-A177-3AD203B41FA5}">
                      <a16:colId xmlns:a16="http://schemas.microsoft.com/office/drawing/2014/main" val="1356359943"/>
                    </a:ext>
                  </a:extLst>
                </a:gridCol>
                <a:gridCol w="1824494">
                  <a:extLst>
                    <a:ext uri="{9D8B030D-6E8A-4147-A177-3AD203B41FA5}">
                      <a16:colId xmlns:a16="http://schemas.microsoft.com/office/drawing/2014/main" val="4162932627"/>
                    </a:ext>
                  </a:extLst>
                </a:gridCol>
                <a:gridCol w="3599680">
                  <a:extLst>
                    <a:ext uri="{9D8B030D-6E8A-4147-A177-3AD203B41FA5}">
                      <a16:colId xmlns:a16="http://schemas.microsoft.com/office/drawing/2014/main" val="59509493"/>
                    </a:ext>
                  </a:extLst>
                </a:gridCol>
              </a:tblGrid>
              <a:tr h="292918">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DA EDUCAÇÃO INFANTIL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16362539"/>
                  </a:ext>
                </a:extLst>
              </a:tr>
              <a:tr h="278059">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495860"/>
                  </a:ext>
                </a:extLst>
              </a:tr>
              <a:tr h="292918">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52647411"/>
                  </a:ext>
                </a:extLst>
              </a:tr>
            </a:tbl>
          </a:graphicData>
        </a:graphic>
      </p:graphicFrame>
      <p:graphicFrame>
        <p:nvGraphicFramePr>
          <p:cNvPr id="6" name="Chart 51" title="Gráfico"/>
          <p:cNvGraphicFramePr>
            <a:graphicFrameLocks/>
          </p:cNvGraphicFramePr>
          <p:nvPr>
            <p:extLst>
              <p:ext uri="{D42A27DB-BD31-4B8C-83A1-F6EECF244321}">
                <p14:modId xmlns:p14="http://schemas.microsoft.com/office/powerpoint/2010/main" val="711782755"/>
              </p:ext>
            </p:extLst>
          </p:nvPr>
        </p:nvGraphicFramePr>
        <p:xfrm>
          <a:off x="2925073" y="2272656"/>
          <a:ext cx="6757625" cy="4178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9149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2" name="Tabela 11">
            <a:extLst>
              <a:ext uri="{FF2B5EF4-FFF2-40B4-BE49-F238E27FC236}">
                <a16:creationId xmlns:a16="http://schemas.microsoft.com/office/drawing/2014/main" id="{2F23B160-42D1-47CB-B941-24E686A61FA6}"/>
              </a:ext>
            </a:extLst>
          </p:cNvPr>
          <p:cNvGraphicFramePr>
            <a:graphicFrameLocks noGrp="1"/>
          </p:cNvGraphicFramePr>
          <p:nvPr>
            <p:extLst>
              <p:ext uri="{D42A27DB-BD31-4B8C-83A1-F6EECF244321}">
                <p14:modId xmlns:p14="http://schemas.microsoft.com/office/powerpoint/2010/main" val="2645711738"/>
              </p:ext>
            </p:extLst>
          </p:nvPr>
        </p:nvGraphicFramePr>
        <p:xfrm>
          <a:off x="1057275" y="1212979"/>
          <a:ext cx="10077450" cy="967940"/>
        </p:xfrm>
        <a:graphic>
          <a:graphicData uri="http://schemas.openxmlformats.org/drawingml/2006/table">
            <a:tbl>
              <a:tblPr firstRow="1" firstCol="1" bandRow="1"/>
              <a:tblGrid>
                <a:gridCol w="2933942">
                  <a:extLst>
                    <a:ext uri="{9D8B030D-6E8A-4147-A177-3AD203B41FA5}">
                      <a16:colId xmlns:a16="http://schemas.microsoft.com/office/drawing/2014/main" val="1113973129"/>
                    </a:ext>
                  </a:extLst>
                </a:gridCol>
                <a:gridCol w="1755077">
                  <a:extLst>
                    <a:ext uri="{9D8B030D-6E8A-4147-A177-3AD203B41FA5}">
                      <a16:colId xmlns:a16="http://schemas.microsoft.com/office/drawing/2014/main" val="3389692798"/>
                    </a:ext>
                  </a:extLst>
                </a:gridCol>
                <a:gridCol w="1797052">
                  <a:extLst>
                    <a:ext uri="{9D8B030D-6E8A-4147-A177-3AD203B41FA5}">
                      <a16:colId xmlns:a16="http://schemas.microsoft.com/office/drawing/2014/main" val="4275198535"/>
                    </a:ext>
                  </a:extLst>
                </a:gridCol>
                <a:gridCol w="3591379">
                  <a:extLst>
                    <a:ext uri="{9D8B030D-6E8A-4147-A177-3AD203B41FA5}">
                      <a16:colId xmlns:a16="http://schemas.microsoft.com/office/drawing/2014/main" val="3200481223"/>
                    </a:ext>
                  </a:extLst>
                </a:gridCol>
              </a:tblGrid>
              <a:tr h="27796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DOS ANOS INICIAIS DO ENSINO FUNDAMENTAL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32259983"/>
                  </a:ext>
                </a:extLst>
              </a:tr>
              <a:tr h="231340">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018974"/>
                  </a:ext>
                </a:extLst>
              </a:tr>
              <a:tr h="268833">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83,9 %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3264549"/>
                  </a:ext>
                </a:extLst>
              </a:tr>
            </a:tbl>
          </a:graphicData>
        </a:graphic>
      </p:graphicFrame>
      <p:graphicFrame>
        <p:nvGraphicFramePr>
          <p:cNvPr id="6" name="Chart 51" title="Gráfico"/>
          <p:cNvGraphicFramePr>
            <a:graphicFrameLocks/>
          </p:cNvGraphicFramePr>
          <p:nvPr>
            <p:extLst>
              <p:ext uri="{D42A27DB-BD31-4B8C-83A1-F6EECF244321}">
                <p14:modId xmlns:p14="http://schemas.microsoft.com/office/powerpoint/2010/main" val="76431251"/>
              </p:ext>
            </p:extLst>
          </p:nvPr>
        </p:nvGraphicFramePr>
        <p:xfrm>
          <a:off x="2361838" y="2180920"/>
          <a:ext cx="6905987" cy="4270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8326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885D604F-B207-4540-9195-CB938B945923}"/>
              </a:ext>
            </a:extLst>
          </p:cNvPr>
          <p:cNvGraphicFramePr>
            <a:graphicFrameLocks noGrp="1"/>
          </p:cNvGraphicFramePr>
          <p:nvPr>
            <p:extLst>
              <p:ext uri="{D42A27DB-BD31-4B8C-83A1-F6EECF244321}">
                <p14:modId xmlns:p14="http://schemas.microsoft.com/office/powerpoint/2010/main" val="2714123323"/>
              </p:ext>
            </p:extLst>
          </p:nvPr>
        </p:nvGraphicFramePr>
        <p:xfrm>
          <a:off x="963581" y="1176009"/>
          <a:ext cx="10115550" cy="1045940"/>
        </p:xfrm>
        <a:graphic>
          <a:graphicData uri="http://schemas.openxmlformats.org/drawingml/2006/table">
            <a:tbl>
              <a:tblPr firstRow="1" firstCol="1" bandRow="1"/>
              <a:tblGrid>
                <a:gridCol w="2964075">
                  <a:extLst>
                    <a:ext uri="{9D8B030D-6E8A-4147-A177-3AD203B41FA5}">
                      <a16:colId xmlns:a16="http://schemas.microsoft.com/office/drawing/2014/main" val="593223456"/>
                    </a:ext>
                  </a:extLst>
                </a:gridCol>
                <a:gridCol w="1795322">
                  <a:extLst>
                    <a:ext uri="{9D8B030D-6E8A-4147-A177-3AD203B41FA5}">
                      <a16:colId xmlns:a16="http://schemas.microsoft.com/office/drawing/2014/main" val="2718306044"/>
                    </a:ext>
                  </a:extLst>
                </a:gridCol>
                <a:gridCol w="1785375">
                  <a:extLst>
                    <a:ext uri="{9D8B030D-6E8A-4147-A177-3AD203B41FA5}">
                      <a16:colId xmlns:a16="http://schemas.microsoft.com/office/drawing/2014/main" val="3786906627"/>
                    </a:ext>
                  </a:extLst>
                </a:gridCol>
                <a:gridCol w="3570778">
                  <a:extLst>
                    <a:ext uri="{9D8B030D-6E8A-4147-A177-3AD203B41FA5}">
                      <a16:colId xmlns:a16="http://schemas.microsoft.com/office/drawing/2014/main" val="3399851134"/>
                    </a:ext>
                  </a:extLst>
                </a:gridCol>
              </a:tblGrid>
              <a:tr h="228831">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C</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DOS ANOS FINAIS DO ENSINO FUNDAMENTAL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925826848"/>
                  </a:ext>
                </a:extLst>
              </a:tr>
              <a:tr h="309340">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9621605"/>
                  </a:ext>
                </a:extLst>
              </a:tr>
              <a:tr h="175184">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75,6 %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9976118"/>
                  </a:ext>
                </a:extLst>
              </a:tr>
            </a:tbl>
          </a:graphicData>
        </a:graphic>
      </p:graphicFrame>
      <p:graphicFrame>
        <p:nvGraphicFramePr>
          <p:cNvPr id="9" name="Chart 51" title="Gráfico"/>
          <p:cNvGraphicFramePr>
            <a:graphicFrameLocks/>
          </p:cNvGraphicFramePr>
          <p:nvPr>
            <p:extLst>
              <p:ext uri="{D42A27DB-BD31-4B8C-83A1-F6EECF244321}">
                <p14:modId xmlns:p14="http://schemas.microsoft.com/office/powerpoint/2010/main" val="3999141917"/>
              </p:ext>
            </p:extLst>
          </p:nvPr>
        </p:nvGraphicFramePr>
        <p:xfrm>
          <a:off x="2492463" y="2221949"/>
          <a:ext cx="6813461" cy="4212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7CC3CD10-82B5-4909-9C67-097BC1E36E30}"/>
              </a:ext>
            </a:extLst>
          </p:cNvPr>
          <p:cNvSpPr/>
          <p:nvPr/>
        </p:nvSpPr>
        <p:spPr>
          <a:xfrm>
            <a:off x="3944316" y="812762"/>
            <a:ext cx="4320000" cy="4320000"/>
          </a:xfrm>
          <a:prstGeom prst="ellipse">
            <a:avLst/>
          </a:prstGeom>
          <a:solidFill>
            <a:srgbClr val="0088CB"/>
          </a:solidFill>
          <a:ln>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a:p>
          <a:p>
            <a:pPr algn="ctr"/>
            <a:endParaRPr lang="pt-BR" sz="2000" b="1" dirty="0"/>
          </a:p>
          <a:p>
            <a:pPr algn="ctr"/>
            <a:endParaRPr lang="pt-BR" sz="2000" b="1" dirty="0"/>
          </a:p>
        </p:txBody>
      </p:sp>
      <p:sp>
        <p:nvSpPr>
          <p:cNvPr id="5" name="Elipse 4">
            <a:extLst>
              <a:ext uri="{FF2B5EF4-FFF2-40B4-BE49-F238E27FC236}">
                <a16:creationId xmlns:a16="http://schemas.microsoft.com/office/drawing/2014/main" id="{481D1B51-DD59-4BAF-8037-32C235CFF0DC}"/>
              </a:ext>
            </a:extLst>
          </p:cNvPr>
          <p:cNvSpPr/>
          <p:nvPr/>
        </p:nvSpPr>
        <p:spPr>
          <a:xfrm>
            <a:off x="3762109" y="640042"/>
            <a:ext cx="4680000" cy="4680000"/>
          </a:xfrm>
          <a:prstGeom prst="ellipse">
            <a:avLst/>
          </a:prstGeom>
          <a:noFill/>
          <a:ln w="76200">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6" name="Elipse 5">
            <a:extLst>
              <a:ext uri="{FF2B5EF4-FFF2-40B4-BE49-F238E27FC236}">
                <a16:creationId xmlns:a16="http://schemas.microsoft.com/office/drawing/2014/main" id="{23791A1C-305C-4267-A002-AAABCB883206}"/>
              </a:ext>
            </a:extLst>
          </p:cNvPr>
          <p:cNvSpPr/>
          <p:nvPr/>
        </p:nvSpPr>
        <p:spPr>
          <a:xfrm>
            <a:off x="1806814" y="4123413"/>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Elipse 7">
            <a:extLst>
              <a:ext uri="{FF2B5EF4-FFF2-40B4-BE49-F238E27FC236}">
                <a16:creationId xmlns:a16="http://schemas.microsoft.com/office/drawing/2014/main" id="{B547B9FE-73F1-40C3-895A-04FE0502BDBE}"/>
              </a:ext>
            </a:extLst>
          </p:cNvPr>
          <p:cNvSpPr/>
          <p:nvPr/>
        </p:nvSpPr>
        <p:spPr>
          <a:xfrm>
            <a:off x="1786423" y="612765"/>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9" name="Conector reto 8">
            <a:extLst>
              <a:ext uri="{FF2B5EF4-FFF2-40B4-BE49-F238E27FC236}">
                <a16:creationId xmlns:a16="http://schemas.microsoft.com/office/drawing/2014/main" id="{E7C23ACE-9014-4E6D-98F0-C1B746DE6630}"/>
              </a:ext>
            </a:extLst>
          </p:cNvPr>
          <p:cNvCxnSpPr>
            <a:cxnSpLocks/>
          </p:cNvCxnSpPr>
          <p:nvPr/>
        </p:nvCxnSpPr>
        <p:spPr>
          <a:xfrm flipH="1" flipV="1">
            <a:off x="3226290" y="1652117"/>
            <a:ext cx="899940" cy="451003"/>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to 14">
            <a:extLst>
              <a:ext uri="{FF2B5EF4-FFF2-40B4-BE49-F238E27FC236}">
                <a16:creationId xmlns:a16="http://schemas.microsoft.com/office/drawing/2014/main" id="{5F97C2AD-C06C-42FA-9293-91CFB60EF70B}"/>
              </a:ext>
            </a:extLst>
          </p:cNvPr>
          <p:cNvCxnSpPr>
            <a:cxnSpLocks/>
          </p:cNvCxnSpPr>
          <p:nvPr/>
        </p:nvCxnSpPr>
        <p:spPr>
          <a:xfrm flipH="1">
            <a:off x="3200402" y="4000500"/>
            <a:ext cx="1028698" cy="480060"/>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6" name="Elipse 15">
            <a:extLst>
              <a:ext uri="{FF2B5EF4-FFF2-40B4-BE49-F238E27FC236}">
                <a16:creationId xmlns:a16="http://schemas.microsoft.com/office/drawing/2014/main" id="{21929F33-4458-42E2-A0F9-5033F9511537}"/>
              </a:ext>
            </a:extLst>
          </p:cNvPr>
          <p:cNvSpPr/>
          <p:nvPr/>
        </p:nvSpPr>
        <p:spPr>
          <a:xfrm>
            <a:off x="9015051" y="513865"/>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9" name="Conector reto 18">
            <a:extLst>
              <a:ext uri="{FF2B5EF4-FFF2-40B4-BE49-F238E27FC236}">
                <a16:creationId xmlns:a16="http://schemas.microsoft.com/office/drawing/2014/main" id="{36AE990B-11A3-4A04-9BCD-A9D3C153708A}"/>
              </a:ext>
            </a:extLst>
          </p:cNvPr>
          <p:cNvCxnSpPr>
            <a:cxnSpLocks/>
          </p:cNvCxnSpPr>
          <p:nvPr/>
        </p:nvCxnSpPr>
        <p:spPr>
          <a:xfrm flipH="1" flipV="1">
            <a:off x="8138160" y="3874770"/>
            <a:ext cx="1040131" cy="582931"/>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5" name="Espaço Reservado para Texto 153">
            <a:extLst>
              <a:ext uri="{FF2B5EF4-FFF2-40B4-BE49-F238E27FC236}">
                <a16:creationId xmlns:a16="http://schemas.microsoft.com/office/drawing/2014/main" id="{E3E88790-7579-4076-B292-BB3F741611DD}"/>
              </a:ext>
            </a:extLst>
          </p:cNvPr>
          <p:cNvSpPr txBox="1">
            <a:spLocks/>
          </p:cNvSpPr>
          <p:nvPr/>
        </p:nvSpPr>
        <p:spPr>
          <a:xfrm>
            <a:off x="1481080" y="226984"/>
            <a:ext cx="2291508" cy="408780"/>
          </a:xfrm>
          <a:prstGeom prst="rect">
            <a:avLst/>
          </a:prstGeom>
        </p:spPr>
        <p:txBody>
          <a:bodyPr rtlCol="0"/>
          <a:lstStyle>
            <a:defPPr>
              <a:defRPr lang="pt-BR"/>
            </a:defPPr>
            <a:lvl1pPr indent="0" algn="ctr">
              <a:lnSpc>
                <a:spcPct val="90000"/>
              </a:lnSpc>
              <a:spcBef>
                <a:spcPts val="1000"/>
              </a:spcBef>
              <a:buFont typeface="Arial" panose="020B0604020202020204" pitchFamily="34" charset="0"/>
              <a:buNone/>
              <a:defRPr sz="2000" b="1">
                <a:solidFill>
                  <a:schemeClr val="tx1">
                    <a:lumMod val="65000"/>
                    <a:lumOff val="35000"/>
                  </a:schemeClr>
                </a:solidFill>
                <a:latin typeface="Arial Black" panose="020B0A04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PERMANÊNCIA</a:t>
            </a:r>
          </a:p>
        </p:txBody>
      </p:sp>
      <p:sp>
        <p:nvSpPr>
          <p:cNvPr id="27" name="Espaço Reservado para Texto 153">
            <a:extLst>
              <a:ext uri="{FF2B5EF4-FFF2-40B4-BE49-F238E27FC236}">
                <a16:creationId xmlns:a16="http://schemas.microsoft.com/office/drawing/2014/main" id="{F80F8506-2472-4491-8A79-8DDA2F8377D6}"/>
              </a:ext>
            </a:extLst>
          </p:cNvPr>
          <p:cNvSpPr txBox="1">
            <a:spLocks/>
          </p:cNvSpPr>
          <p:nvPr/>
        </p:nvSpPr>
        <p:spPr>
          <a:xfrm>
            <a:off x="1411674" y="3605122"/>
            <a:ext cx="2324558" cy="110555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chemeClr val="tx1">
                    <a:lumMod val="65000"/>
                    <a:lumOff val="35000"/>
                  </a:schemeClr>
                </a:solidFill>
                <a:latin typeface="Arial Black" panose="020B0A04020102020204" pitchFamily="34" charset="0"/>
              </a:rPr>
              <a:t> ACESSO</a:t>
            </a:r>
            <a:endParaRPr lang="pt-BR" sz="2000" i="1" dirty="0">
              <a:solidFill>
                <a:schemeClr val="tx1">
                  <a:lumMod val="65000"/>
                  <a:lumOff val="35000"/>
                </a:schemeClr>
              </a:solidFill>
              <a:latin typeface="Arial Black" panose="020B0A04020102020204" pitchFamily="34" charset="0"/>
            </a:endParaRPr>
          </a:p>
        </p:txBody>
      </p:sp>
      <p:sp>
        <p:nvSpPr>
          <p:cNvPr id="24" name="Espaço Reservado para Texto 153">
            <a:extLst>
              <a:ext uri="{FF2B5EF4-FFF2-40B4-BE49-F238E27FC236}">
                <a16:creationId xmlns:a16="http://schemas.microsoft.com/office/drawing/2014/main" id="{A54908FB-B67F-4F2D-BD8A-7CB3E7092085}"/>
              </a:ext>
            </a:extLst>
          </p:cNvPr>
          <p:cNvSpPr txBox="1">
            <a:spLocks/>
          </p:cNvSpPr>
          <p:nvPr/>
        </p:nvSpPr>
        <p:spPr>
          <a:xfrm>
            <a:off x="8556456" y="-168941"/>
            <a:ext cx="24907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a:t>
            </a:r>
            <a:r>
              <a:rPr lang="pt-BR" sz="2000" b="1" dirty="0">
                <a:solidFill>
                  <a:schemeClr val="tx1">
                    <a:lumMod val="65000"/>
                    <a:lumOff val="35000"/>
                  </a:schemeClr>
                </a:solidFill>
                <a:latin typeface="Arial Black" panose="020B0A04020102020204" pitchFamily="34" charset="0"/>
              </a:rPr>
              <a:t>APRENDIZAGEM</a:t>
            </a:r>
          </a:p>
        </p:txBody>
      </p:sp>
      <p:sp>
        <p:nvSpPr>
          <p:cNvPr id="41" name="Elipse 40">
            <a:extLst>
              <a:ext uri="{FF2B5EF4-FFF2-40B4-BE49-F238E27FC236}">
                <a16:creationId xmlns:a16="http://schemas.microsoft.com/office/drawing/2014/main" id="{05673C6D-0B50-4E30-AC1F-12C0C787B65B}"/>
              </a:ext>
            </a:extLst>
          </p:cNvPr>
          <p:cNvSpPr/>
          <p:nvPr/>
        </p:nvSpPr>
        <p:spPr>
          <a:xfrm>
            <a:off x="9153162" y="4038879"/>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5" name="Conector reto 44">
            <a:extLst>
              <a:ext uri="{FF2B5EF4-FFF2-40B4-BE49-F238E27FC236}">
                <a16:creationId xmlns:a16="http://schemas.microsoft.com/office/drawing/2014/main" id="{50788603-4DA9-4933-AEB4-ACAEA9F225A0}"/>
              </a:ext>
            </a:extLst>
          </p:cNvPr>
          <p:cNvCxnSpPr>
            <a:cxnSpLocks/>
          </p:cNvCxnSpPr>
          <p:nvPr/>
        </p:nvCxnSpPr>
        <p:spPr>
          <a:xfrm flipH="1">
            <a:off x="8023860" y="1531345"/>
            <a:ext cx="1098107" cy="491765"/>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48" name="Espaço Reservado para Texto 153">
            <a:extLst>
              <a:ext uri="{FF2B5EF4-FFF2-40B4-BE49-F238E27FC236}">
                <a16:creationId xmlns:a16="http://schemas.microsoft.com/office/drawing/2014/main" id="{A34550D8-B5C3-4FC4-9747-C455EB89E858}"/>
              </a:ext>
            </a:extLst>
          </p:cNvPr>
          <p:cNvSpPr txBox="1">
            <a:spLocks/>
          </p:cNvSpPr>
          <p:nvPr/>
        </p:nvSpPr>
        <p:spPr>
          <a:xfrm>
            <a:off x="8598626" y="3313194"/>
            <a:ext cx="284280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a:t>
            </a:r>
            <a:r>
              <a:rPr lang="pt-BR" sz="2000" b="1" dirty="0">
                <a:solidFill>
                  <a:schemeClr val="tx1">
                    <a:lumMod val="65000"/>
                    <a:lumOff val="35000"/>
                  </a:schemeClr>
                </a:solidFill>
                <a:latin typeface="Arial Black" panose="020B0A04020102020204" pitchFamily="34" charset="0"/>
              </a:rPr>
              <a:t>CONCLUSÃO NA IDADE CERTA</a:t>
            </a:r>
          </a:p>
        </p:txBody>
      </p:sp>
      <p:pic>
        <p:nvPicPr>
          <p:cNvPr id="3" name="Imagem 2">
            <a:extLst>
              <a:ext uri="{FF2B5EF4-FFF2-40B4-BE49-F238E27FC236}">
                <a16:creationId xmlns:a16="http://schemas.microsoft.com/office/drawing/2014/main" id="{429785D8-97B1-45F8-BA00-AA50F6996B27}"/>
              </a:ext>
            </a:extLst>
          </p:cNvPr>
          <p:cNvPicPr>
            <a:picLocks noChangeAspect="1"/>
          </p:cNvPicPr>
          <p:nvPr/>
        </p:nvPicPr>
        <p:blipFill>
          <a:blip r:embed="rId2"/>
          <a:stretch>
            <a:fillRect/>
          </a:stretch>
        </p:blipFill>
        <p:spPr>
          <a:xfrm>
            <a:off x="1567903" y="5926513"/>
            <a:ext cx="1871054" cy="673040"/>
          </a:xfrm>
          <a:prstGeom prst="rect">
            <a:avLst/>
          </a:prstGeom>
        </p:spPr>
      </p:pic>
      <p:pic>
        <p:nvPicPr>
          <p:cNvPr id="26" name="Imagem 25">
            <a:extLst>
              <a:ext uri="{FF2B5EF4-FFF2-40B4-BE49-F238E27FC236}">
                <a16:creationId xmlns:a16="http://schemas.microsoft.com/office/drawing/2014/main" id="{E6042C26-360D-43B6-980B-E2ECE9369E19}"/>
              </a:ext>
            </a:extLst>
          </p:cNvPr>
          <p:cNvPicPr>
            <a:picLocks noChangeAspect="1"/>
          </p:cNvPicPr>
          <p:nvPr/>
        </p:nvPicPr>
        <p:blipFill>
          <a:blip r:embed="rId3"/>
          <a:stretch>
            <a:fillRect/>
          </a:stretch>
        </p:blipFill>
        <p:spPr>
          <a:xfrm>
            <a:off x="328555" y="5926512"/>
            <a:ext cx="1152525" cy="673040"/>
          </a:xfrm>
          <a:prstGeom prst="rect">
            <a:avLst/>
          </a:prstGeom>
        </p:spPr>
      </p:pic>
      <p:pic>
        <p:nvPicPr>
          <p:cNvPr id="29" name="Imagem 28">
            <a:extLst>
              <a:ext uri="{FF2B5EF4-FFF2-40B4-BE49-F238E27FC236}">
                <a16:creationId xmlns:a16="http://schemas.microsoft.com/office/drawing/2014/main" id="{C5F27660-9589-4BFF-9D35-80B95BA983FF}"/>
              </a:ext>
            </a:extLst>
          </p:cNvPr>
          <p:cNvPicPr>
            <a:picLocks noChangeAspect="1"/>
          </p:cNvPicPr>
          <p:nvPr/>
        </p:nvPicPr>
        <p:blipFill>
          <a:blip r:embed="rId4"/>
          <a:stretch>
            <a:fillRect/>
          </a:stretch>
        </p:blipFill>
        <p:spPr>
          <a:xfrm>
            <a:off x="3966210" y="833978"/>
            <a:ext cx="4297679" cy="4286250"/>
          </a:xfrm>
          <a:prstGeom prst="flowChartConnector">
            <a:avLst/>
          </a:prstGeom>
        </p:spPr>
      </p:pic>
      <p:sp>
        <p:nvSpPr>
          <p:cNvPr id="30" name="CaixaDeTexto 29">
            <a:extLst>
              <a:ext uri="{FF2B5EF4-FFF2-40B4-BE49-F238E27FC236}">
                <a16:creationId xmlns:a16="http://schemas.microsoft.com/office/drawing/2014/main" id="{6732797F-D118-457E-87D6-D3E6BA6DB471}"/>
              </a:ext>
            </a:extLst>
          </p:cNvPr>
          <p:cNvSpPr txBox="1"/>
          <p:nvPr/>
        </p:nvSpPr>
        <p:spPr>
          <a:xfrm>
            <a:off x="3429000" y="5897880"/>
            <a:ext cx="8763000" cy="769441"/>
          </a:xfrm>
          <a:prstGeom prst="rect">
            <a:avLst/>
          </a:prstGeom>
          <a:noFill/>
        </p:spPr>
        <p:txBody>
          <a:bodyPr wrap="square" rtlCol="0">
            <a:spAutoFit/>
          </a:bodyPr>
          <a:lstStyle/>
          <a:p>
            <a:r>
              <a:rPr lang="pt-BR" sz="2200" dirty="0">
                <a:solidFill>
                  <a:srgbClr val="DB9033"/>
                </a:solidFill>
                <a:latin typeface="Arial Black" panose="020B0A04020102020204" pitchFamily="34" charset="0"/>
              </a:rPr>
              <a:t>DIREITO DE TODAS E DE CADA UMA DAS CRIANÇAS E DOS ADOLESCENTES</a:t>
            </a:r>
          </a:p>
        </p:txBody>
      </p:sp>
      <p:pic>
        <p:nvPicPr>
          <p:cNvPr id="32" name="Imagem 31">
            <a:extLst>
              <a:ext uri="{FF2B5EF4-FFF2-40B4-BE49-F238E27FC236}">
                <a16:creationId xmlns:a16="http://schemas.microsoft.com/office/drawing/2014/main" id="{F6DCC7FC-D0F2-4C05-B609-3173E6DD2674}"/>
              </a:ext>
            </a:extLst>
          </p:cNvPr>
          <p:cNvPicPr>
            <a:picLocks noChangeAspect="1"/>
          </p:cNvPicPr>
          <p:nvPr/>
        </p:nvPicPr>
        <p:blipFill>
          <a:blip r:embed="rId5"/>
          <a:stretch>
            <a:fillRect/>
          </a:stretch>
        </p:blipFill>
        <p:spPr>
          <a:xfrm>
            <a:off x="1905000" y="4232910"/>
            <a:ext cx="1440000" cy="1440000"/>
          </a:xfrm>
          <a:prstGeom prst="rect">
            <a:avLst/>
          </a:prstGeom>
        </p:spPr>
      </p:pic>
      <p:pic>
        <p:nvPicPr>
          <p:cNvPr id="33" name="Imagem 32">
            <a:extLst>
              <a:ext uri="{FF2B5EF4-FFF2-40B4-BE49-F238E27FC236}">
                <a16:creationId xmlns:a16="http://schemas.microsoft.com/office/drawing/2014/main" id="{B54E1517-EB23-45C5-B683-A800C3EF2779}"/>
              </a:ext>
            </a:extLst>
          </p:cNvPr>
          <p:cNvPicPr>
            <a:picLocks noChangeAspect="1"/>
          </p:cNvPicPr>
          <p:nvPr/>
        </p:nvPicPr>
        <p:blipFill>
          <a:blip r:embed="rId6"/>
          <a:stretch>
            <a:fillRect/>
          </a:stretch>
        </p:blipFill>
        <p:spPr>
          <a:xfrm>
            <a:off x="9292590" y="4191000"/>
            <a:ext cx="1152000" cy="1152000"/>
          </a:xfrm>
          <a:prstGeom prst="rect">
            <a:avLst/>
          </a:prstGeom>
        </p:spPr>
      </p:pic>
      <p:pic>
        <p:nvPicPr>
          <p:cNvPr id="34" name="Imagem 33">
            <a:extLst>
              <a:ext uri="{FF2B5EF4-FFF2-40B4-BE49-F238E27FC236}">
                <a16:creationId xmlns:a16="http://schemas.microsoft.com/office/drawing/2014/main" id="{C5576FE5-0A80-4BB0-805E-089D98DC18EB}"/>
              </a:ext>
            </a:extLst>
          </p:cNvPr>
          <p:cNvPicPr>
            <a:picLocks noChangeAspect="1"/>
          </p:cNvPicPr>
          <p:nvPr/>
        </p:nvPicPr>
        <p:blipFill rotWithShape="1">
          <a:blip r:embed="rId7"/>
          <a:srcRect l="4884" t="166" r="4823" b="17333"/>
          <a:stretch/>
        </p:blipFill>
        <p:spPr>
          <a:xfrm>
            <a:off x="9178290" y="651510"/>
            <a:ext cx="1147346" cy="1152000"/>
          </a:xfrm>
          <a:prstGeom prst="flowChartConnector">
            <a:avLst/>
          </a:prstGeom>
        </p:spPr>
      </p:pic>
      <p:pic>
        <p:nvPicPr>
          <p:cNvPr id="35" name="Imagem 34">
            <a:extLst>
              <a:ext uri="{FF2B5EF4-FFF2-40B4-BE49-F238E27FC236}">
                <a16:creationId xmlns:a16="http://schemas.microsoft.com/office/drawing/2014/main" id="{24A16964-FB89-49B3-BBAB-860F09CC37AA}"/>
              </a:ext>
            </a:extLst>
          </p:cNvPr>
          <p:cNvPicPr>
            <a:picLocks noChangeAspect="1"/>
          </p:cNvPicPr>
          <p:nvPr/>
        </p:nvPicPr>
        <p:blipFill rotWithShape="1">
          <a:blip r:embed="rId8"/>
          <a:srcRect l="6429" r="6538"/>
          <a:stretch/>
        </p:blipFill>
        <p:spPr>
          <a:xfrm>
            <a:off x="1908810" y="772910"/>
            <a:ext cx="1143000" cy="1147330"/>
          </a:xfrm>
          <a:prstGeom prst="flowChartConnector">
            <a:avLst/>
          </a:prstGeom>
        </p:spPr>
      </p:pic>
    </p:spTree>
    <p:extLst>
      <p:ext uri="{BB962C8B-B14F-4D97-AF65-F5344CB8AC3E}">
        <p14:creationId xmlns:p14="http://schemas.microsoft.com/office/powerpoint/2010/main" val="2288225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9" name="Tabela 8">
            <a:extLst>
              <a:ext uri="{FF2B5EF4-FFF2-40B4-BE49-F238E27FC236}">
                <a16:creationId xmlns:a16="http://schemas.microsoft.com/office/drawing/2014/main" id="{3CF730F6-D991-40DD-9EC6-264A5F070CC8}"/>
              </a:ext>
            </a:extLst>
          </p:cNvPr>
          <p:cNvGraphicFramePr>
            <a:graphicFrameLocks noGrp="1"/>
          </p:cNvGraphicFramePr>
          <p:nvPr>
            <p:extLst>
              <p:ext uri="{D42A27DB-BD31-4B8C-83A1-F6EECF244321}">
                <p14:modId xmlns:p14="http://schemas.microsoft.com/office/powerpoint/2010/main" val="2931800455"/>
              </p:ext>
            </p:extLst>
          </p:nvPr>
        </p:nvGraphicFramePr>
        <p:xfrm>
          <a:off x="1059700" y="1221874"/>
          <a:ext cx="10086975" cy="1187550"/>
        </p:xfrm>
        <a:graphic>
          <a:graphicData uri="http://schemas.openxmlformats.org/drawingml/2006/table">
            <a:tbl>
              <a:tblPr firstRow="1" firstCol="1" bandRow="1"/>
              <a:tblGrid>
                <a:gridCol w="2972586">
                  <a:extLst>
                    <a:ext uri="{9D8B030D-6E8A-4147-A177-3AD203B41FA5}">
                      <a16:colId xmlns:a16="http://schemas.microsoft.com/office/drawing/2014/main" val="483838537"/>
                    </a:ext>
                  </a:extLst>
                </a:gridCol>
                <a:gridCol w="1823185">
                  <a:extLst>
                    <a:ext uri="{9D8B030D-6E8A-4147-A177-3AD203B41FA5}">
                      <a16:colId xmlns:a16="http://schemas.microsoft.com/office/drawing/2014/main" val="217725573"/>
                    </a:ext>
                  </a:extLst>
                </a:gridCol>
                <a:gridCol w="1704283">
                  <a:extLst>
                    <a:ext uri="{9D8B030D-6E8A-4147-A177-3AD203B41FA5}">
                      <a16:colId xmlns:a16="http://schemas.microsoft.com/office/drawing/2014/main" val="3480540196"/>
                    </a:ext>
                  </a:extLst>
                </a:gridCol>
                <a:gridCol w="3586921">
                  <a:extLst>
                    <a:ext uri="{9D8B030D-6E8A-4147-A177-3AD203B41FA5}">
                      <a16:colId xmlns:a16="http://schemas.microsoft.com/office/drawing/2014/main" val="1532175492"/>
                    </a:ext>
                  </a:extLst>
                </a:gridCol>
              </a:tblGrid>
              <a:tr h="30344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D</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DO ENSINO MÉDIO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53622487"/>
                  </a:ext>
                </a:extLst>
              </a:tr>
              <a:tr h="410199">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5093960"/>
                  </a:ext>
                </a:extLst>
              </a:tr>
              <a:tr h="409051">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74,7 %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7373592"/>
                  </a:ext>
                </a:extLst>
              </a:tr>
            </a:tbl>
          </a:graphicData>
        </a:graphic>
      </p:graphicFrame>
      <p:graphicFrame>
        <p:nvGraphicFramePr>
          <p:cNvPr id="6" name="Chart 51" title="Gráfico"/>
          <p:cNvGraphicFramePr>
            <a:graphicFrameLocks/>
          </p:cNvGraphicFramePr>
          <p:nvPr>
            <p:extLst>
              <p:ext uri="{D42A27DB-BD31-4B8C-83A1-F6EECF244321}">
                <p14:modId xmlns:p14="http://schemas.microsoft.com/office/powerpoint/2010/main" val="869004969"/>
              </p:ext>
            </p:extLst>
          </p:nvPr>
        </p:nvGraphicFramePr>
        <p:xfrm>
          <a:off x="2762250" y="2409424"/>
          <a:ext cx="6515100" cy="4028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695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837D0C56-3C7A-4513-AEC5-FAB7EDF68B6B}"/>
              </a:ext>
            </a:extLst>
          </p:cNvPr>
          <p:cNvSpPr txBox="1"/>
          <p:nvPr/>
        </p:nvSpPr>
        <p:spPr>
          <a:xfrm>
            <a:off x="3788618" y="1287624"/>
            <a:ext cx="4348306" cy="369332"/>
          </a:xfrm>
          <a:prstGeom prst="rect">
            <a:avLst/>
          </a:prstGeom>
          <a:noFill/>
        </p:spPr>
        <p:txBody>
          <a:bodyPr wrap="none" rtlCol="0">
            <a:spAutoFit/>
          </a:bodyPr>
          <a:lstStyle/>
          <a:p>
            <a:r>
              <a:rPr lang="pt-BR" b="1" dirty="0"/>
              <a:t>VALORES POR SEGMENTO NO ANO DE </a:t>
            </a:r>
            <a:r>
              <a:rPr lang="pt-BR" b="1" dirty="0" smtClean="0"/>
              <a:t>2021</a:t>
            </a:r>
            <a:endParaRPr lang="pt-BR" b="1" dirty="0"/>
          </a:p>
        </p:txBody>
      </p:sp>
      <p:graphicFrame>
        <p:nvGraphicFramePr>
          <p:cNvPr id="8" name="Chart 53" title="Gráfico"/>
          <p:cNvGraphicFramePr>
            <a:graphicFrameLocks/>
          </p:cNvGraphicFramePr>
          <p:nvPr>
            <p:extLst>
              <p:ext uri="{D42A27DB-BD31-4B8C-83A1-F6EECF244321}">
                <p14:modId xmlns:p14="http://schemas.microsoft.com/office/powerpoint/2010/main" val="1491363774"/>
              </p:ext>
            </p:extLst>
          </p:nvPr>
        </p:nvGraphicFramePr>
        <p:xfrm>
          <a:off x="2266949" y="1945357"/>
          <a:ext cx="7229475" cy="4470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7866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515350" cy="347662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Pós-Graduação </a:t>
            </a:r>
          </a:p>
          <a:p>
            <a:pPr algn="ctr"/>
            <a:r>
              <a:rPr lang="pt-BR" sz="2500" b="1" dirty="0">
                <a:solidFill>
                  <a:srgbClr val="0088CB"/>
                </a:solidFill>
                <a:latin typeface="Arial Black" panose="020B0A04020102020204" pitchFamily="34" charset="0"/>
              </a:rPr>
              <a:t>META 14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Assegurar condições para que até o último ano do PME, </a:t>
            </a:r>
            <a:r>
              <a:rPr lang="pt-BR" sz="2200" b="1" dirty="0">
                <a:solidFill>
                  <a:schemeClr val="tx1"/>
                </a:solidFill>
              </a:rPr>
              <a:t>no mínimo 50%(cinquenta por cento) dos professores </a:t>
            </a:r>
            <a:r>
              <a:rPr lang="pt-BR" sz="2200" dirty="0">
                <a:solidFill>
                  <a:schemeClr val="tx1"/>
                </a:solidFill>
              </a:rPr>
              <a:t>da Educação Básica </a:t>
            </a:r>
            <a:r>
              <a:rPr lang="pt-BR" sz="2200" b="1" dirty="0">
                <a:solidFill>
                  <a:schemeClr val="tx1"/>
                </a:solidFill>
              </a:rPr>
              <a:t>tenham concluído a pós-graduação</a:t>
            </a:r>
            <a:r>
              <a:rPr lang="pt-BR" sz="2200" dirty="0">
                <a:solidFill>
                  <a:schemeClr val="tx1"/>
                </a:solidFill>
              </a:rPr>
              <a:t>, e garantir a todos (as) os (as) profissionais da Educação Básica a formação continuada em sua área de atuação, considerando as necessidades, demandas e contextualizações dos sistemas de ensino.</a:t>
            </a:r>
          </a:p>
        </p:txBody>
      </p:sp>
      <p:sp>
        <p:nvSpPr>
          <p:cNvPr id="7" name="Retângulo: Cantos Arredondados 6">
            <a:extLst>
              <a:ext uri="{FF2B5EF4-FFF2-40B4-BE49-F238E27FC236}">
                <a16:creationId xmlns:a16="http://schemas.microsoft.com/office/drawing/2014/main" id="{BAC8FA1A-ED92-4560-B92D-C236C1C1043E}"/>
              </a:ext>
            </a:extLst>
          </p:cNvPr>
          <p:cNvSpPr/>
          <p:nvPr/>
        </p:nvSpPr>
        <p:spPr>
          <a:xfrm>
            <a:off x="3590926" y="5676359"/>
            <a:ext cx="6848474" cy="1019716"/>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FFD5337A-29CE-4C28-9121-022FDCA48527}"/>
              </a:ext>
            </a:extLst>
          </p:cNvPr>
          <p:cNvSpPr txBox="1"/>
          <p:nvPr/>
        </p:nvSpPr>
        <p:spPr>
          <a:xfrm>
            <a:off x="4497777" y="5753813"/>
            <a:ext cx="5963583" cy="892552"/>
          </a:xfrm>
          <a:prstGeom prst="rect">
            <a:avLst/>
          </a:prstGeom>
          <a:noFill/>
        </p:spPr>
        <p:txBody>
          <a:bodyPr wrap="square" rtlCol="0">
            <a:spAutoFit/>
          </a:bodyPr>
          <a:lstStyle/>
          <a:p>
            <a:r>
              <a:rPr lang="pt-BR" sz="1300" b="1" dirty="0">
                <a:solidFill>
                  <a:schemeClr val="bg1"/>
                </a:solidFill>
              </a:rPr>
              <a:t>ODS 4 – META 4.C: </a:t>
            </a:r>
            <a:r>
              <a:rPr lang="pt-BR" sz="1300" dirty="0">
                <a:solidFill>
                  <a:schemeClr val="bg1"/>
                </a:solidFill>
              </a:rPr>
              <a:t>Até 2030, assegurar que todos os professores da educação básica tenham formação específica na área de conhecimento em que atuam, promovendo a oferta de formação continuada, em regime de colaboração entre União, estados e municípios, inclusive por meio de cooperação internacional.</a:t>
            </a:r>
            <a:endParaRPr lang="pt-BR" sz="1300" dirty="0"/>
          </a:p>
        </p:txBody>
      </p:sp>
      <p:pic>
        <p:nvPicPr>
          <p:cNvPr id="9" name="Imagem 8">
            <a:extLst>
              <a:ext uri="{FF2B5EF4-FFF2-40B4-BE49-F238E27FC236}">
                <a16:creationId xmlns:a16="http://schemas.microsoft.com/office/drawing/2014/main" id="{F45E2DB3-FEE1-44C7-837F-39334650F360}"/>
              </a:ext>
            </a:extLst>
          </p:cNvPr>
          <p:cNvPicPr>
            <a:picLocks noChangeAspect="1"/>
          </p:cNvPicPr>
          <p:nvPr/>
        </p:nvPicPr>
        <p:blipFill>
          <a:blip r:embed="rId3"/>
          <a:stretch>
            <a:fillRect/>
          </a:stretch>
        </p:blipFill>
        <p:spPr>
          <a:xfrm>
            <a:off x="3695791" y="5867400"/>
            <a:ext cx="781040" cy="667554"/>
          </a:xfrm>
          <a:prstGeom prst="roundRect">
            <a:avLst/>
          </a:prstGeom>
        </p:spPr>
      </p:pic>
    </p:spTree>
    <p:extLst>
      <p:ext uri="{BB962C8B-B14F-4D97-AF65-F5344CB8AC3E}">
        <p14:creationId xmlns:p14="http://schemas.microsoft.com/office/powerpoint/2010/main" val="2825294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14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6905" y="951598"/>
            <a:ext cx="11533517" cy="54968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A08FA1B2-C695-492A-8923-29E72B8AAC3E}"/>
              </a:ext>
            </a:extLst>
          </p:cNvPr>
          <p:cNvGraphicFramePr>
            <a:graphicFrameLocks noGrp="1"/>
          </p:cNvGraphicFramePr>
          <p:nvPr>
            <p:extLst>
              <p:ext uri="{D42A27DB-BD31-4B8C-83A1-F6EECF244321}">
                <p14:modId xmlns:p14="http://schemas.microsoft.com/office/powerpoint/2010/main" val="3459562418"/>
              </p:ext>
            </p:extLst>
          </p:nvPr>
        </p:nvGraphicFramePr>
        <p:xfrm>
          <a:off x="1038225" y="1404851"/>
          <a:ext cx="10641943" cy="1022254"/>
        </p:xfrm>
        <a:graphic>
          <a:graphicData uri="http://schemas.openxmlformats.org/drawingml/2006/table">
            <a:tbl>
              <a:tblPr firstRow="1" firstCol="1" bandRow="1"/>
              <a:tblGrid>
                <a:gridCol w="3096124">
                  <a:extLst>
                    <a:ext uri="{9D8B030D-6E8A-4147-A177-3AD203B41FA5}">
                      <a16:colId xmlns:a16="http://schemas.microsoft.com/office/drawing/2014/main" val="1366506503"/>
                    </a:ext>
                  </a:extLst>
                </a:gridCol>
                <a:gridCol w="2224847">
                  <a:extLst>
                    <a:ext uri="{9D8B030D-6E8A-4147-A177-3AD203B41FA5}">
                      <a16:colId xmlns:a16="http://schemas.microsoft.com/office/drawing/2014/main" val="1845328683"/>
                    </a:ext>
                  </a:extLst>
                </a:gridCol>
                <a:gridCol w="2660486">
                  <a:extLst>
                    <a:ext uri="{9D8B030D-6E8A-4147-A177-3AD203B41FA5}">
                      <a16:colId xmlns:a16="http://schemas.microsoft.com/office/drawing/2014/main" val="2439296745"/>
                    </a:ext>
                  </a:extLst>
                </a:gridCol>
                <a:gridCol w="2660486">
                  <a:extLst>
                    <a:ext uri="{9D8B030D-6E8A-4147-A177-3AD203B41FA5}">
                      <a16:colId xmlns:a16="http://schemas.microsoft.com/office/drawing/2014/main" val="4230217678"/>
                    </a:ext>
                  </a:extLst>
                </a:gridCol>
              </a:tblGrid>
              <a:tr h="270328">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14</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DOS PROFESSORES DA REDE DE EDUCAÇÃO BÁSICA QUE TENHAM CONCLUÍDO A PÓS-GRADUAÇÃO, CONSIDERANDO O TOTAL DE PROFESSORES DA REFERIDA REDE DE EDUCAÇÃO BÁSICA.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53500808"/>
                  </a:ext>
                </a:extLst>
              </a:tr>
              <a:tr h="327435">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242318"/>
                  </a:ext>
                </a:extLst>
              </a:tr>
              <a:tr h="326519">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78410"/>
                  </a:ext>
                </a:extLst>
              </a:tr>
            </a:tbl>
          </a:graphicData>
        </a:graphic>
      </p:graphicFrame>
      <p:graphicFrame>
        <p:nvGraphicFramePr>
          <p:cNvPr id="6" name="Chart 55" title="Gráfico"/>
          <p:cNvGraphicFramePr>
            <a:graphicFrameLocks/>
          </p:cNvGraphicFramePr>
          <p:nvPr>
            <p:extLst>
              <p:ext uri="{D42A27DB-BD31-4B8C-83A1-F6EECF244321}">
                <p14:modId xmlns:p14="http://schemas.microsoft.com/office/powerpoint/2010/main" val="808392608"/>
              </p:ext>
            </p:extLst>
          </p:nvPr>
        </p:nvGraphicFramePr>
        <p:xfrm>
          <a:off x="2609850" y="2427105"/>
          <a:ext cx="6496050" cy="4016724"/>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p:cNvSpPr txBox="1"/>
          <p:nvPr/>
        </p:nvSpPr>
        <p:spPr>
          <a:xfrm>
            <a:off x="813173" y="6443829"/>
            <a:ext cx="10560980" cy="400110"/>
          </a:xfrm>
          <a:prstGeom prst="rect">
            <a:avLst/>
          </a:prstGeom>
          <a:solidFill>
            <a:schemeClr val="tx1"/>
          </a:solidFill>
        </p:spPr>
        <p:txBody>
          <a:bodyPr wrap="square" rtlCol="0">
            <a:spAutoFit/>
          </a:bodyPr>
          <a:lstStyle/>
          <a:p>
            <a:pPr algn="ctr"/>
            <a:r>
              <a:rPr lang="pt-BR" sz="2000" dirty="0" smtClean="0">
                <a:solidFill>
                  <a:schemeClr val="bg1"/>
                </a:solidFill>
              </a:rPr>
              <a:t>Revisado:  Dados de 2021 indisponíveis, censo da educação não disponibiliza mais essa informação.</a:t>
            </a:r>
            <a:endParaRPr lang="pt-BR" sz="2000" dirty="0">
              <a:solidFill>
                <a:schemeClr val="bg1"/>
              </a:solidFill>
            </a:endParaRPr>
          </a:p>
        </p:txBody>
      </p:sp>
    </p:spTree>
    <p:extLst>
      <p:ext uri="{BB962C8B-B14F-4D97-AF65-F5344CB8AC3E}">
        <p14:creationId xmlns:p14="http://schemas.microsoft.com/office/powerpoint/2010/main" val="1317477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Formação de Professores </a:t>
            </a:r>
          </a:p>
          <a:p>
            <a:pPr algn="ctr"/>
            <a:r>
              <a:rPr lang="pt-BR" sz="2500" b="1" dirty="0">
                <a:solidFill>
                  <a:srgbClr val="0088CB"/>
                </a:solidFill>
                <a:latin typeface="Arial Black" panose="020B0A04020102020204" pitchFamily="34" charset="0"/>
              </a:rPr>
              <a:t>META 15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Valorizar os (as) profissionais do magistério das redes públicas de Educação Básica, do Município de São Bernardo do Campo, de forma a </a:t>
            </a:r>
            <a:r>
              <a:rPr lang="pt-BR" sz="2200" b="1" dirty="0">
                <a:solidFill>
                  <a:schemeClr val="tx1"/>
                </a:solidFill>
              </a:rPr>
              <a:t>equiparar seu rendimento médio ao dos (as) demais profissionais com escolaridade equivalente em nível nacional</a:t>
            </a:r>
            <a:r>
              <a:rPr lang="pt-BR" sz="2200" dirty="0">
                <a:solidFill>
                  <a:schemeClr val="tx1"/>
                </a:solidFill>
              </a:rPr>
              <a:t>, até o final do sexto ano de vigência deste PME.</a:t>
            </a:r>
          </a:p>
        </p:txBody>
      </p:sp>
    </p:spTree>
    <p:extLst>
      <p:ext uri="{BB962C8B-B14F-4D97-AF65-F5344CB8AC3E}">
        <p14:creationId xmlns:p14="http://schemas.microsoft.com/office/powerpoint/2010/main" val="3711539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15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2"/>
            <a:ext cx="11533517" cy="54396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6FCBFEC2-044E-4AAD-844A-45F6719E5AAA}"/>
              </a:ext>
            </a:extLst>
          </p:cNvPr>
          <p:cNvGraphicFramePr>
            <a:graphicFrameLocks noGrp="1"/>
          </p:cNvGraphicFramePr>
          <p:nvPr>
            <p:extLst>
              <p:ext uri="{D42A27DB-BD31-4B8C-83A1-F6EECF244321}">
                <p14:modId xmlns:p14="http://schemas.microsoft.com/office/powerpoint/2010/main" val="1292908174"/>
              </p:ext>
            </p:extLst>
          </p:nvPr>
        </p:nvGraphicFramePr>
        <p:xfrm>
          <a:off x="1057275" y="1268446"/>
          <a:ext cx="10096499" cy="1655031"/>
        </p:xfrm>
        <a:graphic>
          <a:graphicData uri="http://schemas.openxmlformats.org/drawingml/2006/table">
            <a:tbl>
              <a:tblPr firstRow="1" firstCol="1" bandRow="1"/>
              <a:tblGrid>
                <a:gridCol w="2957910">
                  <a:extLst>
                    <a:ext uri="{9D8B030D-6E8A-4147-A177-3AD203B41FA5}">
                      <a16:colId xmlns:a16="http://schemas.microsoft.com/office/drawing/2014/main" val="3180332594"/>
                    </a:ext>
                  </a:extLst>
                </a:gridCol>
                <a:gridCol w="2334370">
                  <a:extLst>
                    <a:ext uri="{9D8B030D-6E8A-4147-A177-3AD203B41FA5}">
                      <a16:colId xmlns:a16="http://schemas.microsoft.com/office/drawing/2014/main" val="2261501708"/>
                    </a:ext>
                  </a:extLst>
                </a:gridCol>
                <a:gridCol w="2280094">
                  <a:extLst>
                    <a:ext uri="{9D8B030D-6E8A-4147-A177-3AD203B41FA5}">
                      <a16:colId xmlns:a16="http://schemas.microsoft.com/office/drawing/2014/main" val="3222100810"/>
                    </a:ext>
                  </a:extLst>
                </a:gridCol>
                <a:gridCol w="2524125">
                  <a:extLst>
                    <a:ext uri="{9D8B030D-6E8A-4147-A177-3AD203B41FA5}">
                      <a16:colId xmlns:a16="http://schemas.microsoft.com/office/drawing/2014/main" val="3241580224"/>
                    </a:ext>
                  </a:extLst>
                </a:gridCol>
              </a:tblGrid>
              <a:tr h="435627">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15 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PROFISSIONAIS DO MAGISTÉRIO DA REDE DE EDUCAÇÃO BÁSICA (INICIAL MAIS TETO, DIVIDIDO POR DOIS), CONSIDERANDO A REMUNERAÇÃO MÉDIA DE PROFISSIONAIS DO MAGISTÉRIO DA REFERIDA REDE DE EDUCAÇÃO BÁSICA, NACIONAL.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67774543"/>
                  </a:ext>
                </a:extLst>
              </a:tr>
              <a:tr h="350453">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8581662"/>
                  </a:ext>
                </a:extLst>
              </a:tr>
              <a:tr h="756890">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Remuneração Média BR 2019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Municipal (São Bernardo do Campo)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R$4.886,16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R$3.163,87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docentes (INEP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1515121"/>
                  </a:ext>
                </a:extLst>
              </a:tr>
            </a:tbl>
          </a:graphicData>
        </a:graphic>
      </p:graphicFrame>
      <p:graphicFrame>
        <p:nvGraphicFramePr>
          <p:cNvPr id="6" name="Chart 57" title="Gráfico"/>
          <p:cNvGraphicFramePr>
            <a:graphicFrameLocks/>
          </p:cNvGraphicFramePr>
          <p:nvPr>
            <p:extLst>
              <p:ext uri="{D42A27DB-BD31-4B8C-83A1-F6EECF244321}">
                <p14:modId xmlns:p14="http://schemas.microsoft.com/office/powerpoint/2010/main" val="2862766696"/>
              </p:ext>
            </p:extLst>
          </p:nvPr>
        </p:nvGraphicFramePr>
        <p:xfrm>
          <a:off x="2038349" y="2923478"/>
          <a:ext cx="7381876" cy="3439221"/>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0" y="6150114"/>
            <a:ext cx="12192000" cy="646331"/>
          </a:xfrm>
          <a:prstGeom prst="rect">
            <a:avLst/>
          </a:prstGeom>
          <a:solidFill>
            <a:schemeClr val="tx1"/>
          </a:solidFill>
        </p:spPr>
        <p:txBody>
          <a:bodyPr wrap="square" rtlCol="0">
            <a:spAutoFit/>
          </a:bodyPr>
          <a:lstStyle/>
          <a:p>
            <a:pPr algn="ctr"/>
            <a:r>
              <a:rPr lang="pt-BR" dirty="0" smtClean="0">
                <a:solidFill>
                  <a:schemeClr val="bg1"/>
                </a:solidFill>
              </a:rPr>
              <a:t>Revisado:  Dados de 2021 indisponíveis, houve atualização de 2021 para 2022 com a divulgação dos dados de 2018. Utilizamos os dados de 2017 para 2021</a:t>
            </a:r>
            <a:endParaRPr lang="pt-BR" dirty="0">
              <a:solidFill>
                <a:schemeClr val="bg1"/>
              </a:solidFill>
            </a:endParaRPr>
          </a:p>
        </p:txBody>
      </p:sp>
    </p:spTree>
    <p:extLst>
      <p:ext uri="{BB962C8B-B14F-4D97-AF65-F5344CB8AC3E}">
        <p14:creationId xmlns:p14="http://schemas.microsoft.com/office/powerpoint/2010/main" val="2079810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15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2"/>
            <a:ext cx="11533517" cy="54396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0995CB84-F349-4105-9300-A8964A8AEC4E}"/>
              </a:ext>
            </a:extLst>
          </p:cNvPr>
          <p:cNvGraphicFramePr>
            <a:graphicFrameLocks noGrp="1"/>
          </p:cNvGraphicFramePr>
          <p:nvPr>
            <p:extLst>
              <p:ext uri="{D42A27DB-BD31-4B8C-83A1-F6EECF244321}">
                <p14:modId xmlns:p14="http://schemas.microsoft.com/office/powerpoint/2010/main" val="3781364883"/>
              </p:ext>
            </p:extLst>
          </p:nvPr>
        </p:nvGraphicFramePr>
        <p:xfrm>
          <a:off x="1038225" y="1276894"/>
          <a:ext cx="10106024" cy="1542506"/>
        </p:xfrm>
        <a:graphic>
          <a:graphicData uri="http://schemas.openxmlformats.org/drawingml/2006/table">
            <a:tbl>
              <a:tblPr firstRow="1" firstCol="1" bandRow="1"/>
              <a:tblGrid>
                <a:gridCol w="3024356">
                  <a:extLst>
                    <a:ext uri="{9D8B030D-6E8A-4147-A177-3AD203B41FA5}">
                      <a16:colId xmlns:a16="http://schemas.microsoft.com/office/drawing/2014/main" val="3622657442"/>
                    </a:ext>
                  </a:extLst>
                </a:gridCol>
                <a:gridCol w="2578933">
                  <a:extLst>
                    <a:ext uri="{9D8B030D-6E8A-4147-A177-3AD203B41FA5}">
                      <a16:colId xmlns:a16="http://schemas.microsoft.com/office/drawing/2014/main" val="3709224825"/>
                    </a:ext>
                  </a:extLst>
                </a:gridCol>
                <a:gridCol w="1976229">
                  <a:extLst>
                    <a:ext uri="{9D8B030D-6E8A-4147-A177-3AD203B41FA5}">
                      <a16:colId xmlns:a16="http://schemas.microsoft.com/office/drawing/2014/main" val="3918264356"/>
                    </a:ext>
                  </a:extLst>
                </a:gridCol>
                <a:gridCol w="2526506">
                  <a:extLst>
                    <a:ext uri="{9D8B030D-6E8A-4147-A177-3AD203B41FA5}">
                      <a16:colId xmlns:a16="http://schemas.microsoft.com/office/drawing/2014/main" val="3283632981"/>
                    </a:ext>
                  </a:extLst>
                </a:gridCol>
              </a:tblGrid>
              <a:tr h="62000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15 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PROFISSIONAIS DO MAGISTÉRIO DA REDE DE EDUCAÇÃO BÁSICA (INICIAL MAIS TETO, DIVIDIDO POR DOIS), CONSIDERANDO A REMUNERAÇÃO MÉDIA DE PROFISSIONAIS DO MAGISTÉRIO DA REFERIDA REDE DE EDUCAÇÃO BÁSICA, NACIONAL.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15414116"/>
                  </a:ext>
                </a:extLst>
              </a:tr>
              <a:tr h="392006">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0603683"/>
                  </a:ext>
                </a:extLst>
              </a:tr>
              <a:tr h="530500">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Remuneração Média BR 2019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Estadual (São Bernardo do Campo)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R$4.002,25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R$2.639,86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docentes (INEP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9303466"/>
                  </a:ext>
                </a:extLst>
              </a:tr>
            </a:tbl>
          </a:graphicData>
        </a:graphic>
      </p:graphicFrame>
      <p:sp>
        <p:nvSpPr>
          <p:cNvPr id="6" name="CaixaDeTexto 5"/>
          <p:cNvSpPr txBox="1"/>
          <p:nvPr/>
        </p:nvSpPr>
        <p:spPr>
          <a:xfrm>
            <a:off x="-4763" y="6211669"/>
            <a:ext cx="12192000" cy="646331"/>
          </a:xfrm>
          <a:prstGeom prst="rect">
            <a:avLst/>
          </a:prstGeom>
          <a:solidFill>
            <a:schemeClr val="tx1"/>
          </a:solidFill>
        </p:spPr>
        <p:txBody>
          <a:bodyPr wrap="square" rtlCol="0">
            <a:spAutoFit/>
          </a:bodyPr>
          <a:lstStyle/>
          <a:p>
            <a:pPr algn="ctr"/>
            <a:r>
              <a:rPr lang="pt-BR" dirty="0" smtClean="0">
                <a:solidFill>
                  <a:schemeClr val="bg1"/>
                </a:solidFill>
              </a:rPr>
              <a:t>Revisado:  Dados de 2021 indisponíveis, houve atualização de 2021 para 2022 com a divulgação dos dados de 2018. Utilizamos os dados de 2017 para 2021</a:t>
            </a:r>
            <a:endParaRPr lang="pt-BR" dirty="0">
              <a:solidFill>
                <a:schemeClr val="bg1"/>
              </a:solidFill>
            </a:endParaRPr>
          </a:p>
        </p:txBody>
      </p:sp>
      <p:graphicFrame>
        <p:nvGraphicFramePr>
          <p:cNvPr id="8" name="Chart 57" title="Gráfico"/>
          <p:cNvGraphicFramePr>
            <a:graphicFrameLocks/>
          </p:cNvGraphicFramePr>
          <p:nvPr>
            <p:extLst>
              <p:ext uri="{D42A27DB-BD31-4B8C-83A1-F6EECF244321}">
                <p14:modId xmlns:p14="http://schemas.microsoft.com/office/powerpoint/2010/main" val="1189041037"/>
              </p:ext>
            </p:extLst>
          </p:nvPr>
        </p:nvGraphicFramePr>
        <p:xfrm>
          <a:off x="2614612" y="2819400"/>
          <a:ext cx="7286625" cy="353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102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Gestão Democrática </a:t>
            </a:r>
          </a:p>
          <a:p>
            <a:pPr algn="ctr"/>
            <a:r>
              <a:rPr lang="pt-BR" sz="2500" b="1" dirty="0">
                <a:solidFill>
                  <a:srgbClr val="0088CB"/>
                </a:solidFill>
                <a:latin typeface="Arial Black" panose="020B0A04020102020204" pitchFamily="34" charset="0"/>
              </a:rPr>
              <a:t>META 16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Garantir e fortalecer a gestão democrática da educação, associada a critérios técnicos de mérito e desempenho e à consulta pública à comunidade escolar, no âmbito das escolas públicas, monitorando e acessando os recursos e apoio técnico da União para tanto.</a:t>
            </a:r>
          </a:p>
        </p:txBody>
      </p:sp>
    </p:spTree>
    <p:extLst>
      <p:ext uri="{BB962C8B-B14F-4D97-AF65-F5344CB8AC3E}">
        <p14:creationId xmlns:p14="http://schemas.microsoft.com/office/powerpoint/2010/main" val="2034029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DA META 16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70206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a:extLst>
              <a:ext uri="{FF2B5EF4-FFF2-40B4-BE49-F238E27FC236}">
                <a16:creationId xmlns:a16="http://schemas.microsoft.com/office/drawing/2014/main" id="{BDDFCED0-73F2-4D08-B8BE-D2C2B046AFFC}"/>
              </a:ext>
            </a:extLst>
          </p:cNvPr>
          <p:cNvSpPr txBox="1"/>
          <p:nvPr/>
        </p:nvSpPr>
        <p:spPr>
          <a:xfrm>
            <a:off x="895350" y="1004079"/>
            <a:ext cx="10589643" cy="5909310"/>
          </a:xfrm>
          <a:prstGeom prst="rect">
            <a:avLst/>
          </a:prstGeom>
          <a:noFill/>
        </p:spPr>
        <p:txBody>
          <a:bodyPr wrap="square" rtlCol="0">
            <a:spAutoFit/>
          </a:bodyPr>
          <a:lstStyle/>
          <a:p>
            <a:pPr marL="285750" indent="-285750" algn="just">
              <a:buFont typeface="Arial" panose="020B0604020202020204" pitchFamily="34" charset="0"/>
              <a:buChar char="•"/>
            </a:pPr>
            <a:r>
              <a:rPr lang="pt-BR" b="1" dirty="0"/>
              <a:t>Conselho Municipal de Educação – CME </a:t>
            </a:r>
            <a:r>
              <a:rPr lang="pt-BR" dirty="0"/>
              <a:t>- Lei nº 5189, de 18 de setembro de 2003 é um órgão colegiado de caráter normativo, consultivo e deliberativo do Sistema Municipal de Ensino;</a:t>
            </a:r>
          </a:p>
          <a:p>
            <a:pPr algn="just"/>
            <a:endParaRPr lang="pt-BR" dirty="0"/>
          </a:p>
          <a:p>
            <a:pPr marL="285750" indent="-285750" algn="just">
              <a:buFont typeface="Arial" panose="020B0604020202020204" pitchFamily="34" charset="0"/>
              <a:buChar char="•"/>
            </a:pPr>
            <a:r>
              <a:rPr lang="pt-BR" b="1" dirty="0"/>
              <a:t>Conselhos Mirins </a:t>
            </a:r>
            <a:r>
              <a:rPr lang="pt-BR" dirty="0"/>
              <a:t>-  Fomentar o protagonismo infantil;</a:t>
            </a:r>
          </a:p>
          <a:p>
            <a:pPr algn="just"/>
            <a:endParaRPr lang="pt-BR" dirty="0"/>
          </a:p>
          <a:p>
            <a:pPr marL="285750" indent="-285750" algn="just">
              <a:buFont typeface="Arial" panose="020B0604020202020204" pitchFamily="34" charset="0"/>
              <a:buChar char="•"/>
            </a:pPr>
            <a:r>
              <a:rPr lang="pt-BR" b="1" dirty="0"/>
              <a:t>Conselho Municipal de Alimentação Escolar - CMAE </a:t>
            </a:r>
            <a:r>
              <a:rPr lang="pt-BR" dirty="0"/>
              <a:t>– Lei nº 5978, de 26 de outubro de 2009 - órgão colegiado de caráter fiscalizador, permanente, deliberativo e de assessoramento;</a:t>
            </a:r>
          </a:p>
          <a:p>
            <a:pPr algn="just"/>
            <a:endParaRPr lang="pt-BR" dirty="0"/>
          </a:p>
          <a:p>
            <a:pPr marL="285750" indent="-285750" algn="just">
              <a:buFont typeface="Arial" panose="020B0604020202020204" pitchFamily="34" charset="0"/>
              <a:buChar char="•"/>
            </a:pPr>
            <a:r>
              <a:rPr lang="pt-BR" b="1" dirty="0"/>
              <a:t>Conselho Municipal de Acompanhamento e Controle Social do FUNDEB – CACS-FUNDEB </a:t>
            </a:r>
            <a:r>
              <a:rPr lang="pt-BR" dirty="0"/>
              <a:t>– Lei nº 6959 de 18 de março de 2021 - Acompanhamento e controle social sobre a repartição, a transferência e a aplicação dos recursos do Fundo de Manutenção e Desenvolvimento da Educação Básica e de Valorização dos Profissionais da Educação;</a:t>
            </a:r>
          </a:p>
          <a:p>
            <a:pPr algn="just"/>
            <a:endParaRPr lang="pt-BR" dirty="0"/>
          </a:p>
          <a:p>
            <a:pPr marL="285750" indent="-285750" algn="just">
              <a:buFont typeface="Arial" panose="020B0604020202020204" pitchFamily="34" charset="0"/>
              <a:buChar char="•"/>
            </a:pPr>
            <a:r>
              <a:rPr lang="pt-BR" b="1" dirty="0"/>
              <a:t>Conselho Diretor do Fundo de Assistência à Educação – FAED</a:t>
            </a:r>
            <a:r>
              <a:rPr lang="pt-BR" dirty="0"/>
              <a:t>, Lei nº 2393, de 3 de março de 1980 - Administra os recursos do Fundo de Assistência a Educação, destinados a desenvolver, incentivar e contribuir para a manutenção das atividades educacionais do Município;</a:t>
            </a:r>
          </a:p>
          <a:p>
            <a:pPr algn="just"/>
            <a:endParaRPr lang="pt-BR" dirty="0"/>
          </a:p>
          <a:p>
            <a:pPr marL="285750" indent="-285750" algn="just">
              <a:buFont typeface="Arial" panose="020B0604020202020204" pitchFamily="34" charset="0"/>
              <a:buChar char="•"/>
            </a:pPr>
            <a:r>
              <a:rPr lang="pt-BR" b="1" dirty="0"/>
              <a:t>Conselhos de Escola</a:t>
            </a:r>
          </a:p>
          <a:p>
            <a:pPr algn="just"/>
            <a:endParaRPr lang="pt-BR" b="1" dirty="0"/>
          </a:p>
          <a:p>
            <a:pPr marL="285750" indent="-285750" algn="just">
              <a:buFont typeface="Arial" panose="020B0604020202020204" pitchFamily="34" charset="0"/>
              <a:buChar char="•"/>
            </a:pPr>
            <a:r>
              <a:rPr lang="pt-BR" b="1" dirty="0"/>
              <a:t>Associação de pais e mestres (APM)</a:t>
            </a:r>
          </a:p>
          <a:p>
            <a:pPr marL="285750" indent="-285750" algn="just">
              <a:buFont typeface="Arial" panose="020B0604020202020204" pitchFamily="34" charset="0"/>
              <a:buChar char="•"/>
            </a:pPr>
            <a:endParaRPr lang="pt-BR" dirty="0"/>
          </a:p>
        </p:txBody>
      </p:sp>
    </p:spTree>
    <p:extLst>
      <p:ext uri="{BB962C8B-B14F-4D97-AF65-F5344CB8AC3E}">
        <p14:creationId xmlns:p14="http://schemas.microsoft.com/office/powerpoint/2010/main" val="3497229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Financiamento da Educação </a:t>
            </a:r>
          </a:p>
          <a:p>
            <a:pPr algn="ctr"/>
            <a:r>
              <a:rPr lang="pt-BR" sz="2500" b="1" dirty="0">
                <a:solidFill>
                  <a:srgbClr val="0088CB"/>
                </a:solidFill>
                <a:latin typeface="Arial Black" panose="020B0A04020102020204" pitchFamily="34" charset="0"/>
              </a:rPr>
              <a:t>META 17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Incorporar os recursos adicionais provenientes da ampliação do investimento público em educação pública, quando da regulamentação federal, conforme a Meta 20 do Plano Nacional de Educação (Lei 13.005/2014).</a:t>
            </a:r>
          </a:p>
        </p:txBody>
      </p:sp>
    </p:spTree>
    <p:extLst>
      <p:ext uri="{BB962C8B-B14F-4D97-AF65-F5344CB8AC3E}">
        <p14:creationId xmlns:p14="http://schemas.microsoft.com/office/powerpoint/2010/main" val="38988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1"/>
            <a:ext cx="12192000" cy="571499"/>
          </a:xfrm>
          <a:prstGeom prst="rect">
            <a:avLst/>
          </a:prstGeom>
          <a:solidFill>
            <a:srgbClr val="0A1A21"/>
          </a:solidFill>
          <a:ln>
            <a:solidFill>
              <a:srgbClr val="F29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 HISTÓRICO </a:t>
            </a:r>
          </a:p>
        </p:txBody>
      </p:sp>
      <p:grpSp>
        <p:nvGrpSpPr>
          <p:cNvPr id="57" name="Agrupar 56">
            <a:extLst>
              <a:ext uri="{FF2B5EF4-FFF2-40B4-BE49-F238E27FC236}">
                <a16:creationId xmlns:a16="http://schemas.microsoft.com/office/drawing/2014/main" id="{D2671026-D055-4D34-AC45-7D7ABA97F048}"/>
              </a:ext>
            </a:extLst>
          </p:cNvPr>
          <p:cNvGrpSpPr/>
          <p:nvPr/>
        </p:nvGrpSpPr>
        <p:grpSpPr>
          <a:xfrm>
            <a:off x="695325" y="1181100"/>
            <a:ext cx="1676400" cy="2990850"/>
            <a:chOff x="333375" y="438150"/>
            <a:chExt cx="1676400" cy="2990850"/>
          </a:xfrm>
        </p:grpSpPr>
        <p:sp>
          <p:nvSpPr>
            <p:cNvPr id="2" name="Retângulo 1">
              <a:extLst>
                <a:ext uri="{FF2B5EF4-FFF2-40B4-BE49-F238E27FC236}">
                  <a16:creationId xmlns:a16="http://schemas.microsoft.com/office/drawing/2014/main" id="{A9D7F6AD-B7E0-46AB-B8F0-ECC43B2A8E4E}"/>
                </a:ext>
              </a:extLst>
            </p:cNvPr>
            <p:cNvSpPr/>
            <p:nvPr/>
          </p:nvSpPr>
          <p:spPr>
            <a:xfrm>
              <a:off x="333375" y="2695575"/>
              <a:ext cx="1676400" cy="73342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sz="1800" b="1" i="0" u="none" strike="noStrike" kern="1200" cap="none" spc="0" normalizeH="0" baseline="0" noProof="0" dirty="0">
                  <a:ln>
                    <a:noFill/>
                  </a:ln>
                  <a:solidFill>
                    <a:schemeClr val="bg1"/>
                  </a:solidFill>
                  <a:effectLst/>
                  <a:uLnTx/>
                  <a:uFillTx/>
                  <a:latin typeface="Calibri" panose="020F0502020204030204"/>
                  <a:ea typeface="+mn-ea"/>
                  <a:cs typeface="+mn-cs"/>
                </a:rPr>
                <a:t>25/06/2014</a:t>
              </a:r>
              <a:endParaRPr lang="pt-BR" dirty="0">
                <a:solidFill>
                  <a:schemeClr val="bg1"/>
                </a:solidFill>
              </a:endParaRPr>
            </a:p>
          </p:txBody>
        </p:sp>
        <p:cxnSp>
          <p:nvCxnSpPr>
            <p:cNvPr id="55" name="Conector reto 54">
              <a:extLst>
                <a:ext uri="{FF2B5EF4-FFF2-40B4-BE49-F238E27FC236}">
                  <a16:creationId xmlns:a16="http://schemas.microsoft.com/office/drawing/2014/main" id="{318A40D3-A3B9-4368-827D-44C6A3F39084}"/>
                </a:ext>
              </a:extLst>
            </p:cNvPr>
            <p:cNvCxnSpPr>
              <a:cxnSpLocks/>
              <a:endCxn id="2" idx="0"/>
            </p:cNvCxnSpPr>
            <p:nvPr/>
          </p:nvCxnSpPr>
          <p:spPr>
            <a:xfrm>
              <a:off x="1171575" y="2000250"/>
              <a:ext cx="0" cy="695325"/>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luxograma: Conector 55">
              <a:extLst>
                <a:ext uri="{FF2B5EF4-FFF2-40B4-BE49-F238E27FC236}">
                  <a16:creationId xmlns:a16="http://schemas.microsoft.com/office/drawing/2014/main" id="{328047F1-3644-4D68-B292-155FEA4098B4}"/>
                </a:ext>
              </a:extLst>
            </p:cNvPr>
            <p:cNvSpPr/>
            <p:nvPr/>
          </p:nvSpPr>
          <p:spPr>
            <a:xfrm>
              <a:off x="400050" y="438150"/>
              <a:ext cx="1548000" cy="1548000"/>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60" name="CaixaDeTexto 59">
            <a:extLst>
              <a:ext uri="{FF2B5EF4-FFF2-40B4-BE49-F238E27FC236}">
                <a16:creationId xmlns:a16="http://schemas.microsoft.com/office/drawing/2014/main" id="{A7F6E589-41C3-4CD7-926F-059285A71C1E}"/>
              </a:ext>
            </a:extLst>
          </p:cNvPr>
          <p:cNvSpPr txBox="1"/>
          <p:nvPr/>
        </p:nvSpPr>
        <p:spPr>
          <a:xfrm>
            <a:off x="381000" y="4210050"/>
            <a:ext cx="1828800" cy="784830"/>
          </a:xfrm>
          <a:prstGeom prst="rect">
            <a:avLst/>
          </a:prstGeom>
          <a:noFill/>
        </p:spPr>
        <p:txBody>
          <a:bodyPr wrap="square" rtlCol="0">
            <a:spAutoFit/>
          </a:bodyPr>
          <a:lstStyle/>
          <a:p>
            <a:pPr algn="ct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Aprovação PNE </a:t>
            </a:r>
          </a:p>
          <a:p>
            <a:pPr algn="ctr"/>
            <a:r>
              <a:rPr kumimoji="0" lang="pt-BR" sz="1500" i="0" u="none" strike="noStrike" kern="1200" cap="none" spc="0" normalizeH="0" baseline="0" noProof="0" dirty="0">
                <a:ln>
                  <a:noFill/>
                </a:ln>
                <a:solidFill>
                  <a:prstClr val="black"/>
                </a:solidFill>
                <a:effectLst/>
                <a:uLnTx/>
                <a:uFillTx/>
                <a:latin typeface="Calibri" panose="020F0502020204030204"/>
                <a:ea typeface="+mn-ea"/>
                <a:cs typeface="+mn-cs"/>
              </a:rPr>
              <a:t> LEI Nº 13.005/2014</a:t>
            </a:r>
          </a:p>
          <a:p>
            <a:pPr algn="ctr"/>
            <a:endParaRPr lang="pt-BR" sz="1500" dirty="0"/>
          </a:p>
        </p:txBody>
      </p:sp>
      <p:pic>
        <p:nvPicPr>
          <p:cNvPr id="61" name="Imagem 60">
            <a:extLst>
              <a:ext uri="{FF2B5EF4-FFF2-40B4-BE49-F238E27FC236}">
                <a16:creationId xmlns:a16="http://schemas.microsoft.com/office/drawing/2014/main" id="{F9825A18-A767-48C2-9B02-48B15D95D32B}"/>
              </a:ext>
            </a:extLst>
          </p:cNvPr>
          <p:cNvPicPr>
            <a:picLocks noChangeAspect="1"/>
          </p:cNvPicPr>
          <p:nvPr/>
        </p:nvPicPr>
        <p:blipFill>
          <a:blip r:embed="rId2"/>
          <a:stretch>
            <a:fillRect/>
          </a:stretch>
        </p:blipFill>
        <p:spPr>
          <a:xfrm>
            <a:off x="814388" y="1541757"/>
            <a:ext cx="1338262" cy="925218"/>
          </a:xfrm>
          <a:prstGeom prst="rect">
            <a:avLst/>
          </a:prstGeom>
        </p:spPr>
      </p:pic>
      <p:grpSp>
        <p:nvGrpSpPr>
          <p:cNvPr id="62" name="Agrupar 61">
            <a:extLst>
              <a:ext uri="{FF2B5EF4-FFF2-40B4-BE49-F238E27FC236}">
                <a16:creationId xmlns:a16="http://schemas.microsoft.com/office/drawing/2014/main" id="{9F005A56-12E5-4C72-A5A9-A984E9D94DD2}"/>
              </a:ext>
            </a:extLst>
          </p:cNvPr>
          <p:cNvGrpSpPr/>
          <p:nvPr/>
        </p:nvGrpSpPr>
        <p:grpSpPr>
          <a:xfrm>
            <a:off x="7786009" y="1194749"/>
            <a:ext cx="1847849" cy="2967676"/>
            <a:chOff x="123826" y="438150"/>
            <a:chExt cx="1847849" cy="2990850"/>
          </a:xfrm>
        </p:grpSpPr>
        <p:sp>
          <p:nvSpPr>
            <p:cNvPr id="63" name="Retângulo 62">
              <a:extLst>
                <a:ext uri="{FF2B5EF4-FFF2-40B4-BE49-F238E27FC236}">
                  <a16:creationId xmlns:a16="http://schemas.microsoft.com/office/drawing/2014/main" id="{C840CB18-850F-4268-B2AF-3E5A52AAA83C}"/>
                </a:ext>
              </a:extLst>
            </p:cNvPr>
            <p:cNvSpPr/>
            <p:nvPr/>
          </p:nvSpPr>
          <p:spPr>
            <a:xfrm>
              <a:off x="123826" y="2695575"/>
              <a:ext cx="1847849" cy="733425"/>
            </a:xfrm>
            <a:prstGeom prst="rect">
              <a:avLst/>
            </a:prstGeom>
            <a:solidFill>
              <a:srgbClr val="30A84E"/>
            </a:solidFill>
            <a:ln>
              <a:solidFill>
                <a:srgbClr val="30A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sz="1800" b="1" i="0" u="none" strike="noStrike" kern="1200" cap="none" spc="0" normalizeH="0" baseline="0" noProof="0" dirty="0">
                  <a:ln>
                    <a:noFill/>
                  </a:ln>
                  <a:solidFill>
                    <a:schemeClr val="bg1"/>
                  </a:solidFill>
                  <a:effectLst/>
                  <a:uLnTx/>
                  <a:uFillTx/>
                  <a:latin typeface="Calibri" panose="020F0502020204030204"/>
                  <a:ea typeface="+mn-ea"/>
                  <a:cs typeface="+mn-cs"/>
                </a:rPr>
                <a:t>28/12/2015</a:t>
              </a:r>
              <a:endParaRPr lang="pt-BR" dirty="0">
                <a:solidFill>
                  <a:schemeClr val="bg1"/>
                </a:solidFill>
              </a:endParaRPr>
            </a:p>
          </p:txBody>
        </p:sp>
        <p:cxnSp>
          <p:nvCxnSpPr>
            <p:cNvPr id="64" name="Conector reto 63">
              <a:extLst>
                <a:ext uri="{FF2B5EF4-FFF2-40B4-BE49-F238E27FC236}">
                  <a16:creationId xmlns:a16="http://schemas.microsoft.com/office/drawing/2014/main" id="{77F460CC-51A0-4A7F-AAA4-CF5D6F35C525}"/>
                </a:ext>
              </a:extLst>
            </p:cNvPr>
            <p:cNvCxnSpPr>
              <a:cxnSpLocks/>
              <a:endCxn id="63" idx="0"/>
            </p:cNvCxnSpPr>
            <p:nvPr/>
          </p:nvCxnSpPr>
          <p:spPr>
            <a:xfrm>
              <a:off x="1047750" y="1981200"/>
              <a:ext cx="1" cy="714375"/>
            </a:xfrm>
            <a:prstGeom prst="line">
              <a:avLst/>
            </a:prstGeom>
            <a:ln w="76200">
              <a:solidFill>
                <a:srgbClr val="30A84E"/>
              </a:solidFill>
            </a:ln>
          </p:spPr>
          <p:style>
            <a:lnRef idx="1">
              <a:schemeClr val="accent1"/>
            </a:lnRef>
            <a:fillRef idx="0">
              <a:schemeClr val="accent1"/>
            </a:fillRef>
            <a:effectRef idx="0">
              <a:schemeClr val="accent1"/>
            </a:effectRef>
            <a:fontRef idx="minor">
              <a:schemeClr val="tx1"/>
            </a:fontRef>
          </p:style>
        </p:cxnSp>
        <p:sp>
          <p:nvSpPr>
            <p:cNvPr id="65" name="Fluxograma: Conector 64">
              <a:extLst>
                <a:ext uri="{FF2B5EF4-FFF2-40B4-BE49-F238E27FC236}">
                  <a16:creationId xmlns:a16="http://schemas.microsoft.com/office/drawing/2014/main" id="{1DE64AFD-2B0A-45E4-8353-DBD239EFDEC8}"/>
                </a:ext>
              </a:extLst>
            </p:cNvPr>
            <p:cNvSpPr/>
            <p:nvPr/>
          </p:nvSpPr>
          <p:spPr>
            <a:xfrm>
              <a:off x="257175" y="438150"/>
              <a:ext cx="1548000" cy="1548000"/>
            </a:xfrm>
            <a:prstGeom prst="flowChartConnector">
              <a:avLst/>
            </a:prstGeom>
            <a:solidFill>
              <a:srgbClr val="30A84E"/>
            </a:solidFill>
            <a:ln>
              <a:solidFill>
                <a:srgbClr val="30A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66" name="CaixaDeTexto 65">
            <a:extLst>
              <a:ext uri="{FF2B5EF4-FFF2-40B4-BE49-F238E27FC236}">
                <a16:creationId xmlns:a16="http://schemas.microsoft.com/office/drawing/2014/main" id="{6E5ED576-5113-4174-9185-372E4633CCAD}"/>
              </a:ext>
            </a:extLst>
          </p:cNvPr>
          <p:cNvSpPr txBox="1"/>
          <p:nvPr/>
        </p:nvSpPr>
        <p:spPr>
          <a:xfrm>
            <a:off x="7723868" y="4162425"/>
            <a:ext cx="1952626" cy="1246495"/>
          </a:xfrm>
          <a:prstGeom prst="rect">
            <a:avLst/>
          </a:prstGeom>
          <a:noFill/>
        </p:spPr>
        <p:txBody>
          <a:bodyPr wrap="square" rtlCol="0">
            <a:spAutoFit/>
          </a:bodyPr>
          <a:lstStyle>
            <a:defPPr>
              <a:defRPr lang="pt-BR"/>
            </a:defPPr>
            <a:lvl1pPr algn="ctr">
              <a:defRPr kumimoji="0" sz="1500" b="1" i="0" u="none" strike="noStrike" cap="none" spc="0" normalizeH="0" baseline="0">
                <a:ln>
                  <a:noFill/>
                </a:ln>
                <a:solidFill>
                  <a:prstClr val="black"/>
                </a:solidFill>
                <a:effectLst/>
                <a:uLnTx/>
                <a:uFillTx/>
                <a:latin typeface="Calibri" panose="020F0502020204030204"/>
              </a:defRPr>
            </a:lvl1pPr>
          </a:lstStyle>
          <a:p>
            <a:r>
              <a:rPr lang="pt-BR" dirty="0"/>
              <a:t>CME Constitui </a:t>
            </a:r>
          </a:p>
          <a:p>
            <a:r>
              <a:rPr lang="pt-BR" dirty="0"/>
              <a:t>a Comissão Ampliada</a:t>
            </a:r>
          </a:p>
          <a:p>
            <a:r>
              <a:rPr lang="pt-BR" b="0" dirty="0"/>
              <a:t>Lei Municipal nº 6.447, art.5º </a:t>
            </a:r>
          </a:p>
          <a:p>
            <a:endParaRPr lang="pt-BR" dirty="0"/>
          </a:p>
        </p:txBody>
      </p:sp>
      <p:sp>
        <p:nvSpPr>
          <p:cNvPr id="71" name="CaixaDeTexto 70">
            <a:extLst>
              <a:ext uri="{FF2B5EF4-FFF2-40B4-BE49-F238E27FC236}">
                <a16:creationId xmlns:a16="http://schemas.microsoft.com/office/drawing/2014/main" id="{B0A88FA7-F73A-459F-80E1-79150492D284}"/>
              </a:ext>
            </a:extLst>
          </p:cNvPr>
          <p:cNvSpPr txBox="1"/>
          <p:nvPr/>
        </p:nvSpPr>
        <p:spPr>
          <a:xfrm>
            <a:off x="9543143" y="2581275"/>
            <a:ext cx="2105026" cy="1015663"/>
          </a:xfrm>
          <a:prstGeom prst="rect">
            <a:avLst/>
          </a:prstGeom>
          <a:noFill/>
        </p:spPr>
        <p:txBody>
          <a:bodyPr wrap="square" rtlCol="0">
            <a:spAutoFit/>
          </a:bodyPr>
          <a:lstStyle>
            <a:defPPr>
              <a:defRPr lang="pt-BR"/>
            </a:defPPr>
            <a:lvl1pPr algn="ctr">
              <a:defRPr kumimoji="0" sz="1500" b="1" i="0" u="none" strike="noStrike" cap="none" spc="0" normalizeH="0" baseline="0">
                <a:ln>
                  <a:noFill/>
                </a:ln>
                <a:solidFill>
                  <a:prstClr val="black"/>
                </a:solidFill>
                <a:effectLst/>
                <a:uLnTx/>
                <a:uFillTx/>
                <a:latin typeface="Calibri" panose="020F0502020204030204"/>
              </a:defRPr>
            </a:lvl1pPr>
          </a:lstStyle>
          <a:p>
            <a:r>
              <a:rPr lang="pt-BR" dirty="0"/>
              <a:t>Início dos Estudos de  Diagnóstico Da Real Situação Do Município</a:t>
            </a:r>
          </a:p>
          <a:p>
            <a:endParaRPr lang="pt-BR" dirty="0"/>
          </a:p>
        </p:txBody>
      </p:sp>
      <p:sp>
        <p:nvSpPr>
          <p:cNvPr id="72" name="CaixaDeTexto 71">
            <a:extLst>
              <a:ext uri="{FF2B5EF4-FFF2-40B4-BE49-F238E27FC236}">
                <a16:creationId xmlns:a16="http://schemas.microsoft.com/office/drawing/2014/main" id="{8EB13CDF-874C-4862-B9AA-47FD8C21756F}"/>
              </a:ext>
            </a:extLst>
          </p:cNvPr>
          <p:cNvSpPr txBox="1"/>
          <p:nvPr/>
        </p:nvSpPr>
        <p:spPr>
          <a:xfrm>
            <a:off x="2310491" y="2608489"/>
            <a:ext cx="2105026" cy="1015663"/>
          </a:xfrm>
          <a:prstGeom prst="rect">
            <a:avLst/>
          </a:prstGeom>
          <a:noFill/>
        </p:spPr>
        <p:txBody>
          <a:bodyPr wrap="square" rtlCol="0">
            <a:spAutoFit/>
          </a:bodyPr>
          <a:lstStyle>
            <a:defPPr>
              <a:defRPr lang="pt-BR"/>
            </a:defPPr>
            <a:lvl1pPr algn="ctr">
              <a:defRPr sz="1500" b="1"/>
            </a:lvl1pPr>
          </a:lstStyle>
          <a:p>
            <a:r>
              <a:rPr lang="pt-BR" dirty="0"/>
              <a:t>Debates Com A Sociedade </a:t>
            </a:r>
          </a:p>
          <a:p>
            <a:r>
              <a:rPr lang="pt-BR" dirty="0"/>
              <a:t>(Pré-conferências)</a:t>
            </a:r>
          </a:p>
          <a:p>
            <a:endParaRPr lang="pt-BR" dirty="0"/>
          </a:p>
        </p:txBody>
      </p:sp>
      <p:sp>
        <p:nvSpPr>
          <p:cNvPr id="73" name="CaixaDeTexto 72">
            <a:extLst>
              <a:ext uri="{FF2B5EF4-FFF2-40B4-BE49-F238E27FC236}">
                <a16:creationId xmlns:a16="http://schemas.microsoft.com/office/drawing/2014/main" id="{C394B0B7-3677-482D-AA66-D5DB40FBC71B}"/>
              </a:ext>
            </a:extLst>
          </p:cNvPr>
          <p:cNvSpPr txBox="1"/>
          <p:nvPr/>
        </p:nvSpPr>
        <p:spPr>
          <a:xfrm>
            <a:off x="4094389" y="4221842"/>
            <a:ext cx="2105026" cy="553998"/>
          </a:xfrm>
          <a:prstGeom prst="rect">
            <a:avLst/>
          </a:prstGeom>
          <a:noFill/>
        </p:spPr>
        <p:txBody>
          <a:bodyPr wrap="square" rtlCol="0">
            <a:spAutoFit/>
          </a:bodyPr>
          <a:lstStyle/>
          <a:p>
            <a:pPr algn="ctr"/>
            <a:r>
              <a:rPr lang="pt-BR" sz="1500" b="1" dirty="0"/>
              <a:t>Conferência Municipal De Educação</a:t>
            </a:r>
          </a:p>
        </p:txBody>
      </p:sp>
      <p:grpSp>
        <p:nvGrpSpPr>
          <p:cNvPr id="74" name="Agrupar 73">
            <a:extLst>
              <a:ext uri="{FF2B5EF4-FFF2-40B4-BE49-F238E27FC236}">
                <a16:creationId xmlns:a16="http://schemas.microsoft.com/office/drawing/2014/main" id="{8E662173-F8EA-4B54-9754-205192E0911D}"/>
              </a:ext>
            </a:extLst>
          </p:cNvPr>
          <p:cNvGrpSpPr/>
          <p:nvPr/>
        </p:nvGrpSpPr>
        <p:grpSpPr>
          <a:xfrm flipV="1">
            <a:off x="2384425" y="3433691"/>
            <a:ext cx="1885949" cy="2987973"/>
            <a:chOff x="104776" y="438150"/>
            <a:chExt cx="1885949" cy="2987973"/>
          </a:xfrm>
        </p:grpSpPr>
        <p:sp>
          <p:nvSpPr>
            <p:cNvPr id="75" name="Retângulo 74">
              <a:extLst>
                <a:ext uri="{FF2B5EF4-FFF2-40B4-BE49-F238E27FC236}">
                  <a16:creationId xmlns:a16="http://schemas.microsoft.com/office/drawing/2014/main" id="{A0128F18-DCBC-4588-A63D-F2F3CFD0D2FA}"/>
                </a:ext>
              </a:extLst>
            </p:cNvPr>
            <p:cNvSpPr/>
            <p:nvPr/>
          </p:nvSpPr>
          <p:spPr>
            <a:xfrm>
              <a:off x="104776" y="2695576"/>
              <a:ext cx="1885949" cy="7305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cxnSp>
          <p:nvCxnSpPr>
            <p:cNvPr id="76" name="Conector reto 75">
              <a:extLst>
                <a:ext uri="{FF2B5EF4-FFF2-40B4-BE49-F238E27FC236}">
                  <a16:creationId xmlns:a16="http://schemas.microsoft.com/office/drawing/2014/main" id="{7E55013F-4F3A-40CD-B1F3-4F6342E013A4}"/>
                </a:ext>
              </a:extLst>
            </p:cNvPr>
            <p:cNvCxnSpPr>
              <a:cxnSpLocks/>
              <a:endCxn id="75" idx="0"/>
            </p:cNvCxnSpPr>
            <p:nvPr/>
          </p:nvCxnSpPr>
          <p:spPr>
            <a:xfrm>
              <a:off x="1047751" y="1981200"/>
              <a:ext cx="0" cy="71437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Fluxograma: Conector 76">
              <a:extLst>
                <a:ext uri="{FF2B5EF4-FFF2-40B4-BE49-F238E27FC236}">
                  <a16:creationId xmlns:a16="http://schemas.microsoft.com/office/drawing/2014/main" id="{FD69D195-5702-4E53-A2FD-9915A98EC9B3}"/>
                </a:ext>
              </a:extLst>
            </p:cNvPr>
            <p:cNvSpPr/>
            <p:nvPr/>
          </p:nvSpPr>
          <p:spPr>
            <a:xfrm>
              <a:off x="257175" y="438150"/>
              <a:ext cx="1548000" cy="154800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82" name="Agrupar 81">
            <a:extLst>
              <a:ext uri="{FF2B5EF4-FFF2-40B4-BE49-F238E27FC236}">
                <a16:creationId xmlns:a16="http://schemas.microsoft.com/office/drawing/2014/main" id="{4B49806F-E456-44AF-96E9-558C51F6DAB3}"/>
              </a:ext>
            </a:extLst>
          </p:cNvPr>
          <p:cNvGrpSpPr/>
          <p:nvPr/>
        </p:nvGrpSpPr>
        <p:grpSpPr>
          <a:xfrm flipV="1">
            <a:off x="6076040" y="3438525"/>
            <a:ext cx="1704977" cy="3000375"/>
            <a:chOff x="228597" y="438150"/>
            <a:chExt cx="1704977" cy="3000375"/>
          </a:xfrm>
        </p:grpSpPr>
        <p:sp>
          <p:nvSpPr>
            <p:cNvPr id="83" name="Retângulo 82">
              <a:extLst>
                <a:ext uri="{FF2B5EF4-FFF2-40B4-BE49-F238E27FC236}">
                  <a16:creationId xmlns:a16="http://schemas.microsoft.com/office/drawing/2014/main" id="{1540A6E9-9960-44E8-8660-11B61D9C81EE}"/>
                </a:ext>
              </a:extLst>
            </p:cNvPr>
            <p:cNvSpPr/>
            <p:nvPr/>
          </p:nvSpPr>
          <p:spPr>
            <a:xfrm rot="10800000">
              <a:off x="228597" y="2695575"/>
              <a:ext cx="1704977" cy="742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28/12/2015</a:t>
              </a:r>
            </a:p>
          </p:txBody>
        </p:sp>
        <p:cxnSp>
          <p:nvCxnSpPr>
            <p:cNvPr id="84" name="Conector reto 83">
              <a:extLst>
                <a:ext uri="{FF2B5EF4-FFF2-40B4-BE49-F238E27FC236}">
                  <a16:creationId xmlns:a16="http://schemas.microsoft.com/office/drawing/2014/main" id="{0D902887-D89F-483F-9F25-9E585BD7BB89}"/>
                </a:ext>
              </a:extLst>
            </p:cNvPr>
            <p:cNvCxnSpPr>
              <a:cxnSpLocks/>
            </p:cNvCxnSpPr>
            <p:nvPr/>
          </p:nvCxnSpPr>
          <p:spPr>
            <a:xfrm>
              <a:off x="1066800" y="1990725"/>
              <a:ext cx="14288" cy="7143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5" name="Fluxograma: Conector 84">
              <a:extLst>
                <a:ext uri="{FF2B5EF4-FFF2-40B4-BE49-F238E27FC236}">
                  <a16:creationId xmlns:a16="http://schemas.microsoft.com/office/drawing/2014/main" id="{AD349F0F-CDD6-4517-BE24-CAD48A2682AA}"/>
                </a:ext>
              </a:extLst>
            </p:cNvPr>
            <p:cNvSpPr/>
            <p:nvPr/>
          </p:nvSpPr>
          <p:spPr>
            <a:xfrm>
              <a:off x="257175" y="438150"/>
              <a:ext cx="1548000" cy="1548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86" name="CaixaDeTexto 85">
            <a:extLst>
              <a:ext uri="{FF2B5EF4-FFF2-40B4-BE49-F238E27FC236}">
                <a16:creationId xmlns:a16="http://schemas.microsoft.com/office/drawing/2014/main" id="{70B6CD7C-CC6B-4D5A-A6C9-57EDF73A8E21}"/>
              </a:ext>
            </a:extLst>
          </p:cNvPr>
          <p:cNvSpPr txBox="1"/>
          <p:nvPr/>
        </p:nvSpPr>
        <p:spPr>
          <a:xfrm>
            <a:off x="6056994" y="2895600"/>
            <a:ext cx="1828800" cy="784830"/>
          </a:xfrm>
          <a:prstGeom prst="rect">
            <a:avLst/>
          </a:prstGeom>
          <a:noFill/>
        </p:spPr>
        <p:txBody>
          <a:bodyPr wrap="square" rtlCol="0">
            <a:spAutoFit/>
          </a:bodyPr>
          <a:lstStyle/>
          <a:p>
            <a:pPr algn="ct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Aprovação </a:t>
            </a:r>
            <a:r>
              <a:rPr lang="pt-BR" sz="1500" b="1" dirty="0">
                <a:solidFill>
                  <a:prstClr val="black"/>
                </a:solidFill>
                <a:latin typeface="Calibri" panose="020F0502020204030204"/>
              </a:rPr>
              <a:t>d</a:t>
            </a: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o PME</a:t>
            </a:r>
            <a:r>
              <a:rPr kumimoji="0" lang="pt-BR" sz="1500" i="0" u="none" strike="noStrike" kern="1200" cap="none" spc="0" normalizeH="0" baseline="0" noProof="0" dirty="0">
                <a:ln>
                  <a:noFill/>
                </a:ln>
                <a:solidFill>
                  <a:prstClr val="black"/>
                </a:solidFill>
                <a:effectLst/>
                <a:uLnTx/>
                <a:uFillTx/>
                <a:latin typeface="Calibri" panose="020F0502020204030204"/>
                <a:ea typeface="+mn-ea"/>
                <a:cs typeface="+mn-cs"/>
              </a:rPr>
              <a:t> LEI Nº 6.447/2015</a:t>
            </a:r>
          </a:p>
          <a:p>
            <a:pPr algn="ctr"/>
            <a:endParaRPr lang="pt-BR" sz="1500" dirty="0"/>
          </a:p>
        </p:txBody>
      </p:sp>
      <p:pic>
        <p:nvPicPr>
          <p:cNvPr id="88" name="Imagem 87">
            <a:extLst>
              <a:ext uri="{FF2B5EF4-FFF2-40B4-BE49-F238E27FC236}">
                <a16:creationId xmlns:a16="http://schemas.microsoft.com/office/drawing/2014/main" id="{652E7B07-9768-44E5-9514-A1D61E2D34DF}"/>
              </a:ext>
            </a:extLst>
          </p:cNvPr>
          <p:cNvPicPr>
            <a:picLocks noChangeAspect="1"/>
          </p:cNvPicPr>
          <p:nvPr/>
        </p:nvPicPr>
        <p:blipFill>
          <a:blip r:embed="rId3"/>
          <a:stretch>
            <a:fillRect/>
          </a:stretch>
        </p:blipFill>
        <p:spPr>
          <a:xfrm>
            <a:off x="6299971" y="5105399"/>
            <a:ext cx="1153675" cy="1190525"/>
          </a:xfrm>
          <a:prstGeom prst="rect">
            <a:avLst/>
          </a:prstGeom>
        </p:spPr>
      </p:pic>
      <p:grpSp>
        <p:nvGrpSpPr>
          <p:cNvPr id="89" name="Agrupar 88">
            <a:extLst>
              <a:ext uri="{FF2B5EF4-FFF2-40B4-BE49-F238E27FC236}">
                <a16:creationId xmlns:a16="http://schemas.microsoft.com/office/drawing/2014/main" id="{048B32AE-8C03-40D8-8E1C-91245EDB69A0}"/>
              </a:ext>
            </a:extLst>
          </p:cNvPr>
          <p:cNvGrpSpPr/>
          <p:nvPr/>
        </p:nvGrpSpPr>
        <p:grpSpPr>
          <a:xfrm flipV="1">
            <a:off x="9619341" y="3438525"/>
            <a:ext cx="1962151" cy="3000375"/>
            <a:chOff x="114298" y="438150"/>
            <a:chExt cx="1962151" cy="3000375"/>
          </a:xfrm>
        </p:grpSpPr>
        <p:sp>
          <p:nvSpPr>
            <p:cNvPr id="90" name="Retângulo 89">
              <a:extLst>
                <a:ext uri="{FF2B5EF4-FFF2-40B4-BE49-F238E27FC236}">
                  <a16:creationId xmlns:a16="http://schemas.microsoft.com/office/drawing/2014/main" id="{5D82E12B-C50A-4254-B46A-65792B4E2C97}"/>
                </a:ext>
              </a:extLst>
            </p:cNvPr>
            <p:cNvSpPr/>
            <p:nvPr/>
          </p:nvSpPr>
          <p:spPr>
            <a:xfrm rot="10800000">
              <a:off x="114298" y="2695575"/>
              <a:ext cx="1962151" cy="742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28/12/2015</a:t>
              </a:r>
            </a:p>
          </p:txBody>
        </p:sp>
        <p:cxnSp>
          <p:nvCxnSpPr>
            <p:cNvPr id="91" name="Conector reto 90">
              <a:extLst>
                <a:ext uri="{FF2B5EF4-FFF2-40B4-BE49-F238E27FC236}">
                  <a16:creationId xmlns:a16="http://schemas.microsoft.com/office/drawing/2014/main" id="{FC442A25-F6E6-419F-8A6A-21C869A7434C}"/>
                </a:ext>
              </a:extLst>
            </p:cNvPr>
            <p:cNvCxnSpPr>
              <a:cxnSpLocks/>
            </p:cNvCxnSpPr>
            <p:nvPr/>
          </p:nvCxnSpPr>
          <p:spPr>
            <a:xfrm>
              <a:off x="1066800" y="1990725"/>
              <a:ext cx="14288" cy="7143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Fluxograma: Conector 91">
              <a:extLst>
                <a:ext uri="{FF2B5EF4-FFF2-40B4-BE49-F238E27FC236}">
                  <a16:creationId xmlns:a16="http://schemas.microsoft.com/office/drawing/2014/main" id="{AFAEFAE8-3FB6-4436-8B4D-5D4128CD7D56}"/>
                </a:ext>
              </a:extLst>
            </p:cNvPr>
            <p:cNvSpPr/>
            <p:nvPr/>
          </p:nvSpPr>
          <p:spPr>
            <a:xfrm>
              <a:off x="257175" y="438150"/>
              <a:ext cx="1548000" cy="1548000"/>
            </a:xfrm>
            <a:prstGeom prst="flowChartConnector">
              <a:avLst/>
            </a:prstGeom>
            <a:solidFill>
              <a:schemeClr val="accent2"/>
            </a:solidFill>
            <a:ln>
              <a:solidFill>
                <a:srgbClr val="F29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93" name="Agrupar 92">
            <a:extLst>
              <a:ext uri="{FF2B5EF4-FFF2-40B4-BE49-F238E27FC236}">
                <a16:creationId xmlns:a16="http://schemas.microsoft.com/office/drawing/2014/main" id="{EF39D12F-3EFD-4668-A173-EFA72E49B34B}"/>
              </a:ext>
            </a:extLst>
          </p:cNvPr>
          <p:cNvGrpSpPr/>
          <p:nvPr/>
        </p:nvGrpSpPr>
        <p:grpSpPr>
          <a:xfrm>
            <a:off x="4279822" y="1166742"/>
            <a:ext cx="1790700" cy="3000376"/>
            <a:chOff x="180976" y="438150"/>
            <a:chExt cx="1790700" cy="3000376"/>
          </a:xfrm>
        </p:grpSpPr>
        <p:sp>
          <p:nvSpPr>
            <p:cNvPr id="94" name="Retângulo 93">
              <a:extLst>
                <a:ext uri="{FF2B5EF4-FFF2-40B4-BE49-F238E27FC236}">
                  <a16:creationId xmlns:a16="http://schemas.microsoft.com/office/drawing/2014/main" id="{F6A7C921-21F9-40A9-9EAF-B855443DBFF9}"/>
                </a:ext>
              </a:extLst>
            </p:cNvPr>
            <p:cNvSpPr/>
            <p:nvPr/>
          </p:nvSpPr>
          <p:spPr>
            <a:xfrm>
              <a:off x="180976" y="2710644"/>
              <a:ext cx="1790700" cy="7278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17/10/2015</a:t>
              </a:r>
            </a:p>
          </p:txBody>
        </p:sp>
        <p:cxnSp>
          <p:nvCxnSpPr>
            <p:cNvPr id="95" name="Conector reto 94">
              <a:extLst>
                <a:ext uri="{FF2B5EF4-FFF2-40B4-BE49-F238E27FC236}">
                  <a16:creationId xmlns:a16="http://schemas.microsoft.com/office/drawing/2014/main" id="{2DE743DA-1D5F-4734-8420-ECEF93262AC5}"/>
                </a:ext>
              </a:extLst>
            </p:cNvPr>
            <p:cNvCxnSpPr>
              <a:cxnSpLocks/>
            </p:cNvCxnSpPr>
            <p:nvPr/>
          </p:nvCxnSpPr>
          <p:spPr>
            <a:xfrm>
              <a:off x="1066800" y="1990725"/>
              <a:ext cx="14288" cy="714375"/>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 name="Fluxograma: Conector 95">
              <a:extLst>
                <a:ext uri="{FF2B5EF4-FFF2-40B4-BE49-F238E27FC236}">
                  <a16:creationId xmlns:a16="http://schemas.microsoft.com/office/drawing/2014/main" id="{F62C9866-5435-40C2-BD21-411277DA08EC}"/>
                </a:ext>
              </a:extLst>
            </p:cNvPr>
            <p:cNvSpPr/>
            <p:nvPr/>
          </p:nvSpPr>
          <p:spPr>
            <a:xfrm>
              <a:off x="257175" y="438150"/>
              <a:ext cx="1548000" cy="1548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05" name="Imagem 104">
            <a:extLst>
              <a:ext uri="{FF2B5EF4-FFF2-40B4-BE49-F238E27FC236}">
                <a16:creationId xmlns:a16="http://schemas.microsoft.com/office/drawing/2014/main" id="{0B2CDFEE-FA65-4785-8C29-2C92281892D3}"/>
              </a:ext>
            </a:extLst>
          </p:cNvPr>
          <p:cNvPicPr>
            <a:picLocks noChangeAspect="1"/>
          </p:cNvPicPr>
          <p:nvPr/>
        </p:nvPicPr>
        <p:blipFill>
          <a:blip r:embed="rId4"/>
          <a:stretch>
            <a:fillRect/>
          </a:stretch>
        </p:blipFill>
        <p:spPr>
          <a:xfrm>
            <a:off x="8085819" y="1314450"/>
            <a:ext cx="1199037" cy="1338262"/>
          </a:xfrm>
          <a:prstGeom prst="rect">
            <a:avLst/>
          </a:prstGeom>
        </p:spPr>
      </p:pic>
      <p:pic>
        <p:nvPicPr>
          <p:cNvPr id="108" name="Imagem 107">
            <a:extLst>
              <a:ext uri="{FF2B5EF4-FFF2-40B4-BE49-F238E27FC236}">
                <a16:creationId xmlns:a16="http://schemas.microsoft.com/office/drawing/2014/main" id="{2E61588E-08F0-4C3E-8814-AE810E8D77E0}"/>
              </a:ext>
            </a:extLst>
          </p:cNvPr>
          <p:cNvPicPr>
            <a:picLocks noChangeAspect="1"/>
          </p:cNvPicPr>
          <p:nvPr/>
        </p:nvPicPr>
        <p:blipFill>
          <a:blip r:embed="rId5"/>
          <a:stretch>
            <a:fillRect/>
          </a:stretch>
        </p:blipFill>
        <p:spPr>
          <a:xfrm>
            <a:off x="9933215" y="5133974"/>
            <a:ext cx="1152525" cy="1152525"/>
          </a:xfrm>
          <a:prstGeom prst="rect">
            <a:avLst/>
          </a:prstGeom>
        </p:spPr>
      </p:pic>
      <p:pic>
        <p:nvPicPr>
          <p:cNvPr id="109" name="Imagem 108">
            <a:extLst>
              <a:ext uri="{FF2B5EF4-FFF2-40B4-BE49-F238E27FC236}">
                <a16:creationId xmlns:a16="http://schemas.microsoft.com/office/drawing/2014/main" id="{E0F6A1D9-9B37-4310-8C4C-B8D40539F500}"/>
              </a:ext>
            </a:extLst>
          </p:cNvPr>
          <p:cNvPicPr>
            <a:picLocks noChangeAspect="1"/>
          </p:cNvPicPr>
          <p:nvPr/>
        </p:nvPicPr>
        <p:blipFill>
          <a:blip r:embed="rId6"/>
          <a:stretch>
            <a:fillRect/>
          </a:stretch>
        </p:blipFill>
        <p:spPr>
          <a:xfrm>
            <a:off x="2689226" y="5053694"/>
            <a:ext cx="1219200" cy="1219200"/>
          </a:xfrm>
          <a:prstGeom prst="rect">
            <a:avLst/>
          </a:prstGeom>
        </p:spPr>
      </p:pic>
      <p:pic>
        <p:nvPicPr>
          <p:cNvPr id="110" name="Imagem 109">
            <a:extLst>
              <a:ext uri="{FF2B5EF4-FFF2-40B4-BE49-F238E27FC236}">
                <a16:creationId xmlns:a16="http://schemas.microsoft.com/office/drawing/2014/main" id="{E7250E91-947F-4B31-A55D-91E91438A26F}"/>
              </a:ext>
            </a:extLst>
          </p:cNvPr>
          <p:cNvPicPr>
            <a:picLocks noChangeAspect="1"/>
          </p:cNvPicPr>
          <p:nvPr/>
        </p:nvPicPr>
        <p:blipFill rotWithShape="1">
          <a:blip r:embed="rId7"/>
          <a:srcRect l="1" r="51855"/>
          <a:stretch/>
        </p:blipFill>
        <p:spPr>
          <a:xfrm>
            <a:off x="4436348" y="1304017"/>
            <a:ext cx="1244181" cy="1271949"/>
          </a:xfrm>
          <a:prstGeom prst="rect">
            <a:avLst/>
          </a:prstGeom>
        </p:spPr>
      </p:pic>
    </p:spTree>
    <p:extLst>
      <p:ext uri="{BB962C8B-B14F-4D97-AF65-F5344CB8AC3E}">
        <p14:creationId xmlns:p14="http://schemas.microsoft.com/office/powerpoint/2010/main" val="11633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MONITORAMENTO DA META 17  </a:t>
            </a:r>
          </a:p>
          <a:p>
            <a:pPr algn="ctr"/>
            <a:r>
              <a:rPr lang="pt-BR" sz="2400" b="1" dirty="0">
                <a:latin typeface="Arial Black" panose="020B0A04020102020204" pitchFamily="34" charset="0"/>
              </a:rPr>
              <a:t>INDICADORES ATUAIS E AÇÕES DO PLANO PLURIANUAL 2022-2025</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65005"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FE624A49-08D9-4E30-A7B1-0023C44C4E0C}"/>
              </a:ext>
            </a:extLst>
          </p:cNvPr>
          <p:cNvGraphicFramePr>
            <a:graphicFrameLocks noGrp="1"/>
          </p:cNvGraphicFramePr>
          <p:nvPr>
            <p:extLst>
              <p:ext uri="{D42A27DB-BD31-4B8C-83A1-F6EECF244321}">
                <p14:modId xmlns:p14="http://schemas.microsoft.com/office/powerpoint/2010/main" val="377922033"/>
              </p:ext>
            </p:extLst>
          </p:nvPr>
        </p:nvGraphicFramePr>
        <p:xfrm>
          <a:off x="1085579" y="1015086"/>
          <a:ext cx="10092368" cy="1410874"/>
        </p:xfrm>
        <a:graphic>
          <a:graphicData uri="http://schemas.openxmlformats.org/drawingml/2006/table">
            <a:tbl>
              <a:tblPr firstRow="1" firstCol="1" bandRow="1"/>
              <a:tblGrid>
                <a:gridCol w="2523092">
                  <a:extLst>
                    <a:ext uri="{9D8B030D-6E8A-4147-A177-3AD203B41FA5}">
                      <a16:colId xmlns:a16="http://schemas.microsoft.com/office/drawing/2014/main" val="2206649585"/>
                    </a:ext>
                  </a:extLst>
                </a:gridCol>
                <a:gridCol w="2523092">
                  <a:extLst>
                    <a:ext uri="{9D8B030D-6E8A-4147-A177-3AD203B41FA5}">
                      <a16:colId xmlns:a16="http://schemas.microsoft.com/office/drawing/2014/main" val="3059307853"/>
                    </a:ext>
                  </a:extLst>
                </a:gridCol>
                <a:gridCol w="2523092">
                  <a:extLst>
                    <a:ext uri="{9D8B030D-6E8A-4147-A177-3AD203B41FA5}">
                      <a16:colId xmlns:a16="http://schemas.microsoft.com/office/drawing/2014/main" val="116641377"/>
                    </a:ext>
                  </a:extLst>
                </a:gridCol>
                <a:gridCol w="2523092">
                  <a:extLst>
                    <a:ext uri="{9D8B030D-6E8A-4147-A177-3AD203B41FA5}">
                      <a16:colId xmlns:a16="http://schemas.microsoft.com/office/drawing/2014/main" val="3014533360"/>
                    </a:ext>
                  </a:extLst>
                </a:gridCol>
              </a:tblGrid>
              <a:tr h="44403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17</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RECURSOS ANUAIS INCORPORADOS A EDUCAÇÃO PÚBLICA, NO MUNICÍPIO, CONSIDERANDO O TOTAL DO RECURSO PÚBLICO DISPONÍVEL, NO ANO,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70261266"/>
                  </a:ext>
                </a:extLst>
              </a:tr>
              <a:tr h="368260">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3074045"/>
                  </a:ext>
                </a:extLst>
              </a:tr>
              <a:tr h="598579">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26,62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Portal da transparência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7685028"/>
                  </a:ext>
                </a:extLst>
              </a:tr>
            </a:tbl>
          </a:graphicData>
        </a:graphic>
      </p:graphicFrame>
      <p:graphicFrame>
        <p:nvGraphicFramePr>
          <p:cNvPr id="6" name="Chart 62" title="Gráfico"/>
          <p:cNvGraphicFramePr>
            <a:graphicFrameLocks/>
          </p:cNvGraphicFramePr>
          <p:nvPr>
            <p:extLst>
              <p:ext uri="{D42A27DB-BD31-4B8C-83A1-F6EECF244321}">
                <p14:modId xmlns:p14="http://schemas.microsoft.com/office/powerpoint/2010/main" val="272126298"/>
              </p:ext>
            </p:extLst>
          </p:nvPr>
        </p:nvGraphicFramePr>
        <p:xfrm>
          <a:off x="2950854" y="2425961"/>
          <a:ext cx="6469371" cy="4000228"/>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p:cNvSpPr txBox="1"/>
          <p:nvPr/>
        </p:nvSpPr>
        <p:spPr>
          <a:xfrm>
            <a:off x="53260" y="5411640"/>
            <a:ext cx="3420786" cy="1323439"/>
          </a:xfrm>
          <a:prstGeom prst="rect">
            <a:avLst/>
          </a:prstGeom>
          <a:solidFill>
            <a:schemeClr val="tx1"/>
          </a:solidFill>
        </p:spPr>
        <p:txBody>
          <a:bodyPr wrap="square" rtlCol="0">
            <a:spAutoFit/>
          </a:bodyPr>
          <a:lstStyle/>
          <a:p>
            <a:pPr algn="ctr"/>
            <a:r>
              <a:rPr lang="pt-BR" sz="4000" dirty="0" smtClean="0">
                <a:solidFill>
                  <a:schemeClr val="bg1"/>
                </a:solidFill>
              </a:rPr>
              <a:t>Revisado  dados de 2021</a:t>
            </a:r>
            <a:endParaRPr lang="pt-BR" sz="4000" dirty="0">
              <a:solidFill>
                <a:schemeClr val="bg1"/>
              </a:solidFill>
            </a:endParaRPr>
          </a:p>
        </p:txBody>
      </p:sp>
    </p:spTree>
    <p:extLst>
      <p:ext uri="{BB962C8B-B14F-4D97-AF65-F5344CB8AC3E}">
        <p14:creationId xmlns:p14="http://schemas.microsoft.com/office/powerpoint/2010/main" val="2365902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2" name="Título 1">
            <a:extLst>
              <a:ext uri="{FF2B5EF4-FFF2-40B4-BE49-F238E27FC236}">
                <a16:creationId xmlns:a16="http://schemas.microsoft.com/office/drawing/2014/main" id="{00E689F7-9A08-49C9-B5D7-09A57ABC5E1C}"/>
              </a:ext>
            </a:extLst>
          </p:cNvPr>
          <p:cNvSpPr>
            <a:spLocks noGrp="1"/>
          </p:cNvSpPr>
          <p:nvPr>
            <p:ph type="ctrTitle"/>
          </p:nvPr>
        </p:nvSpPr>
        <p:spPr>
          <a:xfrm>
            <a:off x="1066799" y="3416989"/>
            <a:ext cx="10052649" cy="2387600"/>
          </a:xfrm>
        </p:spPr>
        <p:txBody>
          <a:bodyPr>
            <a:normAutofit fontScale="90000"/>
          </a:bodyPr>
          <a:lstStyle/>
          <a:p>
            <a:pPr algn="ctr"/>
            <a:r>
              <a:rPr lang="pt-BR" sz="6700" b="1" dirty="0" smtClean="0">
                <a:solidFill>
                  <a:srgbClr val="0088CB"/>
                </a:solidFill>
                <a:latin typeface="Arial Black" panose="020B0A04020102020204" pitchFamily="34" charset="0"/>
              </a:rPr>
              <a:t>OBRIGADO(A)!</a:t>
            </a: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endParaRPr lang="pt-BR" sz="4000" b="1" i="1" dirty="0">
              <a:solidFill>
                <a:srgbClr val="0088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50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1"/>
            <a:ext cx="12192000" cy="57149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 HISTÓRICO </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269755" y="594806"/>
            <a:ext cx="11626970" cy="649408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25 DE JUNHO DE 2014: APROVAÇÃO DO PLANO NACIONAL DE EDUCAÇÃO (PNE) - LEI Nº 13.005/2014</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20 metas com objetivos e prazos intermediários para implementação de políticas estruturantes que visam, em 10 anos, garantir  uma educação pública, gratuita, laica, inclusiva, de qualidade para todos, superando o déficit social e historicamente acumulado no Brasil;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CONSTITUIÇÃO DA COMISSÃO AMPLIADA, PELO CONSELHO MUNICIPAL DE EDUCAÇÃO (CME)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Objetivo: Coordenar e organizar a elaboração do Plano Municipal de Educação;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Composição: Sindicato dos Servidores Públicos Municipais e Autárquicos de São Bernardo do Campo (SINDSERV), Sindicato dos Professores do Ensino Oficial do Estado de São Paulo (APEOESP), Conselho Tutelar, Universidade Federal do ABC, Pai de Aluno da Escola Municipal, Sociedade Civil indicado pela Câmara Municipal, Diretoria Regional de Ensino, Escolas Municipais, Escolas Particulares, Secretaria Municipal de Orçamento e Planejamento Participativo e Secretaria Municipal de Educação;</a:t>
            </a:r>
            <a:endParaRPr kumimoji="0" lang="pt-BR" sz="13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PONTO DE PARTIDA DOS ESTUDOS: O DIAGNÓSTICO DA REAL SITUAÇÃO DO MUNICÍPIO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Realizado pela Universidade de São Caetano do Sul, por intermédio do Consórcio Intermunicipal do Grande ABC e Departamento de Indicadores da Secretaria de Orçamento e Planejamento Participativo da Prefeitura do Município de São Bernardo do Campo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REALIZAÇÃO DE DEBATES COM A SOCIEDADE (PRÉ-CONFERÊNCIAS)</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Ocorreram em dez territórios, que foram agrupados de acordo com as 20 (vinte) regiões de planejamento da cidade;</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Temas dos Debates: Eixo I - Educação Infantil - Meta 1; Eixo II - Ensino Fundamental - Metas 2, 5 e 6; Eixo III - Ensino Médio - Metas 3 e 11; Eixo IV -  Educação de Jovens e Adultos - Metas 8, 9 e 10; Eixo V - Qualidade da Educação - Meta 7; Eixo VI – Educação; Especial na Perspectiva da Educação Inclusiva - Meta 4; Eixo VII - Valorização dos Profissionais da Educação - Metas 15, 16, 17 e 18; Eixo VIII - Ensino Superior - Metas 12, 13 e 14; Eixo IX - Sistema de Ensino - Metas 19 e 20;</a:t>
            </a:r>
            <a:endParaRPr kumimoji="0" lang="pt-BR" sz="13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17 DE OUTUBRO DE 2015: CONFERÊNCIA MUNICIPAL DE EDUCAÇÃO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Apresentar as propostas resultantes das pré-conferências contribuindo na elaboração do PME;</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PUBLICAÇÃO DA LEI 6.447 DE 28 DE DEZEMBRO DE 2015 – APROVAÇÃO DO PLANO MUNICIPAL DE EDUCAÇÃO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17 metas e 214 estratégia a serem alcançadas ao longo dos 10 anos de vigência;</a:t>
            </a:r>
            <a:endParaRPr kumimoji="0" lang="pt-BR" sz="13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4187131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38100"/>
            <a:ext cx="12192000" cy="63817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 METODOLOGIA DO MONITORAMENTO</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317380" y="972929"/>
            <a:ext cx="11412747" cy="6219138"/>
          </a:xfrm>
          <a:prstGeom prst="rect">
            <a:avLst/>
          </a:prstGeom>
          <a:noFill/>
        </p:spPr>
        <p:txBody>
          <a:bodyPr wrap="square" rtlCol="0">
            <a:spAutoFit/>
          </a:bodyPr>
          <a:lstStyle/>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Ø"/>
              <a:tabLst/>
              <a:defRPr/>
            </a:pPr>
            <a:r>
              <a:rPr kumimoji="0" lang="pt-BR"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Comissão Coordenadora</a:t>
            </a:r>
            <a:endPar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Lei Municipal nº 6.447, art.5º, de 28 de dezembro de 2015.</a:t>
            </a:r>
            <a:endPar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t-BR" sz="1500" b="1" dirty="0">
              <a:solidFill>
                <a:srgbClr val="000000"/>
              </a:solidFill>
              <a:latin typeface="Calibri" panose="020F0502020204030204"/>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PORTARIA N° SE Nº 2, DE 14 DE JULHO DE 2021 – DESIGNAÇÃO DOS MEMBROS DA EQUIPE TÉCNICA E DA COMISSÃO COORDENADORA;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13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Coordena</a:t>
            </a:r>
            <a:r>
              <a:rPr kumimoji="0" lang="pt-BR" altLang="pt-BR"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ç</a:t>
            </a:r>
            <a:r>
              <a:rPr kumimoji="0" lang="pt-BR" altLang="pt-BR" sz="13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ão</a:t>
            </a:r>
            <a:r>
              <a:rPr kumimoji="0" lang="pt-BR" altLang="pt-BR"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Rosangela Babinska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13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Comissão T</a:t>
            </a:r>
            <a:r>
              <a:rPr kumimoji="0" lang="pt-BR" altLang="pt-BR"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é</a:t>
            </a:r>
            <a:r>
              <a:rPr kumimoji="0" lang="pt-BR" altLang="pt-BR" sz="13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cnica de Monitoramento</a:t>
            </a:r>
            <a:endParaRPr kumimoji="0" lang="pt-BR" altLang="pt-BR"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ela 1">
            <a:extLst>
              <a:ext uri="{FF2B5EF4-FFF2-40B4-BE49-F238E27FC236}">
                <a16:creationId xmlns:a16="http://schemas.microsoft.com/office/drawing/2014/main" id="{D315251F-0E70-4F57-8614-17B3E97A0916}"/>
              </a:ext>
            </a:extLst>
          </p:cNvPr>
          <p:cNvGraphicFramePr>
            <a:graphicFrameLocks noGrp="1"/>
          </p:cNvGraphicFramePr>
          <p:nvPr>
            <p:extLst/>
          </p:nvPr>
        </p:nvGraphicFramePr>
        <p:xfrm>
          <a:off x="2990353" y="4886834"/>
          <a:ext cx="5753735" cy="1682496"/>
        </p:xfrm>
        <a:graphic>
          <a:graphicData uri="http://schemas.openxmlformats.org/drawingml/2006/table">
            <a:tbl>
              <a:tblPr firstRow="1" firstCol="1" bandRow="1"/>
              <a:tblGrid>
                <a:gridCol w="2876550">
                  <a:extLst>
                    <a:ext uri="{9D8B030D-6E8A-4147-A177-3AD203B41FA5}">
                      <a16:colId xmlns:a16="http://schemas.microsoft.com/office/drawing/2014/main" val="196616890"/>
                    </a:ext>
                  </a:extLst>
                </a:gridCol>
                <a:gridCol w="2877185">
                  <a:extLst>
                    <a:ext uri="{9D8B030D-6E8A-4147-A177-3AD203B41FA5}">
                      <a16:colId xmlns:a16="http://schemas.microsoft.com/office/drawing/2014/main" val="113039296"/>
                    </a:ext>
                  </a:extLst>
                </a:gridCol>
              </a:tblGrid>
              <a:tr h="0">
                <a:tc>
                  <a:txBody>
                    <a:bodyPr/>
                    <a:lstStyle/>
                    <a:p>
                      <a:pPr algn="ctr">
                        <a:lnSpc>
                          <a:spcPct val="115000"/>
                        </a:lnSpc>
                        <a:spcAft>
                          <a:spcPts val="800"/>
                        </a:spcAft>
                      </a:pPr>
                      <a:r>
                        <a:rPr lang="pt-BR" sz="1200" b="1" dirty="0">
                          <a:effectLst/>
                          <a:latin typeface="Times New Roman" panose="02020603050405020304" pitchFamily="18" charset="0"/>
                          <a:ea typeface="Calibri" panose="020F0502020204030204" pitchFamily="34" charset="0"/>
                          <a:cs typeface="Times New Roman" panose="02020603050405020304" pitchFamily="18" charset="0"/>
                        </a:rPr>
                        <a:t>Nome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tc>
                  <a:txBody>
                    <a:bodyPr/>
                    <a:lstStyle/>
                    <a:p>
                      <a:pPr algn="ctr">
                        <a:lnSpc>
                          <a:spcPct val="115000"/>
                        </a:lnSpc>
                        <a:spcAft>
                          <a:spcPts val="800"/>
                        </a:spcAft>
                      </a:pPr>
                      <a:r>
                        <a:rPr lang="pt-B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Cargo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extLst>
                  <a:ext uri="{0D108BD9-81ED-4DB2-BD59-A6C34878D82A}">
                    <a16:rowId xmlns:a16="http://schemas.microsoft.com/office/drawing/2014/main" val="711333490"/>
                  </a:ext>
                </a:extLst>
              </a:tr>
              <a:tr h="0">
                <a:tc>
                  <a:txBody>
                    <a:bodyPr/>
                    <a:lstStyle/>
                    <a:p>
                      <a:pPr algn="just">
                        <a:lnSpc>
                          <a:spcPct val="115000"/>
                        </a:lnSpc>
                        <a:spcAft>
                          <a:spcPts val="800"/>
                        </a:spcAft>
                      </a:pP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Daniele da Silva Benício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ASSESSOR DE DIREÇÃO - GSA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06774562"/>
                  </a:ext>
                </a:extLst>
              </a:tr>
              <a:tr h="0">
                <a:tc>
                  <a:txBody>
                    <a:bodyPr/>
                    <a:lstStyle/>
                    <a:p>
                      <a:pPr algn="just">
                        <a:lnSpc>
                          <a:spcPct val="115000"/>
                        </a:lnSpc>
                        <a:spcAft>
                          <a:spcPts val="800"/>
                        </a:spcAft>
                      </a:pPr>
                      <a:r>
                        <a:rPr lang="pt-BR" sz="1200">
                          <a:effectLst/>
                          <a:latin typeface="Times New Roman" panose="02020603050405020304" pitchFamily="18" charset="0"/>
                          <a:ea typeface="Calibri" panose="020F0502020204030204" pitchFamily="34" charset="0"/>
                          <a:cs typeface="Times New Roman" panose="02020603050405020304" pitchFamily="18" charset="0"/>
                        </a:rPr>
                        <a:t>Edgar de Souza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ASSESSOR DE GOVERNO - GSA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48844976"/>
                  </a:ext>
                </a:extLst>
              </a:tr>
              <a:tr h="0">
                <a:tc>
                  <a:txBody>
                    <a:bodyPr/>
                    <a:lstStyle/>
                    <a:p>
                      <a:pPr algn="just">
                        <a:lnSpc>
                          <a:spcPct val="115000"/>
                        </a:lnSpc>
                        <a:spcAft>
                          <a:spcPts val="800"/>
                        </a:spcAft>
                      </a:pPr>
                      <a:r>
                        <a:rPr lang="pt-BR" sz="1200">
                          <a:effectLst/>
                          <a:latin typeface="Times New Roman" panose="02020603050405020304" pitchFamily="18" charset="0"/>
                          <a:ea typeface="Calibri" panose="020F0502020204030204" pitchFamily="34" charset="0"/>
                          <a:cs typeface="Times New Roman" panose="02020603050405020304" pitchFamily="18" charset="0"/>
                        </a:rPr>
                        <a:t>Fernanda Lima Diniz</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DIRETOR DE SEÇÃO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57238727"/>
                  </a:ext>
                </a:extLst>
              </a:tr>
              <a:tr h="0">
                <a:tc>
                  <a:txBody>
                    <a:bodyPr/>
                    <a:lstStyle/>
                    <a:p>
                      <a:pPr algn="just">
                        <a:lnSpc>
                          <a:spcPct val="115000"/>
                        </a:lnSpc>
                        <a:spcAft>
                          <a:spcPts val="800"/>
                        </a:spcAft>
                      </a:pPr>
                      <a:r>
                        <a:rPr lang="pt-BR" sz="1200">
                          <a:effectLst/>
                          <a:latin typeface="Times New Roman" panose="02020603050405020304" pitchFamily="18" charset="0"/>
                          <a:ea typeface="Calibri" panose="020F0502020204030204" pitchFamily="34" charset="0"/>
                          <a:cs typeface="Times New Roman" panose="02020603050405020304" pitchFamily="18" charset="0"/>
                        </a:rPr>
                        <a:t>Rosangela Babinska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effectLst/>
                          <a:latin typeface="Times New Roman" panose="02020603050405020304" pitchFamily="18" charset="0"/>
                          <a:ea typeface="Calibri" panose="020F0502020204030204" pitchFamily="34" charset="0"/>
                          <a:cs typeface="Times New Roman" panose="02020603050405020304" pitchFamily="18" charset="0"/>
                        </a:rPr>
                        <a:t>SECRETÁRIA ADJUNTA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95249914"/>
                  </a:ext>
                </a:extLst>
              </a:tr>
              <a:tr h="0">
                <a:tc>
                  <a:txBody>
                    <a:bodyPr/>
                    <a:lstStyle/>
                    <a:p>
                      <a:pPr algn="just">
                        <a:lnSpc>
                          <a:spcPct val="115000"/>
                        </a:lnSpc>
                        <a:spcAft>
                          <a:spcPts val="800"/>
                        </a:spcAft>
                      </a:pPr>
                      <a:r>
                        <a:rPr lang="pt-BR" sz="1200">
                          <a:effectLst/>
                          <a:latin typeface="Times New Roman" panose="02020603050405020304" pitchFamily="18" charset="0"/>
                          <a:ea typeface="Calibri" panose="020F0502020204030204" pitchFamily="34" charset="0"/>
                          <a:cs typeface="Times New Roman" panose="02020603050405020304" pitchFamily="18" charset="0"/>
                        </a:rPr>
                        <a:t>Rubia Armelini de Freitas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ENCARREGADO DE SERVIÇO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82494296"/>
                  </a:ext>
                </a:extLst>
              </a:tr>
              <a:tr h="0">
                <a:tc>
                  <a:txBody>
                    <a:bodyPr/>
                    <a:lstStyle/>
                    <a:p>
                      <a:pPr algn="just">
                        <a:lnSpc>
                          <a:spcPct val="115000"/>
                        </a:lnSpc>
                        <a:spcAft>
                          <a:spcPts val="800"/>
                        </a:spcAft>
                      </a:pP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Suzana Bonfiglioli </a:t>
                      </a:r>
                      <a:r>
                        <a:rPr lang="pt-BR" sz="1200" dirty="0" err="1">
                          <a:effectLst/>
                          <a:latin typeface="Times New Roman" panose="02020603050405020304" pitchFamily="18" charset="0"/>
                          <a:ea typeface="Calibri" panose="020F0502020204030204" pitchFamily="34" charset="0"/>
                          <a:cs typeface="Times New Roman" panose="02020603050405020304" pitchFamily="18" charset="0"/>
                        </a:rPr>
                        <a:t>Sapienza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DIRETOR DE DIVISÃO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40583248"/>
                  </a:ext>
                </a:extLst>
              </a:tr>
              <a:tr h="0">
                <a:tc>
                  <a:txBody>
                    <a:bodyPr/>
                    <a:lstStyle/>
                    <a:p>
                      <a:pPr algn="just">
                        <a:lnSpc>
                          <a:spcPct val="115000"/>
                        </a:lnSpc>
                        <a:spcAft>
                          <a:spcPts val="800"/>
                        </a:spcAft>
                      </a:pPr>
                      <a:r>
                        <a:rPr lang="pt-B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Tatiana Mariana Chaves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DIRETOR DE SEÇÃO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27355208"/>
                  </a:ext>
                </a:extLst>
              </a:tr>
            </a:tbl>
          </a:graphicData>
        </a:graphic>
      </p:graphicFrame>
      <p:graphicFrame>
        <p:nvGraphicFramePr>
          <p:cNvPr id="5" name="Tabela 4">
            <a:extLst>
              <a:ext uri="{FF2B5EF4-FFF2-40B4-BE49-F238E27FC236}">
                <a16:creationId xmlns:a16="http://schemas.microsoft.com/office/drawing/2014/main" id="{D802434C-C584-4D16-88FA-859099CD772E}"/>
              </a:ext>
            </a:extLst>
          </p:cNvPr>
          <p:cNvGraphicFramePr>
            <a:graphicFrameLocks noGrp="1"/>
          </p:cNvGraphicFramePr>
          <p:nvPr>
            <p:extLst>
              <p:ext uri="{D42A27DB-BD31-4B8C-83A1-F6EECF244321}">
                <p14:modId xmlns:p14="http://schemas.microsoft.com/office/powerpoint/2010/main" val="4027917043"/>
              </p:ext>
            </p:extLst>
          </p:nvPr>
        </p:nvGraphicFramePr>
        <p:xfrm>
          <a:off x="4389407" y="2553252"/>
          <a:ext cx="2955626" cy="1086515"/>
        </p:xfrm>
        <a:graphic>
          <a:graphicData uri="http://schemas.openxmlformats.org/drawingml/2006/table">
            <a:tbl>
              <a:tblPr firstRow="1" firstCol="1" bandRow="1"/>
              <a:tblGrid>
                <a:gridCol w="2955626">
                  <a:extLst>
                    <a:ext uri="{9D8B030D-6E8A-4147-A177-3AD203B41FA5}">
                      <a16:colId xmlns:a16="http://schemas.microsoft.com/office/drawing/2014/main" val="1802557612"/>
                    </a:ext>
                  </a:extLst>
                </a:gridCol>
              </a:tblGrid>
              <a:tr h="217303">
                <a:tc>
                  <a:txBody>
                    <a:bodyPr/>
                    <a:lstStyle/>
                    <a:p>
                      <a:pPr algn="ctr">
                        <a:lnSpc>
                          <a:spcPct val="115000"/>
                        </a:lnSpc>
                        <a:spcAft>
                          <a:spcPts val="800"/>
                        </a:spcAft>
                      </a:pPr>
                      <a:r>
                        <a:rPr lang="pt-BR" sz="1200" b="1" dirty="0">
                          <a:effectLst/>
                          <a:latin typeface="Times New Roman" panose="02020603050405020304" pitchFamily="18" charset="0"/>
                          <a:ea typeface="Calibri" panose="020F0502020204030204" pitchFamily="34" charset="0"/>
                          <a:cs typeface="Times New Roman" panose="02020603050405020304" pitchFamily="18" charset="0"/>
                        </a:rPr>
                        <a:t>Conselho Municipal de Educação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extLst>
                  <a:ext uri="{0D108BD9-81ED-4DB2-BD59-A6C34878D82A}">
                    <a16:rowId xmlns:a16="http://schemas.microsoft.com/office/drawing/2014/main" val="1380529926"/>
                  </a:ext>
                </a:extLst>
              </a:tr>
              <a:tr h="217303">
                <a:tc>
                  <a:txBody>
                    <a:bodyPr/>
                    <a:lstStyle/>
                    <a:p>
                      <a:pPr algn="just">
                        <a:lnSpc>
                          <a:spcPct val="115000"/>
                        </a:lnSpc>
                        <a:spcAft>
                          <a:spcPts val="800"/>
                        </a:spcAft>
                      </a:pPr>
                      <a:r>
                        <a:rPr lang="pt-BR" sz="1200">
                          <a:effectLst/>
                          <a:latin typeface="Times New Roman" panose="02020603050405020304" pitchFamily="18" charset="0"/>
                          <a:ea typeface="Calibri" panose="020F0502020204030204" pitchFamily="34" charset="0"/>
                          <a:cs typeface="Times New Roman" panose="02020603050405020304" pitchFamily="18"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85257449"/>
                  </a:ext>
                </a:extLst>
              </a:tr>
              <a:tr h="217303">
                <a:tc>
                  <a:txBody>
                    <a:bodyPr/>
                    <a:lstStyle/>
                    <a:p>
                      <a:pPr algn="just">
                        <a:lnSpc>
                          <a:spcPct val="115000"/>
                        </a:lnSpc>
                        <a:spcAft>
                          <a:spcPts val="800"/>
                        </a:spcAft>
                      </a:pPr>
                      <a:r>
                        <a:rPr lang="pt-BR" sz="1200">
                          <a:effectLst/>
                          <a:latin typeface="Times New Roman" panose="02020603050405020304" pitchFamily="18" charset="0"/>
                          <a:ea typeface="Calibri" panose="020F0502020204030204" pitchFamily="34" charset="0"/>
                          <a:cs typeface="Times New Roman" panose="02020603050405020304" pitchFamily="18" charset="0"/>
                        </a:rPr>
                        <a:t>Adriana Barroso de Azevedo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18250951"/>
                  </a:ext>
                </a:extLst>
              </a:tr>
              <a:tr h="217303">
                <a:tc>
                  <a:txBody>
                    <a:bodyPr/>
                    <a:lstStyle/>
                    <a:p>
                      <a:pPr algn="just">
                        <a:lnSpc>
                          <a:spcPct val="115000"/>
                        </a:lnSpc>
                        <a:spcAft>
                          <a:spcPts val="800"/>
                        </a:spcAft>
                      </a:pP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Patrícia Vivolo Rotondaro da Silva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40870382"/>
                  </a:ext>
                </a:extLst>
              </a:tr>
              <a:tr h="217303">
                <a:tc>
                  <a:txBody>
                    <a:bodyPr/>
                    <a:lstStyle/>
                    <a:p>
                      <a:pPr algn="just">
                        <a:lnSpc>
                          <a:spcPct val="115000"/>
                        </a:lnSpc>
                        <a:spcAft>
                          <a:spcPts val="800"/>
                        </a:spcAft>
                      </a:pP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Tania Maria </a:t>
                      </a:r>
                      <a:r>
                        <a:rPr lang="pt-BR" sz="1200" dirty="0" err="1">
                          <a:effectLst/>
                          <a:latin typeface="Times New Roman" panose="02020603050405020304" pitchFamily="18" charset="0"/>
                          <a:ea typeface="Calibri" panose="020F0502020204030204" pitchFamily="34" charset="0"/>
                          <a:cs typeface="Times New Roman" panose="02020603050405020304" pitchFamily="18" charset="0"/>
                        </a:rPr>
                        <a:t>Scapin</a:t>
                      </a: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200" dirty="0" err="1">
                          <a:effectLst/>
                          <a:latin typeface="Times New Roman" panose="02020603050405020304" pitchFamily="18" charset="0"/>
                          <a:ea typeface="Calibri" panose="020F0502020204030204" pitchFamily="34" charset="0"/>
                          <a:cs typeface="Times New Roman" panose="02020603050405020304" pitchFamily="18" charset="0"/>
                        </a:rPr>
                        <a:t>Murias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68945883"/>
                  </a:ext>
                </a:extLst>
              </a:tr>
            </a:tbl>
          </a:graphicData>
        </a:graphic>
      </p:graphicFrame>
    </p:spTree>
    <p:extLst>
      <p:ext uri="{BB962C8B-B14F-4D97-AF65-F5344CB8AC3E}">
        <p14:creationId xmlns:p14="http://schemas.microsoft.com/office/powerpoint/2010/main" val="62809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62864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 METODOLOGIA DO MONITORAMENTO</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307855" y="858629"/>
            <a:ext cx="11655545" cy="50424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t-BR" sz="1500" b="1" dirty="0">
                <a:solidFill>
                  <a:prstClr val="black"/>
                </a:solidFill>
                <a:latin typeface="Calibri" panose="020F0502020204030204"/>
              </a:rPr>
              <a:t>ANALISAR QUANTITATIVAMENTE E QUALITATIVAMENTE OS RESULTADOS DA GESTÃO A LUZ DOS DADOS OFICIAIS E DA EXECUÇÃO DAS METAS;</a:t>
            </a:r>
          </a:p>
          <a:p>
            <a:pPr marR="0" lvl="0" algn="l" defTabSz="914400" rtl="0" eaLnBrk="1" fontAlgn="auto" latinLnBrk="0" hangingPunct="1">
              <a:lnSpc>
                <a:spcPct val="100000"/>
              </a:lnSpc>
              <a:spcBef>
                <a:spcPts val="0"/>
              </a:spcBef>
              <a:spcAft>
                <a:spcPts val="0"/>
              </a:spcAft>
              <a:buClrTx/>
              <a:buSzTx/>
              <a:tabLst/>
              <a:defRPr/>
            </a:pPr>
            <a:endParaRPr lang="pt-BR" sz="15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pt-BR" sz="15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pt-BR" sz="1500" b="1" i="0" u="none" strike="noStrike" kern="1200" cap="none" spc="0" normalizeH="0" noProof="0" dirty="0" smtClean="0">
                <a:ln>
                  <a:noFill/>
                </a:ln>
                <a:solidFill>
                  <a:prstClr val="black"/>
                </a:solidFill>
                <a:effectLst/>
                <a:uLnTx/>
                <a:uFillTx/>
                <a:latin typeface="Calibri" panose="020F0502020204030204"/>
                <a:ea typeface="+mn-ea"/>
                <a:cs typeface="+mn-cs"/>
              </a:rPr>
              <a:t>Acompanhamento da Comissão </a:t>
            </a:r>
            <a:r>
              <a:rPr lang="pt-BR" sz="1500" b="1" dirty="0">
                <a:solidFill>
                  <a:prstClr val="black"/>
                </a:solidFill>
                <a:latin typeface="Calibri" panose="020F0502020204030204"/>
              </a:rPr>
              <a:t>T</a:t>
            </a:r>
            <a:r>
              <a:rPr kumimoji="0" lang="pt-BR" sz="1500" b="1" i="0" u="none" strike="noStrike" kern="1200" cap="none" spc="0" normalizeH="0" noProof="0" dirty="0" err="1" smtClean="0">
                <a:ln>
                  <a:noFill/>
                </a:ln>
                <a:solidFill>
                  <a:prstClr val="black"/>
                </a:solidFill>
                <a:effectLst/>
                <a:uLnTx/>
                <a:uFillTx/>
                <a:latin typeface="Calibri" panose="020F0502020204030204"/>
                <a:ea typeface="+mn-ea"/>
                <a:cs typeface="+mn-cs"/>
              </a:rPr>
              <a:t>écnica</a:t>
            </a:r>
            <a:endParaRPr kumimoji="0" lang="pt-BR" sz="1500" b="1" i="0" u="none" strike="noStrike" kern="1200" cap="none" spc="0" normalizeH="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FONTES CONSULTADAS</a:t>
            </a: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ANA - Avaliação nacional da alfabetização;</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Estudo Sobre forma De Disponibilização De Dados E Indicadores Municipais Para Monitoramento E Avaliação Dos Planos Municipais De Educação – 2015/2025;</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FDE;</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INEP (Adequação da Formação Docente, </a:t>
            </a:r>
            <a:r>
              <a:rPr kumimoji="0" lang="pt-BR" sz="15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Microdados</a:t>
            </a: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do censo da educação básica, Painel de Indicadores do PNE);</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Microdados</a:t>
            </a: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censo da educação Superior;</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Nota técnica, remuneração média dos docentes em exercício na educação básica;</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PNE em Movimento;</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Remuneração Média dos Docentes;</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SEADE PRODUTOS (Projeção populacional);</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SEADE TABELAS (Tabelas da educação nacional);</a:t>
            </a: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SIDRA IBGE:</a:t>
            </a:r>
            <a:endParaRPr kumimoji="0" lang="pt-BR"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eta: Curva para a Direita 1">
            <a:extLst>
              <a:ext uri="{FF2B5EF4-FFF2-40B4-BE49-F238E27FC236}">
                <a16:creationId xmlns:a16="http://schemas.microsoft.com/office/drawing/2014/main" id="{1B259AD8-FF6B-42E3-A711-FC14346B9D01}"/>
              </a:ext>
            </a:extLst>
          </p:cNvPr>
          <p:cNvSpPr/>
          <p:nvPr/>
        </p:nvSpPr>
        <p:spPr>
          <a:xfrm rot="19110175">
            <a:off x="790923" y="1174078"/>
            <a:ext cx="275364" cy="537136"/>
          </a:xfrm>
          <a:prstGeom prst="curvedRightArrow">
            <a:avLst>
              <a:gd name="adj1" fmla="val 25000"/>
              <a:gd name="adj2" fmla="val 50000"/>
              <a:gd name="adj3" fmla="val 26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4118717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3218</TotalTime>
  <Words>5045</Words>
  <Application>Microsoft Office PowerPoint</Application>
  <PresentationFormat>Widescreen</PresentationFormat>
  <Paragraphs>717</Paragraphs>
  <Slides>61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61</vt:i4>
      </vt:variant>
    </vt:vector>
  </HeadingPairs>
  <TitlesOfParts>
    <vt:vector size="68" baseType="lpstr">
      <vt:lpstr>Arial</vt:lpstr>
      <vt:lpstr>Arial Black</vt:lpstr>
      <vt:lpstr>Calibri</vt:lpstr>
      <vt:lpstr>Calibri Light</vt:lpstr>
      <vt:lpstr>Times New Roman</vt:lpstr>
      <vt:lpstr>Wingdings</vt:lpstr>
      <vt:lpstr>Tema do Office</vt:lpstr>
      <vt:lpstr>MONITORAMENTO DO PLANO MUNICIPAL DE EDUCAÇÃO  LEI MUNICIPAL Nº 6447/2015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RESULTADOS PARCIAIS DO MONITORAMENTO DO PLANO MUNICIPAL DE EDUCAÇÃO 2021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Maisa Helena Coutinho</dc:creator>
  <cp:lastModifiedBy>Daniele da Silva Benicio</cp:lastModifiedBy>
  <cp:revision>138</cp:revision>
  <dcterms:created xsi:type="dcterms:W3CDTF">2021-11-08T12:28:19Z</dcterms:created>
  <dcterms:modified xsi:type="dcterms:W3CDTF">2022-08-12T14:07:48Z</dcterms:modified>
</cp:coreProperties>
</file>